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1" r:id="rId17"/>
    <p:sldId id="272" r:id="rId18"/>
    <p:sldId id="273" r:id="rId19"/>
    <p:sldId id="274" r:id="rId20"/>
    <p:sldId id="275" r:id="rId21"/>
    <p:sldId id="270" r:id="rId22"/>
    <p:sldId id="276" r:id="rId23"/>
    <p:sldId id="281" r:id="rId24"/>
    <p:sldId id="279" r:id="rId25"/>
    <p:sldId id="277" r:id="rId26"/>
    <p:sldId id="280" r:id="rId27"/>
    <p:sldId id="282" r:id="rId28"/>
    <p:sldId id="283" r:id="rId29"/>
    <p:sldId id="284" r:id="rId30"/>
    <p:sldId id="288" r:id="rId31"/>
    <p:sldId id="289" r:id="rId32"/>
    <p:sldId id="286" r:id="rId33"/>
    <p:sldId id="290" r:id="rId34"/>
    <p:sldId id="292" r:id="rId35"/>
    <p:sldId id="294" r:id="rId36"/>
    <p:sldId id="295" r:id="rId37"/>
    <p:sldId id="297" r:id="rId38"/>
    <p:sldId id="287" r:id="rId39"/>
    <p:sldId id="296" r:id="rId40"/>
    <p:sldId id="298" r:id="rId41"/>
  </p:sldIdLst>
  <p:sldSz cx="12192000" cy="6858000"/>
  <p:notesSz cx="6858000" cy="9144000"/>
  <p:embeddedFontLst>
    <p:embeddedFont>
      <p:font typeface="Open Sans" panose="020B0606030504020204" pitchFamily="34" charset="0"/>
      <p:regular r:id="rId42"/>
      <p:bold r:id="rId43"/>
      <p:italic r:id="rId44"/>
      <p:boldItalic r:id="rId45"/>
    </p:embeddedFont>
    <p:embeddedFont>
      <p:font typeface="Open Sans Extrabold" panose="020B0906030804020204" pitchFamily="34" charset="0"/>
      <p:bold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i" initials="P" lastIdx="1" clrIdx="0">
    <p:extLst>
      <p:ext uri="{19B8F6BF-5375-455C-9EA6-DF929625EA0E}">
        <p15:presenceInfo xmlns:p15="http://schemas.microsoft.com/office/powerpoint/2012/main" userId="Per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8F"/>
    <a:srgbClr val="FFD5AB"/>
    <a:srgbClr val="FFBE7C"/>
    <a:srgbClr val="E17C1D"/>
    <a:srgbClr val="FFC882"/>
    <a:srgbClr val="CC6600"/>
    <a:srgbClr val="CC3300"/>
    <a:srgbClr val="CB6907"/>
    <a:srgbClr val="C00000"/>
    <a:srgbClr val="C56B1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153445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4pPr>
              <a:defRPr>
                <a:latin typeface="Open Sans" panose="020B0606030504020204" pitchFamily="34" charset="0"/>
              </a:defRPr>
            </a:lvl4pPr>
            <a:lvl5pPr>
              <a:defRPr>
                <a:latin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138418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4pPr>
              <a:defRPr>
                <a:latin typeface="Open Sans" panose="020B0606030504020204" pitchFamily="34" charset="0"/>
              </a:defRPr>
            </a:lvl4pPr>
            <a:lvl5pPr>
              <a:defRPr>
                <a:latin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419108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96864C6-72CA-47F6-8B1B-2402499180DB}" type="datetimeFigureOut">
              <a:rPr lang="en-GB"/>
              <a:pPr>
                <a:defRPr/>
              </a:pPr>
              <a:t>19/11/2021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40B7735-7D0F-4644-8FE7-45F63900229D}" type="slidenum">
              <a:rPr lang="en-GB" altLang="en-US"/>
              <a:pPr>
                <a:defRPr/>
              </a:pPr>
              <a:t>‹#›</a:t>
            </a:fld>
            <a:endParaRPr lang="en-GB" altLang="en-US" dirty="0"/>
          </a:p>
        </p:txBody>
      </p:sp>
    </p:spTree>
    <p:extLst>
      <p:ext uri="{BB962C8B-B14F-4D97-AF65-F5344CB8AC3E}">
        <p14:creationId xmlns:p14="http://schemas.microsoft.com/office/powerpoint/2010/main" val="194431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25BC7FA-DE62-4512-A841-AFDD71D1AC1B}" type="datetimeFigureOut">
              <a:rPr lang="en-GB"/>
              <a:pPr>
                <a:defRPr/>
              </a:pPr>
              <a:t>19/11/2021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19E3918-C4EE-4DB3-8C68-7B9D035F1523}" type="slidenum">
              <a:rPr lang="en-GB" altLang="en-US"/>
              <a:pPr>
                <a:defRPr/>
              </a:pPr>
              <a:t>‹#›</a:t>
            </a:fld>
            <a:endParaRPr lang="en-GB" altLang="en-US" dirty="0"/>
          </a:p>
        </p:txBody>
      </p:sp>
    </p:spTree>
    <p:extLst>
      <p:ext uri="{BB962C8B-B14F-4D97-AF65-F5344CB8AC3E}">
        <p14:creationId xmlns:p14="http://schemas.microsoft.com/office/powerpoint/2010/main" val="11320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4014216-278D-4E46-9B78-2B98772C7E4E}" type="datetimeFigureOut">
              <a:rPr lang="en-GB"/>
              <a:pPr>
                <a:defRPr/>
              </a:pPr>
              <a:t>19/11/2021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A4156FD-9310-4964-819C-7D64A18273B9}" type="slidenum">
              <a:rPr lang="en-GB" altLang="en-US"/>
              <a:pPr>
                <a:defRPr/>
              </a:pPr>
              <a:t>‹#›</a:t>
            </a:fld>
            <a:endParaRPr lang="en-GB" altLang="en-US" dirty="0"/>
          </a:p>
        </p:txBody>
      </p:sp>
    </p:spTree>
    <p:extLst>
      <p:ext uri="{BB962C8B-B14F-4D97-AF65-F5344CB8AC3E}">
        <p14:creationId xmlns:p14="http://schemas.microsoft.com/office/powerpoint/2010/main" val="9872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2A47C29-B9CB-4451-AF39-9065FD082324}" type="datetimeFigureOut">
              <a:rPr lang="en-GB"/>
              <a:pPr>
                <a:defRPr/>
              </a:pPr>
              <a:t>19/11/2021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0F65C27-4191-4939-9F64-2A5CAE938337}" type="slidenum">
              <a:rPr lang="en-GB" altLang="en-US"/>
              <a:pPr>
                <a:defRPr/>
              </a:pPr>
              <a:t>‹#›</a:t>
            </a:fld>
            <a:endParaRPr lang="en-GB" altLang="en-US" dirty="0"/>
          </a:p>
        </p:txBody>
      </p:sp>
    </p:spTree>
    <p:extLst>
      <p:ext uri="{BB962C8B-B14F-4D97-AF65-F5344CB8AC3E}">
        <p14:creationId xmlns:p14="http://schemas.microsoft.com/office/powerpoint/2010/main" val="298370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24E1821-4AB0-461E-8816-2B0155A36E03}" type="datetimeFigureOut">
              <a:rPr lang="en-GB"/>
              <a:pPr>
                <a:defRPr/>
              </a:pPr>
              <a:t>19/11/2021</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F814E41B-65EC-4CEC-813E-40A046CFE2A3}" type="slidenum">
              <a:rPr lang="en-GB" altLang="en-US"/>
              <a:pPr>
                <a:defRPr/>
              </a:pPr>
              <a:t>‹#›</a:t>
            </a:fld>
            <a:endParaRPr lang="en-GB" altLang="en-US" dirty="0"/>
          </a:p>
        </p:txBody>
      </p:sp>
    </p:spTree>
    <p:extLst>
      <p:ext uri="{BB962C8B-B14F-4D97-AF65-F5344CB8AC3E}">
        <p14:creationId xmlns:p14="http://schemas.microsoft.com/office/powerpoint/2010/main" val="2259348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BB908EF-7012-4070-9182-C4E2552A9D39}" type="datetimeFigureOut">
              <a:rPr lang="en-GB"/>
              <a:pPr>
                <a:defRPr/>
              </a:pPr>
              <a:t>19/11/2021</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3D546467-4124-489B-A01E-5C00B944A10B}" type="slidenum">
              <a:rPr lang="en-GB" altLang="en-US"/>
              <a:pPr>
                <a:defRPr/>
              </a:pPr>
              <a:t>‹#›</a:t>
            </a:fld>
            <a:endParaRPr lang="en-GB" altLang="en-US" dirty="0"/>
          </a:p>
        </p:txBody>
      </p:sp>
    </p:spTree>
    <p:extLst>
      <p:ext uri="{BB962C8B-B14F-4D97-AF65-F5344CB8AC3E}">
        <p14:creationId xmlns:p14="http://schemas.microsoft.com/office/powerpoint/2010/main" val="373290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FAA348-899F-4D1E-A6C3-49690E8AE45D}" type="datetimeFigureOut">
              <a:rPr lang="en-GB"/>
              <a:pPr>
                <a:defRPr/>
              </a:pPr>
              <a:t>19/11/2021</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444D0E73-68A1-4F69-A624-D4B7AC89D88B}" type="slidenum">
              <a:rPr lang="en-GB" altLang="en-US"/>
              <a:pPr>
                <a:defRPr/>
              </a:pPr>
              <a:t>‹#›</a:t>
            </a:fld>
            <a:endParaRPr lang="en-GB" altLang="en-US" dirty="0"/>
          </a:p>
        </p:txBody>
      </p:sp>
    </p:spTree>
    <p:extLst>
      <p:ext uri="{BB962C8B-B14F-4D97-AF65-F5344CB8AC3E}">
        <p14:creationId xmlns:p14="http://schemas.microsoft.com/office/powerpoint/2010/main" val="421837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C2718D-4C59-4A73-9251-D86E747FAF05}" type="datetimeFigureOut">
              <a:rPr lang="en-GB"/>
              <a:pPr>
                <a:defRPr/>
              </a:pPr>
              <a:t>19/11/2021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5BC42CE-C9C8-4052-9C54-D5603B25B24F}" type="slidenum">
              <a:rPr lang="en-GB" altLang="en-US"/>
              <a:pPr>
                <a:defRPr/>
              </a:pPr>
              <a:t>‹#›</a:t>
            </a:fld>
            <a:endParaRPr lang="en-GB" altLang="en-US" dirty="0"/>
          </a:p>
        </p:txBody>
      </p:sp>
    </p:spTree>
    <p:extLst>
      <p:ext uri="{BB962C8B-B14F-4D97-AF65-F5344CB8AC3E}">
        <p14:creationId xmlns:p14="http://schemas.microsoft.com/office/powerpoint/2010/main" val="262081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445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E40EEA7-AA27-4432-A2B8-018DC28412CE}" type="datetimeFigureOut">
              <a:rPr lang="en-GB"/>
              <a:pPr>
                <a:defRPr/>
              </a:pPr>
              <a:t>19/11/2021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DB9F033-8A66-458E-A853-4768107F3FCD}" type="slidenum">
              <a:rPr lang="en-GB" altLang="en-US"/>
              <a:pPr>
                <a:defRPr/>
              </a:pPr>
              <a:t>‹#›</a:t>
            </a:fld>
            <a:endParaRPr lang="en-GB" altLang="en-US" dirty="0"/>
          </a:p>
        </p:txBody>
      </p:sp>
    </p:spTree>
    <p:extLst>
      <p:ext uri="{BB962C8B-B14F-4D97-AF65-F5344CB8AC3E}">
        <p14:creationId xmlns:p14="http://schemas.microsoft.com/office/powerpoint/2010/main" val="62082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FD6FEDE-DC65-4E1B-A2C0-E33D81811035}" type="datetimeFigureOut">
              <a:rPr lang="en-GB"/>
              <a:pPr>
                <a:defRPr/>
              </a:pPr>
              <a:t>19/11/2021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FD73FC0-BF96-469D-AC53-9A3134DCFC63}" type="slidenum">
              <a:rPr lang="en-GB" altLang="en-US"/>
              <a:pPr>
                <a:defRPr/>
              </a:pPr>
              <a:t>‹#›</a:t>
            </a:fld>
            <a:endParaRPr lang="en-GB" altLang="en-US" dirty="0"/>
          </a:p>
        </p:txBody>
      </p:sp>
    </p:spTree>
    <p:extLst>
      <p:ext uri="{BB962C8B-B14F-4D97-AF65-F5344CB8AC3E}">
        <p14:creationId xmlns:p14="http://schemas.microsoft.com/office/powerpoint/2010/main" val="3186755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0A226E3-6874-40F6-B3BE-003BB9F378A1}" type="datetimeFigureOut">
              <a:rPr lang="en-GB"/>
              <a:pPr>
                <a:defRPr/>
              </a:pPr>
              <a:t>19/11/2021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853574C-3973-4CF8-917B-E6982C802C97}" type="slidenum">
              <a:rPr lang="en-GB" altLang="en-US"/>
              <a:pPr>
                <a:defRPr/>
              </a:pPr>
              <a:t>‹#›</a:t>
            </a:fld>
            <a:endParaRPr lang="en-GB" altLang="en-US" dirty="0"/>
          </a:p>
        </p:txBody>
      </p:sp>
    </p:spTree>
    <p:extLst>
      <p:ext uri="{BB962C8B-B14F-4D97-AF65-F5344CB8AC3E}">
        <p14:creationId xmlns:p14="http://schemas.microsoft.com/office/powerpoint/2010/main" val="316651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280900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a:prstGeom prst="rect">
            <a:avLst/>
          </a:prstGeom>
        </p:spPr>
        <p:txBody>
          <a:bodyPr/>
          <a:lstStyle>
            <a:lvl4pPr>
              <a:defRPr>
                <a:latin typeface="Open Sans" panose="020B0606030504020204" pitchFamily="34" charset="0"/>
              </a:defRPr>
            </a:lvl4pPr>
            <a:lvl5pPr>
              <a:defRPr>
                <a:latin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4pPr>
              <a:defRPr>
                <a:latin typeface="Open Sans" panose="020B0606030504020204" pitchFamily="34" charset="0"/>
              </a:defRPr>
            </a:lvl4pPr>
            <a:lvl5pPr>
              <a:defRPr>
                <a:latin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274229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4pPr>
              <a:defRPr>
                <a:latin typeface="Open Sans" panose="020B0606030504020204" pitchFamily="34" charset="0"/>
              </a:defRPr>
            </a:lvl4pPr>
            <a:lvl5pPr>
              <a:defRPr>
                <a:latin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4pPr>
              <a:defRPr>
                <a:latin typeface="Open Sans" panose="020B0606030504020204" pitchFamily="34" charset="0"/>
              </a:defRPr>
            </a:lvl4pPr>
            <a:lvl5pPr>
              <a:defRPr>
                <a:latin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325281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353670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418558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atin typeface="Open Sans" panose="020B0606030504020204" pitchFamily="34" charset="0"/>
              </a:defRPr>
            </a:lvl4pPr>
            <a:lvl5pPr>
              <a:defRPr sz="2000">
                <a:latin typeface="Open Sans" panose="020B0606030504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271077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pPr/>
              <a:t>2021/11/19</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pPr/>
              <a:t>‹#›</a:t>
            </a:fld>
            <a:endParaRPr lang="en-ZA" dirty="0"/>
          </a:p>
        </p:txBody>
      </p:sp>
    </p:spTree>
    <p:extLst>
      <p:ext uri="{BB962C8B-B14F-4D97-AF65-F5344CB8AC3E}">
        <p14:creationId xmlns:p14="http://schemas.microsoft.com/office/powerpoint/2010/main" val="269201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147"/>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BAB8BC6-EAB3-4CBC-B026-3F3F4F0209F5}"/>
              </a:ext>
            </a:extLst>
          </p:cNvPr>
          <p:cNvSpPr>
            <a:spLocks noGrp="1"/>
          </p:cNvSpPr>
          <p:nvPr>
            <p:ph type="title"/>
          </p:nvPr>
        </p:nvSpPr>
        <p:spPr>
          <a:xfrm>
            <a:off x="0" y="728663"/>
            <a:ext cx="12192000" cy="596900"/>
          </a:xfrm>
          <a:prstGeom prst="rect">
            <a:avLst/>
          </a:prstGeom>
        </p:spPr>
        <p:txBody>
          <a:bodyPr vert="horz" lIns="0" tIns="0" rIns="0" bIns="0" rtlCol="0" anchor="ctr">
            <a:noAutofit/>
          </a:bodyPr>
          <a:lstStyle/>
          <a:p>
            <a:r>
              <a:rPr lang="en-US" dirty="0"/>
              <a:t>Heading 1: Open Sans Extrabold 44pt</a:t>
            </a:r>
            <a:endParaRPr lang="en-ZA" dirty="0"/>
          </a:p>
        </p:txBody>
      </p:sp>
      <p:sp>
        <p:nvSpPr>
          <p:cNvPr id="8" name="Text Placeholder 2">
            <a:extLst>
              <a:ext uri="{FF2B5EF4-FFF2-40B4-BE49-F238E27FC236}">
                <a16:creationId xmlns:a16="http://schemas.microsoft.com/office/drawing/2014/main" id="{D2BAA800-E8F0-4C7A-BAB8-5D1886CA57C9}"/>
              </a:ext>
            </a:extLst>
          </p:cNvPr>
          <p:cNvSpPr>
            <a:spLocks noGrp="1"/>
          </p:cNvSpPr>
          <p:nvPr>
            <p:ph type="body" idx="1"/>
          </p:nvPr>
        </p:nvSpPr>
        <p:spPr>
          <a:xfrm>
            <a:off x="838200" y="1825625"/>
            <a:ext cx="10515600" cy="4303713"/>
          </a:xfrm>
          <a:prstGeom prst="rect">
            <a:avLst/>
          </a:prstGeom>
        </p:spPr>
        <p:txBody>
          <a:bodyPr vert="horz" lIns="0" tIns="0" rIns="0" bIns="0" rtlCol="0">
            <a:normAutofit/>
          </a:bodyPr>
          <a:lstStyle/>
          <a:p>
            <a:pPr marL="540000" lvl="0" indent="-540000" algn="l" defTabSz="914400" rtl="0" eaLnBrk="1" latinLnBrk="0" hangingPunct="1">
              <a:lnSpc>
                <a:spcPct val="100000"/>
              </a:lnSpc>
              <a:spcBef>
                <a:spcPts val="0"/>
              </a:spcBef>
              <a:spcAft>
                <a:spcPts val="1200"/>
              </a:spcAft>
              <a:buClr>
                <a:schemeClr val="bg1"/>
              </a:buClr>
              <a:buSzPct val="90000"/>
              <a:buFont typeface="Wingdings" panose="05000000000000000000" pitchFamily="2" charset="2"/>
              <a:buChar char="l"/>
            </a:pPr>
            <a:r>
              <a:rPr lang="en-US" dirty="0"/>
              <a:t>Bullet 1: Open Sans Regular/Bold 32pt</a:t>
            </a:r>
          </a:p>
          <a:p>
            <a:pPr marL="898525" lvl="1" indent="-358775" algn="l" defTabSz="914400" rtl="0" eaLnBrk="1" latinLnBrk="0" hangingPunct="1">
              <a:lnSpc>
                <a:spcPct val="100000"/>
              </a:lnSpc>
              <a:spcBef>
                <a:spcPts val="0"/>
              </a:spcBef>
              <a:spcAft>
                <a:spcPts val="1200"/>
              </a:spcAft>
              <a:buSzPct val="90000"/>
              <a:buFont typeface="Wingdings" panose="05000000000000000000" pitchFamily="2" charset="2"/>
              <a:buChar char=""/>
            </a:pPr>
            <a:r>
              <a:rPr lang="en-US" dirty="0"/>
              <a:t>Bullet 2: Open Sans Regular/Bold 24pt</a:t>
            </a:r>
          </a:p>
          <a:p>
            <a:pPr marL="1257300" lvl="2" indent="-361950" algn="l" defTabSz="914400" rtl="0" eaLnBrk="1" latinLnBrk="0" hangingPunct="1">
              <a:lnSpc>
                <a:spcPct val="90000"/>
              </a:lnSpc>
              <a:spcBef>
                <a:spcPts val="0"/>
              </a:spcBef>
              <a:spcAft>
                <a:spcPts val="600"/>
              </a:spcAft>
              <a:buSzPct val="90000"/>
              <a:buFont typeface="Wingdings" panose="05000000000000000000" pitchFamily="2" charset="2"/>
              <a:buChar char=""/>
            </a:pPr>
            <a:r>
              <a:rPr lang="en-US" dirty="0"/>
              <a:t>Bullet 3: Open Sans Regular/Bold 18pt</a:t>
            </a:r>
          </a:p>
        </p:txBody>
      </p:sp>
    </p:spTree>
    <p:extLst>
      <p:ext uri="{BB962C8B-B14F-4D97-AF65-F5344CB8AC3E}">
        <p14:creationId xmlns:p14="http://schemas.microsoft.com/office/powerpoint/2010/main" val="3985756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100000"/>
        </a:lnSpc>
        <a:spcBef>
          <a:spcPct val="0"/>
        </a:spcBef>
        <a:buNone/>
        <a:defRPr lang="en-ZA" sz="4400" kern="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3200" kern="1200" dirty="0">
          <a:solidFill>
            <a:schemeClr val="bg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a:solidFill>
            <a:schemeClr val="bg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bg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26B43"/>
          </p15:clr>
        </p15:guide>
        <p15:guide id="2"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40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Arial" charset="0"/>
              </a:defRPr>
            </a:lvl1pPr>
          </a:lstStyle>
          <a:p>
            <a:pPr>
              <a:defRPr/>
            </a:pPr>
            <a:fld id="{21F9078C-1D08-40D6-95F2-6C846A2A0CAD}" type="datetimeFigureOut">
              <a:rPr lang="en-GB"/>
              <a:pPr>
                <a:defRPr/>
              </a:pPr>
              <a:t>19/11/2021</a:t>
            </a:fld>
            <a:endParaRPr lang="en-GB" dirty="0"/>
          </a:p>
        </p:txBody>
      </p:sp>
      <p:sp>
        <p:nvSpPr>
          <p:cNvPr id="440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latin typeface="Arial" charset="0"/>
              </a:defRPr>
            </a:lvl1pPr>
          </a:lstStyle>
          <a:p>
            <a:pPr>
              <a:defRPr/>
            </a:pPr>
            <a:endParaRPr lang="en-GB" dirty="0"/>
          </a:p>
        </p:txBody>
      </p:sp>
      <p:sp>
        <p:nvSpPr>
          <p:cNvPr id="4403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bg1"/>
                </a:solidFill>
              </a:defRPr>
            </a:lvl1pPr>
          </a:lstStyle>
          <a:p>
            <a:pPr>
              <a:defRPr/>
            </a:pPr>
            <a:fld id="{C0486AB3-76CE-4A5A-A9CD-F458BDE5C99B}" type="slidenum">
              <a:rPr lang="en-GB" altLang="en-US"/>
              <a:pPr>
                <a:defRPr/>
              </a:pPr>
              <a:t>‹#›</a:t>
            </a:fld>
            <a:endParaRPr lang="en-GB" altLang="en-US" dirty="0"/>
          </a:p>
        </p:txBody>
      </p:sp>
      <p:pic>
        <p:nvPicPr>
          <p:cNvPr id="2055" name="Picture 8" descr="GR&amp;AP - DV orange"/>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792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hss.de/namibia/en/home" TargetMode="External"/><Relationship Id="rId2" Type="http://schemas.openxmlformats.org/officeDocument/2006/relationships/hyperlink" Target="mailto:info@hsf.org.na" TargetMode="Externa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AED514F3-1A1E-46FC-9911-0105B35D1CAC}"/>
              </a:ext>
            </a:extLst>
          </p:cNvPr>
          <p:cNvSpPr>
            <a:spLocks noChangeArrowheads="1"/>
          </p:cNvSpPr>
          <p:nvPr/>
        </p:nvSpPr>
        <p:spPr bwMode="auto">
          <a:xfrm>
            <a:off x="0" y="3609975"/>
            <a:ext cx="12192000" cy="2158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ZA" altLang="en-US" sz="6600" b="1"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Combating of </a:t>
            </a:r>
            <a:br>
              <a:rPr lang="en-ZA" altLang="en-US" sz="6600" b="1"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ZA" altLang="en-US" sz="6600" b="1"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Domestic Violence </a:t>
            </a:r>
            <a:br>
              <a:rPr lang="en-ZA" altLang="en-US" sz="6600" b="1"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ZA" altLang="en-US" sz="6600" b="1"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Act 4 of 2003</a:t>
            </a:r>
            <a:endParaRPr lang="en-GB" altLang="en-US" sz="6600" b="1"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9" name="Group 8">
            <a:extLst>
              <a:ext uri="{FF2B5EF4-FFF2-40B4-BE49-F238E27FC236}">
                <a16:creationId xmlns:a16="http://schemas.microsoft.com/office/drawing/2014/main" id="{8052E7A8-F06D-431C-AE2C-F0BFF549047B}"/>
              </a:ext>
            </a:extLst>
          </p:cNvPr>
          <p:cNvGrpSpPr/>
          <p:nvPr/>
        </p:nvGrpSpPr>
        <p:grpSpPr>
          <a:xfrm>
            <a:off x="3199758" y="892360"/>
            <a:ext cx="5792483" cy="2002625"/>
            <a:chOff x="3199758" y="1216210"/>
            <a:chExt cx="5792483" cy="2002625"/>
          </a:xfrm>
        </p:grpSpPr>
        <p:sp>
          <p:nvSpPr>
            <p:cNvPr id="10" name="TextBox 1">
              <a:extLst>
                <a:ext uri="{FF2B5EF4-FFF2-40B4-BE49-F238E27FC236}">
                  <a16:creationId xmlns:a16="http://schemas.microsoft.com/office/drawing/2014/main" id="{2F8FAF04-05E8-4E0E-AD50-4963E2BCA263}"/>
                </a:ext>
              </a:extLst>
            </p:cNvPr>
            <p:cNvSpPr txBox="1">
              <a:spLocks noChangeArrowheads="1"/>
            </p:cNvSpPr>
            <p:nvPr/>
          </p:nvSpPr>
          <p:spPr bwMode="auto">
            <a:xfrm>
              <a:off x="3199758" y="2387838"/>
              <a:ext cx="57924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Gender Research &amp; Advocacy Project</a:t>
              </a:r>
            </a:p>
            <a:p>
              <a:pPr algn="ctr" eaLnBrk="1" hangingPunct="1">
                <a:spcBef>
                  <a:spcPct val="0"/>
                </a:spcBef>
                <a:buFontTx/>
                <a:buNone/>
              </a:pPr>
              <a:r>
                <a:rPr lang="en-US" alt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LEGAL ASSISTANCE CENTRE </a:t>
              </a:r>
            </a:p>
          </p:txBody>
        </p:sp>
        <p:pic>
          <p:nvPicPr>
            <p:cNvPr id="11" name="Picture 10">
              <a:extLst>
                <a:ext uri="{FF2B5EF4-FFF2-40B4-BE49-F238E27FC236}">
                  <a16:creationId xmlns:a16="http://schemas.microsoft.com/office/drawing/2014/main" id="{35A83745-E49E-468C-9AEA-09DBA320B6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338666" y="1216210"/>
              <a:ext cx="1514669" cy="907264"/>
            </a:xfrm>
            <a:prstGeom prst="rect">
              <a:avLst/>
            </a:prstGeom>
          </p:spPr>
        </p:pic>
      </p:grpSp>
    </p:spTree>
    <p:extLst>
      <p:ext uri="{BB962C8B-B14F-4D97-AF65-F5344CB8AC3E}">
        <p14:creationId xmlns:p14="http://schemas.microsoft.com/office/powerpoint/2010/main" val="31036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733427"/>
            <a:ext cx="10496550" cy="1800224"/>
          </a:xfrm>
          <a:prstGeom prst="rect">
            <a:avLst/>
          </a:prstGeom>
        </p:spPr>
        <p:txBody>
          <a:bodyPr/>
          <a:lstStyle/>
          <a:p>
            <a:pPr marL="0" indent="0">
              <a:lnSpc>
                <a:spcPct val="100000"/>
              </a:lnSpc>
              <a:spcBef>
                <a:spcPts val="0"/>
              </a:spcBef>
              <a:spcAft>
                <a:spcPts val="1800"/>
              </a:spcAft>
              <a:buNone/>
              <a:tabLst>
                <a:tab pos="714375" algn="l"/>
              </a:tabLst>
            </a:pPr>
            <a:r>
              <a:rPr lang="en-US" sz="2800" b="1" dirty="0">
                <a:solidFill>
                  <a:schemeClr val="tx1"/>
                </a:solidFill>
              </a:rPr>
              <a:t>(8) 	Threats or attempts </a:t>
            </a:r>
          </a:p>
          <a:p>
            <a:pPr marL="714375" indent="0">
              <a:lnSpc>
                <a:spcPct val="100000"/>
              </a:lnSpc>
              <a:spcBef>
                <a:spcPts val="0"/>
              </a:spcBef>
              <a:buNone/>
            </a:pPr>
            <a:r>
              <a:rPr lang="en-US" sz="2400" dirty="0">
                <a:solidFill>
                  <a:schemeClr val="tx1"/>
                </a:solidFill>
              </a:rPr>
              <a:t>This is an important point. You do not have to wait until you have already been beaten to seek help from the court. A threat of harm or attempted harm is enough.</a:t>
            </a:r>
            <a:endParaRPr lang="en-ZA" sz="2400" dirty="0">
              <a:solidFill>
                <a:schemeClr val="tx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t="60" b="60"/>
          <a:stretch/>
        </p:blipFill>
        <p:spPr>
          <a:xfrm>
            <a:off x="795337" y="2914650"/>
            <a:ext cx="4940157" cy="3222000"/>
          </a:xfrm>
          <a:prstGeom prst="rect">
            <a:avLst/>
          </a:prstGeom>
        </p:spPr>
      </p:pic>
      <p:sp>
        <p:nvSpPr>
          <p:cNvPr id="5" name="TextBox 4"/>
          <p:cNvSpPr txBox="1"/>
          <p:nvPr/>
        </p:nvSpPr>
        <p:spPr>
          <a:xfrm>
            <a:off x="5981700" y="2922546"/>
            <a:ext cx="5362575" cy="3206208"/>
          </a:xfrm>
          <a:prstGeom prst="rect">
            <a:avLst/>
          </a:prstGeom>
          <a:solidFill>
            <a:schemeClr val="bg1"/>
          </a:solidFill>
          <a:ln w="25400">
            <a:solidFill>
              <a:schemeClr val="tx1"/>
            </a:solidFill>
          </a:ln>
        </p:spPr>
        <p:txBody>
          <a:bodyPr wrap="square" lIns="288000" tIns="180000" rIns="288000" bIns="18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Only harassment and emotional/verbal/ psychological </a:t>
            </a:r>
            <a:r>
              <a:rPr kumimoji="0" lang="en-US"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abuse require a </a:t>
            </a:r>
            <a:r>
              <a:rPr kumimoji="0" 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pattern </a:t>
            </a:r>
            <a:r>
              <a:rPr kumimoji="0" lang="en-US"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of behaviour.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Trivial incidents </a:t>
            </a:r>
            <a:r>
              <a:rPr kumimoji="0" lang="en-US"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that might not be considered violence on their own might amount to domestic violence if they are part of a pattern of threatening or violent behaviour.</a:t>
            </a:r>
            <a:endParaRPr kumimoji="0" lang="en-ZA"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230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screen">
            <a:extLst>
              <a:ext uri="{28A0092B-C50C-407E-A947-70E740481C1C}">
                <a14:useLocalDpi xmlns:a14="http://schemas.microsoft.com/office/drawing/2010/main" val="0"/>
              </a:ext>
            </a:extLst>
          </a:blip>
          <a:srcRect/>
          <a:stretch/>
        </p:blipFill>
        <p:spPr>
          <a:xfrm>
            <a:off x="1924589" y="725128"/>
            <a:ext cx="8376524" cy="5404209"/>
          </a:xfrm>
          <a:prstGeom prst="rect">
            <a:avLst/>
          </a:prstGeom>
        </p:spPr>
      </p:pic>
    </p:spTree>
    <p:extLst>
      <p:ext uri="{BB962C8B-B14F-4D97-AF65-F5344CB8AC3E}">
        <p14:creationId xmlns:p14="http://schemas.microsoft.com/office/powerpoint/2010/main" val="138955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69901"/>
            <a:ext cx="12192000" cy="958850"/>
          </a:xfrm>
          <a:prstGeom prst="rect">
            <a:avLst/>
          </a:prstGeom>
        </p:spPr>
        <p:txBody>
          <a:bodyPr/>
          <a:lstStyle/>
          <a:p>
            <a:r>
              <a:rPr lang="en-ZA" b="1" dirty="0">
                <a:solidFill>
                  <a:schemeClr val="tx1"/>
                </a:solidFill>
              </a:rPr>
              <a:t>Domestic violence against children </a:t>
            </a:r>
          </a:p>
        </p:txBody>
      </p:sp>
      <p:sp>
        <p:nvSpPr>
          <p:cNvPr id="3" name="Content Placeholder 2"/>
          <p:cNvSpPr>
            <a:spLocks noGrp="1"/>
          </p:cNvSpPr>
          <p:nvPr>
            <p:ph idx="4294967295"/>
          </p:nvPr>
        </p:nvSpPr>
        <p:spPr>
          <a:xfrm>
            <a:off x="579620" y="1447800"/>
            <a:ext cx="7338350" cy="2537604"/>
          </a:xfrm>
          <a:prstGeom prst="rect">
            <a:avLst/>
          </a:prstGeom>
        </p:spPr>
        <p:txBody>
          <a:bodyPr>
            <a:normAutofit/>
          </a:bodyPr>
          <a:lstStyle/>
          <a:p>
            <a:pPr marL="0" indent="0">
              <a:lnSpc>
                <a:spcPct val="100000"/>
              </a:lnSpc>
              <a:spcBef>
                <a:spcPts val="0"/>
              </a:spcBef>
              <a:spcAft>
                <a:spcPts val="1200"/>
              </a:spcAft>
              <a:buNone/>
            </a:pPr>
            <a:r>
              <a:rPr lang="en-ZA" sz="2400" dirty="0">
                <a:solidFill>
                  <a:schemeClr val="tx1"/>
                </a:solidFill>
              </a:rPr>
              <a:t>Any of the different forms of domestic violence </a:t>
            </a:r>
            <a:br>
              <a:rPr lang="en-ZA" sz="2400" dirty="0">
                <a:solidFill>
                  <a:schemeClr val="tx1"/>
                </a:solidFill>
              </a:rPr>
            </a:br>
            <a:r>
              <a:rPr lang="en-ZA" sz="2400" dirty="0">
                <a:solidFill>
                  <a:schemeClr val="tx1"/>
                </a:solidFill>
              </a:rPr>
              <a:t>can be committed against a child. </a:t>
            </a:r>
          </a:p>
          <a:p>
            <a:pPr marL="0" indent="0">
              <a:lnSpc>
                <a:spcPct val="100000"/>
              </a:lnSpc>
              <a:spcBef>
                <a:spcPts val="0"/>
              </a:spcBef>
              <a:spcAft>
                <a:spcPts val="1200"/>
              </a:spcAft>
              <a:buNone/>
            </a:pPr>
            <a:r>
              <a:rPr lang="en-ZA" sz="2400" u="sng" dirty="0">
                <a:solidFill>
                  <a:schemeClr val="tx1"/>
                </a:solidFill>
              </a:rPr>
              <a:t>In addition</a:t>
            </a:r>
            <a:r>
              <a:rPr lang="en-ZA" sz="2400" dirty="0">
                <a:solidFill>
                  <a:schemeClr val="tx1"/>
                </a:solidFill>
              </a:rPr>
              <a:t>, i</a:t>
            </a:r>
            <a:r>
              <a:rPr lang="en-ZA" altLang="en-US" sz="2400" dirty="0">
                <a:solidFill>
                  <a:schemeClr val="tx1"/>
                </a:solidFill>
              </a:rPr>
              <a:t>t is a form of domestic violence -</a:t>
            </a:r>
          </a:p>
          <a:p>
            <a:pPr marL="358775" lvl="1" indent="-358775">
              <a:lnSpc>
                <a:spcPct val="100000"/>
              </a:lnSpc>
              <a:spcBef>
                <a:spcPts val="0"/>
              </a:spcBef>
              <a:spcAft>
                <a:spcPts val="600"/>
              </a:spcAft>
              <a:buSzPct val="90000"/>
              <a:buFont typeface="Wingdings" panose="05000000000000000000" pitchFamily="2" charset="2"/>
              <a:buChar char="l"/>
            </a:pPr>
            <a:r>
              <a:rPr lang="en-ZA" altLang="en-US" sz="2000" dirty="0">
                <a:solidFill>
                  <a:schemeClr val="tx1"/>
                </a:solidFill>
              </a:rPr>
              <a:t>to allow a child to see physical, sexual or psychological abuse against a family member </a:t>
            </a:r>
          </a:p>
          <a:p>
            <a:pPr marL="358775" lvl="1" indent="-358775">
              <a:lnSpc>
                <a:spcPct val="100000"/>
              </a:lnSpc>
              <a:spcBef>
                <a:spcPts val="0"/>
              </a:spcBef>
              <a:spcAft>
                <a:spcPts val="1200"/>
              </a:spcAft>
              <a:buSzPct val="90000"/>
              <a:buFont typeface="Wingdings" panose="05000000000000000000" pitchFamily="2" charset="2"/>
              <a:buChar char="l"/>
            </a:pPr>
            <a:r>
              <a:rPr lang="en-ZA" altLang="en-US" sz="2000" dirty="0">
                <a:solidFill>
                  <a:schemeClr val="tx1"/>
                </a:solidFill>
              </a:rPr>
              <a:t>to place the child at risk of seeing or hearing such abuse</a:t>
            </a:r>
          </a:p>
        </p:txBody>
      </p:sp>
      <p:sp>
        <p:nvSpPr>
          <p:cNvPr id="4" name="Rectangle 3"/>
          <p:cNvSpPr txBox="1">
            <a:spLocks noChangeArrowheads="1"/>
          </p:cNvSpPr>
          <p:nvPr/>
        </p:nvSpPr>
        <p:spPr>
          <a:xfrm>
            <a:off x="762000" y="3657601"/>
            <a:ext cx="8229600" cy="251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TextBox 6">
            <a:extLst>
              <a:ext uri="{FF2B5EF4-FFF2-40B4-BE49-F238E27FC236}">
                <a16:creationId xmlns:a16="http://schemas.microsoft.com/office/drawing/2014/main" id="{8F3EE380-7218-4F5B-BC9E-42A3694D3AB6}"/>
              </a:ext>
            </a:extLst>
          </p:cNvPr>
          <p:cNvSpPr txBox="1"/>
          <p:nvPr/>
        </p:nvSpPr>
        <p:spPr>
          <a:xfrm>
            <a:off x="579620" y="4822396"/>
            <a:ext cx="11006638" cy="1431161"/>
          </a:xfrm>
          <a:prstGeom prst="rect">
            <a:avLst/>
          </a:prstGeom>
          <a:noFill/>
        </p:spPr>
        <p:txBody>
          <a:bodyPr wrap="square" lIns="0" tIns="0" rIns="0" bIns="0">
            <a:spAutoFit/>
          </a:bodyPr>
          <a:lstStyle/>
          <a:p>
            <a:pPr marL="0" indent="0" algn="just">
              <a:buNone/>
            </a:pPr>
            <a:r>
              <a:rPr lang="en-US" sz="1800" i="1" dirty="0">
                <a:solidFill>
                  <a:schemeClr val="tx1"/>
                </a:solidFill>
                <a:latin typeface="Open Sans" panose="020B0606030504020204" pitchFamily="34" charset="0"/>
                <a:ea typeface="Open Sans" panose="020B0606030504020204" pitchFamily="34" charset="0"/>
                <a:cs typeface="Open Sans" panose="020B0606030504020204" pitchFamily="34" charset="0"/>
              </a:rPr>
              <a:t>For example, suppose that a child comes to school crying every day because he hears the sounds of his father beating his mother when he is in his bed at night. His teacher could help him get a protection order to stop the violence. The mother is a victim of domestic violence in the form of physical abuse, but the child is also a victim of domestic violence because the father is knowingly placing the child in a situation where he can hear what is going on.</a:t>
            </a:r>
            <a:endParaRPr lang="en-ZA" sz="18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E7F3471-3BF1-4415-ACAC-AD526F867CC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888750" y="1552203"/>
            <a:ext cx="3696525" cy="3080182"/>
          </a:xfrm>
          <a:prstGeom prst="rect">
            <a:avLst/>
          </a:prstGeom>
        </p:spPr>
      </p:pic>
      <p:sp>
        <p:nvSpPr>
          <p:cNvPr id="5" name="TextBox 4"/>
          <p:cNvSpPr txBox="1"/>
          <p:nvPr/>
        </p:nvSpPr>
        <p:spPr>
          <a:xfrm>
            <a:off x="1544128" y="3987200"/>
            <a:ext cx="5408761" cy="646331"/>
          </a:xfrm>
          <a:prstGeom prst="rect">
            <a:avLst/>
          </a:prstGeom>
          <a:solidFill>
            <a:schemeClr val="bg1"/>
          </a:solidFill>
          <a:ln w="25400">
            <a:solidFill>
              <a:schemeClr val="tx1"/>
            </a:solidFill>
          </a:ln>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Note that the </a:t>
            </a:r>
            <a:r>
              <a:rPr lang="en-US" i="1" dirty="0">
                <a:latin typeface="Open Sans" panose="020B0606030504020204" pitchFamily="34" charset="0"/>
                <a:ea typeface="Open Sans" panose="020B0606030504020204" pitchFamily="34" charset="0"/>
                <a:cs typeface="Open Sans" panose="020B0606030504020204" pitchFamily="34" charset="0"/>
              </a:rPr>
              <a:t>victim </a:t>
            </a:r>
            <a:r>
              <a:rPr lang="en-US" dirty="0">
                <a:latin typeface="Open Sans" panose="020B0606030504020204" pitchFamily="34" charset="0"/>
                <a:ea typeface="Open Sans" panose="020B0606030504020204" pitchFamily="34" charset="0"/>
                <a:cs typeface="Open Sans" panose="020B0606030504020204" pitchFamily="34" charset="0"/>
              </a:rPr>
              <a:t>of the abuse cannot be held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responsible for this, only the </a:t>
            </a:r>
            <a:r>
              <a:rPr lang="en-US" i="1" dirty="0">
                <a:latin typeface="Open Sans" panose="020B0606030504020204" pitchFamily="34" charset="0"/>
                <a:ea typeface="Open Sans" panose="020B0606030504020204" pitchFamily="34" charset="0"/>
                <a:cs typeface="Open Sans" panose="020B0606030504020204" pitchFamily="34" charset="0"/>
              </a:rPr>
              <a:t>perpetrator</a:t>
            </a:r>
            <a:r>
              <a:rPr lang="en-US"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10143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23900" y="672145"/>
            <a:ext cx="10515600" cy="577850"/>
          </a:xfrm>
          <a:prstGeom prst="rect">
            <a:avLst/>
          </a:prstGeom>
        </p:spPr>
        <p:txBody>
          <a:bodyPr/>
          <a:lstStyle/>
          <a:p>
            <a:pPr algn="ctr" eaLnBrk="1" hangingPunct="1"/>
            <a:r>
              <a:rPr lang="en-US" altLang="en-US" b="1" dirty="0">
                <a:solidFill>
                  <a:schemeClr val="tx1"/>
                </a:solidFill>
              </a:rPr>
              <a:t>What is a “domestic relationship”?</a:t>
            </a:r>
          </a:p>
        </p:txBody>
      </p:sp>
      <p:sp>
        <p:nvSpPr>
          <p:cNvPr id="13315" name="Rectangle 3"/>
          <p:cNvSpPr>
            <a:spLocks noGrp="1" noChangeArrowheads="1"/>
          </p:cNvSpPr>
          <p:nvPr>
            <p:ph type="body" idx="4294967295"/>
          </p:nvPr>
        </p:nvSpPr>
        <p:spPr>
          <a:xfrm>
            <a:off x="676274" y="1493889"/>
            <a:ext cx="7610475" cy="4200855"/>
          </a:xfrm>
          <a:prstGeom prst="rect">
            <a:avLst/>
          </a:prstGeom>
        </p:spPr>
        <p:txBody>
          <a:bodyPr>
            <a:normAutofit fontScale="85000" lnSpcReduction="10000"/>
          </a:bodyPr>
          <a:lstStyle/>
          <a:p>
            <a:pPr marL="361950" indent="-361950" eaLnBrk="1" hangingPunct="1">
              <a:lnSpc>
                <a:spcPct val="110000"/>
              </a:lnSpc>
              <a:spcBef>
                <a:spcPts val="0"/>
              </a:spcBef>
              <a:spcAft>
                <a:spcPts val="400"/>
              </a:spcAft>
              <a:buSzPct val="90000"/>
              <a:buFont typeface="Wingdings" panose="05000000000000000000" pitchFamily="2" charset="2"/>
              <a:buChar char="l"/>
            </a:pPr>
            <a:r>
              <a:rPr lang="en-US" altLang="en-US" sz="2600" dirty="0">
                <a:solidFill>
                  <a:schemeClr val="tx1"/>
                </a:solidFill>
              </a:rPr>
              <a:t>People who are </a:t>
            </a:r>
            <a:r>
              <a:rPr lang="en-US" altLang="en-US" sz="2600" b="1" dirty="0">
                <a:solidFill>
                  <a:schemeClr val="tx1"/>
                </a:solidFill>
              </a:rPr>
              <a:t>married</a:t>
            </a:r>
            <a:r>
              <a:rPr lang="en-US" altLang="en-US" sz="2600" dirty="0">
                <a:solidFill>
                  <a:schemeClr val="tx1"/>
                </a:solidFill>
              </a:rPr>
              <a:t> (civil or customary marriage)</a:t>
            </a:r>
          </a:p>
          <a:p>
            <a:pPr marL="361950" indent="-361950">
              <a:lnSpc>
                <a:spcPct val="110000"/>
              </a:lnSpc>
              <a:spcBef>
                <a:spcPts val="0"/>
              </a:spcBef>
              <a:spcAft>
                <a:spcPts val="400"/>
              </a:spcAft>
              <a:buSzPct val="90000"/>
              <a:buFont typeface="Wingdings" panose="05000000000000000000" pitchFamily="2" charset="2"/>
              <a:buChar char="l"/>
            </a:pPr>
            <a:r>
              <a:rPr lang="en-US" altLang="en-US" sz="2600" dirty="0">
                <a:solidFill>
                  <a:schemeClr val="tx1"/>
                </a:solidFill>
              </a:rPr>
              <a:t>People who are </a:t>
            </a:r>
            <a:r>
              <a:rPr lang="en-US" altLang="en-US" sz="2600" b="1" dirty="0">
                <a:solidFill>
                  <a:schemeClr val="tx1"/>
                </a:solidFill>
              </a:rPr>
              <a:t>living together</a:t>
            </a:r>
          </a:p>
          <a:p>
            <a:pPr marL="361950" indent="-361950">
              <a:lnSpc>
                <a:spcPct val="110000"/>
              </a:lnSpc>
              <a:spcBef>
                <a:spcPts val="0"/>
              </a:spcBef>
              <a:spcAft>
                <a:spcPts val="400"/>
              </a:spcAft>
              <a:buSzPct val="90000"/>
              <a:buFont typeface="Wingdings" panose="05000000000000000000" pitchFamily="2" charset="2"/>
              <a:buChar char="l"/>
            </a:pPr>
            <a:r>
              <a:rPr lang="en-US" altLang="en-US" sz="2600" b="1" dirty="0">
                <a:solidFill>
                  <a:schemeClr val="tx1"/>
                </a:solidFill>
              </a:rPr>
              <a:t>Girlfriend and boyfriend</a:t>
            </a:r>
            <a:r>
              <a:rPr lang="en-US" altLang="en-US" sz="2600" dirty="0">
                <a:solidFill>
                  <a:schemeClr val="tx1"/>
                </a:solidFill>
              </a:rPr>
              <a:t> (or an engaged couple)</a:t>
            </a:r>
          </a:p>
          <a:p>
            <a:pPr marL="361950" indent="-361950">
              <a:lnSpc>
                <a:spcPct val="110000"/>
              </a:lnSpc>
              <a:spcBef>
                <a:spcPts val="0"/>
              </a:spcBef>
              <a:spcAft>
                <a:spcPts val="400"/>
              </a:spcAft>
              <a:buSzPct val="90000"/>
              <a:buFont typeface="Wingdings" panose="05000000000000000000" pitchFamily="2" charset="2"/>
              <a:buChar char="l"/>
            </a:pPr>
            <a:r>
              <a:rPr lang="en-US" altLang="en-US" sz="2600" b="1" dirty="0">
                <a:solidFill>
                  <a:schemeClr val="tx1"/>
                </a:solidFill>
              </a:rPr>
              <a:t>Parents of a child</a:t>
            </a:r>
            <a:r>
              <a:rPr lang="en-US" altLang="en-US" sz="2600" dirty="0">
                <a:solidFill>
                  <a:schemeClr val="tx1"/>
                </a:solidFill>
              </a:rPr>
              <a:t> (regardless of whether they are in </a:t>
            </a:r>
            <a:br>
              <a:rPr lang="en-US" altLang="en-US" sz="2600" dirty="0">
                <a:solidFill>
                  <a:schemeClr val="tx1"/>
                </a:solidFill>
              </a:rPr>
            </a:br>
            <a:r>
              <a:rPr lang="en-US" altLang="en-US" sz="2600" dirty="0">
                <a:solidFill>
                  <a:schemeClr val="tx1"/>
                </a:solidFill>
              </a:rPr>
              <a:t>a current relationship with each other)</a:t>
            </a:r>
          </a:p>
          <a:p>
            <a:pPr marL="361950" indent="-361950">
              <a:lnSpc>
                <a:spcPct val="110000"/>
              </a:lnSpc>
              <a:spcBef>
                <a:spcPts val="0"/>
              </a:spcBef>
              <a:spcAft>
                <a:spcPts val="400"/>
              </a:spcAft>
              <a:buSzPct val="90000"/>
              <a:buFont typeface="Wingdings" panose="05000000000000000000" pitchFamily="2" charset="2"/>
              <a:buChar char="l"/>
            </a:pPr>
            <a:r>
              <a:rPr lang="en-US" altLang="en-US" sz="2600" b="1" dirty="0">
                <a:solidFill>
                  <a:schemeClr val="tx1"/>
                </a:solidFill>
              </a:rPr>
              <a:t>Parents and their children</a:t>
            </a:r>
          </a:p>
          <a:p>
            <a:pPr marL="361950" indent="-361950">
              <a:lnSpc>
                <a:spcPct val="110000"/>
              </a:lnSpc>
              <a:spcBef>
                <a:spcPts val="0"/>
              </a:spcBef>
              <a:buSzPct val="90000"/>
              <a:buFont typeface="Wingdings" panose="05000000000000000000" pitchFamily="2" charset="2"/>
              <a:buChar char="l"/>
            </a:pPr>
            <a:r>
              <a:rPr lang="en-US" altLang="en-US" sz="2600" b="1" dirty="0">
                <a:solidFill>
                  <a:schemeClr val="tx1"/>
                </a:solidFill>
              </a:rPr>
              <a:t>Other family members</a:t>
            </a:r>
            <a:r>
              <a:rPr lang="en-US" altLang="en-US" sz="2600" dirty="0">
                <a:solidFill>
                  <a:schemeClr val="tx1"/>
                </a:solidFill>
              </a:rPr>
              <a:t> related by blood, marriage </a:t>
            </a:r>
            <a:br>
              <a:rPr lang="en-US" altLang="en-US" sz="2600" dirty="0">
                <a:solidFill>
                  <a:schemeClr val="tx1"/>
                </a:solidFill>
              </a:rPr>
            </a:br>
            <a:r>
              <a:rPr lang="en-US" altLang="en-US" sz="2600" dirty="0">
                <a:solidFill>
                  <a:schemeClr val="tx1"/>
                </a:solidFill>
              </a:rPr>
              <a:t>or adoption IF they have some domestic connection </a:t>
            </a:r>
            <a:br>
              <a:rPr lang="en-US" altLang="en-US" sz="2600" dirty="0">
                <a:solidFill>
                  <a:schemeClr val="tx1"/>
                </a:solidFill>
              </a:rPr>
            </a:br>
            <a:r>
              <a:rPr lang="en-US" altLang="en-US" sz="2600" dirty="0">
                <a:solidFill>
                  <a:schemeClr val="tx1"/>
                </a:solidFill>
              </a:rPr>
              <a:t>(if they live in the same house or have some other connection, such as an aunt who pays her niece’s school fees)</a:t>
            </a:r>
          </a:p>
        </p:txBody>
      </p:sp>
      <p:sp>
        <p:nvSpPr>
          <p:cNvPr id="2" name="TextBox 1"/>
          <p:cNvSpPr txBox="1"/>
          <p:nvPr/>
        </p:nvSpPr>
        <p:spPr>
          <a:xfrm>
            <a:off x="1044011" y="5706726"/>
            <a:ext cx="6661713" cy="430887"/>
          </a:xfrm>
          <a:prstGeom prst="rect">
            <a:avLst/>
          </a:prstGeom>
          <a:solidFill>
            <a:schemeClr val="bg1"/>
          </a:solidFill>
          <a:ln w="25400">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The law currently </a:t>
            </a:r>
            <a:r>
              <a:rPr kumimoji="0" lang="en-US" altLang="en-US" sz="2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EXCLUDES </a:t>
            </a:r>
            <a:r>
              <a:rPr kumimoji="0" lang="en-US" altLang="en-US" sz="22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same-sex couples.</a:t>
            </a:r>
          </a:p>
        </p:txBody>
      </p:sp>
      <p:sp>
        <p:nvSpPr>
          <p:cNvPr id="3" name="TextBox 2"/>
          <p:cNvSpPr txBox="1"/>
          <p:nvPr/>
        </p:nvSpPr>
        <p:spPr>
          <a:xfrm>
            <a:off x="8298611" y="3614052"/>
            <a:ext cx="3159964" cy="2515286"/>
          </a:xfrm>
          <a:prstGeom prst="rect">
            <a:avLst/>
          </a:prstGeom>
          <a:solidFill>
            <a:schemeClr val="bg1"/>
          </a:solidFill>
          <a:ln w="25400">
            <a:solidFill>
              <a:schemeClr val="tx1"/>
            </a:solidFill>
          </a:ln>
        </p:spPr>
        <p:txBody>
          <a:bodyPr wrap="square" lIns="108000" tIns="72000" rIns="108000" bIns="72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Extended families in Namibia </a:t>
            </a:r>
            <a:br>
              <a:rPr kumimoji="0" lang="en-US"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can be so large that they may </a:t>
            </a:r>
            <a:br>
              <a:rPr kumimoji="0" lang="en-US"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not all know each other well. </a:t>
            </a:r>
            <a:br>
              <a:rPr kumimoji="0" lang="en-US"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 law is aimed at people who have some real connection in their daily lives, because violence in these situations has special complications. This is why the category of “family members” includes only relatives with </a:t>
            </a:r>
            <a:br>
              <a:rPr kumimoji="0" lang="en-US"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some domestic connection.</a:t>
            </a:r>
            <a:endParaRPr kumimoji="0" lang="en-ZA" sz="1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p:blipFill>
        <p:spPr>
          <a:xfrm>
            <a:off x="8307238" y="1547581"/>
            <a:ext cx="3165624" cy="1962964"/>
          </a:xfrm>
          <a:prstGeom prst="rect">
            <a:avLst/>
          </a:prstGeom>
        </p:spPr>
      </p:pic>
    </p:spTree>
    <p:extLst>
      <p:ext uri="{BB962C8B-B14F-4D97-AF65-F5344CB8AC3E}">
        <p14:creationId xmlns:p14="http://schemas.microsoft.com/office/powerpoint/2010/main" val="115090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5" name="TextBox 4"/>
          <p:cNvSpPr txBox="1"/>
          <p:nvPr/>
        </p:nvSpPr>
        <p:spPr>
          <a:xfrm>
            <a:off x="6800849" y="1435099"/>
            <a:ext cx="4991101" cy="48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Times of change can be the most dangerous for domestic violence.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So a “domestic relationship” lasts for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one year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after the connection between the two people has come to an end (such as by a divorce or a break-up).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When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two people have a child together</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their “domestic relationship” continues for the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lifetime of the child</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or for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one year after the child’s death</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court has the power to treat the “domestic relationship” as continuing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longer</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than this if there are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good reasons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to do so.</a:t>
            </a:r>
            <a:endParaRPr kumimoji="0" lang="en-ZA"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6" name="Rectangle 2"/>
          <p:cNvSpPr>
            <a:spLocks noGrp="1" noChangeArrowheads="1"/>
          </p:cNvSpPr>
          <p:nvPr>
            <p:ph type="title" idx="4294967295"/>
          </p:nvPr>
        </p:nvSpPr>
        <p:spPr>
          <a:xfrm>
            <a:off x="0" y="728663"/>
            <a:ext cx="12192000" cy="476251"/>
          </a:xfrm>
          <a:prstGeom prst="rect">
            <a:avLst/>
          </a:prstGeom>
        </p:spPr>
        <p:txBody>
          <a:bodyPr>
            <a:noAutofit/>
          </a:bodyPr>
          <a:lstStyle/>
          <a:p>
            <a:pPr eaLnBrk="1" hangingPunct="1"/>
            <a:r>
              <a:rPr lang="en-ZA" altLang="en-US" b="1" dirty="0">
                <a:solidFill>
                  <a:schemeClr val="tx1"/>
                </a:solidFill>
              </a:rPr>
              <a:t>Duration of a domestic relationship </a:t>
            </a:r>
            <a:endParaRPr lang="en-GB" altLang="en-US" b="1" dirty="0">
              <a:solidFill>
                <a:schemeClr val="tx1"/>
              </a:solidFill>
            </a:endParaRPr>
          </a:p>
        </p:txBody>
      </p:sp>
      <p:pic>
        <p:nvPicPr>
          <p:cNvPr id="3" name="Picture 2">
            <a:extLst>
              <a:ext uri="{FF2B5EF4-FFF2-40B4-BE49-F238E27FC236}">
                <a16:creationId xmlns:a16="http://schemas.microsoft.com/office/drawing/2014/main" id="{D77DD592-BBE0-4776-A598-3FC3128F494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95300" y="1514475"/>
            <a:ext cx="6191250" cy="4614863"/>
          </a:xfrm>
          <a:prstGeom prst="rect">
            <a:avLst/>
          </a:prstGeom>
        </p:spPr>
      </p:pic>
    </p:spTree>
    <p:extLst>
      <p:ext uri="{BB962C8B-B14F-4D97-AF65-F5344CB8AC3E}">
        <p14:creationId xmlns:p14="http://schemas.microsoft.com/office/powerpoint/2010/main" val="305376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5AB"/>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728663"/>
            <a:ext cx="12192000" cy="514350"/>
          </a:xfrm>
          <a:prstGeom prst="rect">
            <a:avLst/>
          </a:prstGeom>
        </p:spPr>
        <p:txBody>
          <a:bodyPr/>
          <a:lstStyle/>
          <a:p>
            <a:pPr eaLnBrk="1" hangingPunct="1"/>
            <a:r>
              <a:rPr lang="en-US" altLang="en-US" b="1" dirty="0">
                <a:solidFill>
                  <a:schemeClr val="tx1"/>
                </a:solidFill>
              </a:rPr>
              <a:t>Quiz: Is this domestic violence?</a:t>
            </a:r>
          </a:p>
        </p:txBody>
      </p:sp>
      <p:sp>
        <p:nvSpPr>
          <p:cNvPr id="16387" name="Rectangle 3"/>
          <p:cNvSpPr>
            <a:spLocks noGrp="1" noChangeArrowheads="1"/>
          </p:cNvSpPr>
          <p:nvPr>
            <p:ph type="body" idx="4294967295"/>
          </p:nvPr>
        </p:nvSpPr>
        <p:spPr>
          <a:xfrm>
            <a:off x="723900" y="1603740"/>
            <a:ext cx="10734675" cy="4782773"/>
          </a:xfrm>
          <a:prstGeom prst="rect">
            <a:avLst/>
          </a:prstGeom>
        </p:spPr>
        <p:txBody>
          <a:bodyPr>
            <a:noAutofit/>
          </a:bodyPr>
          <a:lstStyle/>
          <a:p>
            <a:pPr marL="457200" indent="-457200">
              <a:lnSpc>
                <a:spcPct val="100000"/>
              </a:lnSpc>
              <a:buFontTx/>
              <a:buAutoNum type="arabicPeriod"/>
            </a:pPr>
            <a:r>
              <a:rPr lang="en-US" altLang="en-US" sz="2000" dirty="0">
                <a:solidFill>
                  <a:schemeClr val="tx1"/>
                </a:solidFill>
              </a:rPr>
              <a:t>A teenage girl ends a relationship with a boy. The ex-boyfriend follows her around, watching who she talks to and where she goes.</a:t>
            </a:r>
          </a:p>
          <a:p>
            <a:pPr marL="714375" indent="0">
              <a:lnSpc>
                <a:spcPct val="100000"/>
              </a:lnSpc>
              <a:buNone/>
            </a:pPr>
            <a:r>
              <a:rPr kumimoji="0" lang="en-US" altLang="en-US" sz="200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Yes. This is harassment because a domestic relationship continues </a:t>
            </a:r>
            <a:br>
              <a:rPr kumimoji="0" lang="en-US" altLang="en-US" sz="200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altLang="en-US" sz="200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for one year after separation.</a:t>
            </a:r>
          </a:p>
          <a:p>
            <a:pPr marL="457200" indent="-457200">
              <a:lnSpc>
                <a:spcPct val="100000"/>
              </a:lnSpc>
              <a:buFont typeface="+mj-lt"/>
              <a:buAutoNum type="arabicPeriod" startAt="2"/>
            </a:pPr>
            <a:r>
              <a:rPr lang="en-US" altLang="en-US" sz="2000" dirty="0">
                <a:solidFill>
                  <a:schemeClr val="tx1"/>
                </a:solidFill>
              </a:rPr>
              <a:t>A woman is living with a man. She says she doesn’t want to </a:t>
            </a:r>
            <a:br>
              <a:rPr lang="en-US" altLang="en-US" sz="2000" dirty="0">
                <a:solidFill>
                  <a:schemeClr val="tx1"/>
                </a:solidFill>
              </a:rPr>
            </a:br>
            <a:r>
              <a:rPr lang="en-US" altLang="en-US" sz="2000" dirty="0">
                <a:solidFill>
                  <a:schemeClr val="tx1"/>
                </a:solidFill>
              </a:rPr>
              <a:t>have sex with him because he has other girlfriends. </a:t>
            </a:r>
            <a:br>
              <a:rPr lang="en-US" altLang="en-US" sz="2000" dirty="0">
                <a:solidFill>
                  <a:schemeClr val="tx1"/>
                </a:solidFill>
              </a:rPr>
            </a:br>
            <a:r>
              <a:rPr lang="en-US" altLang="en-US" sz="2000" dirty="0">
                <a:solidFill>
                  <a:schemeClr val="tx1"/>
                </a:solidFill>
              </a:rPr>
              <a:t>He threatens to have sex with her daughter if she continues </a:t>
            </a:r>
            <a:br>
              <a:rPr lang="en-US" altLang="en-US" sz="2000" dirty="0">
                <a:solidFill>
                  <a:schemeClr val="tx1"/>
                </a:solidFill>
              </a:rPr>
            </a:br>
            <a:r>
              <a:rPr lang="en-US" altLang="en-US" sz="2000" dirty="0">
                <a:solidFill>
                  <a:schemeClr val="tx1"/>
                </a:solidFill>
              </a:rPr>
              <a:t>to refuse him.</a:t>
            </a:r>
          </a:p>
          <a:p>
            <a:pPr marL="714375" indent="0">
              <a:lnSpc>
                <a:spcPct val="100000"/>
              </a:lnSpc>
              <a:buNone/>
            </a:pPr>
            <a:r>
              <a:rPr kumimoji="0" lang="en-US" altLang="en-US" sz="2000" b="0" i="1" u="none" strike="noStrike" kern="1200" cap="none" spc="0" normalizeH="0" baseline="0" noProof="0" dirty="0">
                <a:ln>
                  <a:noFill/>
                </a:ln>
                <a:solidFill>
                  <a:schemeClr val="accent2">
                    <a:lumMod val="75000"/>
                  </a:schemeClr>
                </a:solidFill>
                <a:effectLst/>
                <a:uLnTx/>
                <a:uFillTx/>
              </a:rPr>
              <a:t>Yes. This is sexual abuse and intimidation.</a:t>
            </a:r>
          </a:p>
          <a:p>
            <a:pPr marL="457200" indent="-457200">
              <a:lnSpc>
                <a:spcPct val="100000"/>
              </a:lnSpc>
              <a:buFont typeface="+mj-lt"/>
              <a:buAutoNum type="arabicPeriod" startAt="3"/>
            </a:pPr>
            <a:r>
              <a:rPr lang="en-US" altLang="en-US" sz="2000" dirty="0">
                <a:solidFill>
                  <a:schemeClr val="tx1"/>
                </a:solidFill>
              </a:rPr>
              <a:t>A child has been naughty and his mother refuses to give </a:t>
            </a:r>
            <a:br>
              <a:rPr lang="en-US" altLang="en-US" sz="2000" dirty="0">
                <a:solidFill>
                  <a:schemeClr val="tx1"/>
                </a:solidFill>
              </a:rPr>
            </a:br>
            <a:r>
              <a:rPr lang="en-US" altLang="en-US" sz="2000" dirty="0">
                <a:solidFill>
                  <a:schemeClr val="tx1"/>
                </a:solidFill>
              </a:rPr>
              <a:t>him pocket money to buy sweets that week.</a:t>
            </a:r>
          </a:p>
          <a:p>
            <a:pPr marL="714375" indent="0" algn="just">
              <a:lnSpc>
                <a:spcPct val="100000"/>
              </a:lnSpc>
              <a:buNone/>
            </a:pPr>
            <a:r>
              <a:rPr kumimoji="0" lang="en-US" altLang="en-US" sz="2000" b="0" i="1" u="none" strike="noStrike" kern="1200" cap="none" spc="20" normalizeH="0" noProof="0" dirty="0">
                <a:ln>
                  <a:noFill/>
                </a:ln>
                <a:solidFill>
                  <a:schemeClr val="accent2">
                    <a:lumMod val="75000"/>
                  </a:schemeClr>
                </a:solidFill>
                <a:effectLst/>
                <a:uLnTx/>
                <a:uFillTx/>
              </a:rPr>
              <a:t>No.</a:t>
            </a:r>
            <a:r>
              <a:rPr kumimoji="0" lang="en-US" altLang="en-US" sz="2000" b="0" i="0" u="none" strike="noStrike" kern="1200" cap="none" spc="20" normalizeH="0" noProof="0" dirty="0">
                <a:ln>
                  <a:noFill/>
                </a:ln>
                <a:solidFill>
                  <a:schemeClr val="accent2">
                    <a:lumMod val="75000"/>
                  </a:schemeClr>
                </a:solidFill>
                <a:effectLst/>
                <a:uLnTx/>
                <a:uFillTx/>
              </a:rPr>
              <a:t> </a:t>
            </a:r>
            <a:r>
              <a:rPr kumimoji="0" lang="en-US" altLang="en-US" sz="2000" b="0" i="1" u="none" strike="noStrike" kern="1200" cap="none" spc="20" normalizeH="0" noProof="0" dirty="0">
                <a:ln>
                  <a:noFill/>
                </a:ln>
                <a:solidFill>
                  <a:schemeClr val="accent2">
                    <a:lumMod val="75000"/>
                  </a:schemeClr>
                </a:solidFill>
                <a:effectLst/>
                <a:uLnTx/>
                <a:uFillTx/>
              </a:rPr>
              <a:t>This is not economic abuse – domestic violence is not about small things or about </a:t>
            </a:r>
            <a:r>
              <a:rPr kumimoji="0" lang="en-US" altLang="en-US" sz="2000" b="0" i="1" u="none" strike="noStrike" kern="1200" cap="none" spc="10" normalizeH="0" baseline="0" noProof="0" dirty="0">
                <a:ln>
                  <a:noFill/>
                </a:ln>
                <a:solidFill>
                  <a:schemeClr val="accent2">
                    <a:lumMod val="75000"/>
                  </a:schemeClr>
                </a:solidFill>
                <a:effectLst/>
                <a:uLnTx/>
                <a:uFillTx/>
              </a:rPr>
              <a:t>parents reasonably disciplining children.</a:t>
            </a:r>
            <a:endParaRPr lang="en-US" altLang="en-US" sz="2000" spc="10" dirty="0">
              <a:solidFill>
                <a:schemeClr val="accent2">
                  <a:lumMod val="75000"/>
                </a:schemeClr>
              </a:solidFill>
            </a:endParaRPr>
          </a:p>
          <a:p>
            <a:pPr marL="457200" indent="-457200">
              <a:lnSpc>
                <a:spcPct val="80000"/>
              </a:lnSpc>
              <a:buFontTx/>
              <a:buAutoNum type="arabicPeriod" startAt="3"/>
            </a:pPr>
            <a:endParaRPr lang="en-US" altLang="en-US" sz="2000" i="1" dirty="0">
              <a:solidFill>
                <a:schemeClr val="tx1"/>
              </a:solidFill>
            </a:endParaRPr>
          </a:p>
          <a:p>
            <a:pPr marL="457200" indent="-457200">
              <a:lnSpc>
                <a:spcPct val="80000"/>
              </a:lnSpc>
              <a:buNone/>
            </a:pPr>
            <a:endParaRPr lang="en-US" altLang="en-US" sz="2000" i="1" dirty="0">
              <a:solidFill>
                <a:schemeClr val="tx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91500" y="2190750"/>
            <a:ext cx="3343275" cy="3324226"/>
          </a:xfrm>
          <a:prstGeom prst="rect">
            <a:avLst/>
          </a:prstGeom>
        </p:spPr>
      </p:pic>
    </p:spTree>
    <p:extLst>
      <p:ext uri="{BB962C8B-B14F-4D97-AF65-F5344CB8AC3E}">
        <p14:creationId xmlns:p14="http://schemas.microsoft.com/office/powerpoint/2010/main" val="211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fade">
                                      <p:cBhvr>
                                        <p:cTn id="12" dur="5000"/>
                                        <p:tgtEl>
                                          <p:spTgt spid="163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5000"/>
                                  </p:stCondLst>
                                  <p:childTnLst>
                                    <p:set>
                                      <p:cBhvr>
                                        <p:cTn id="16" dur="1" fill="hold">
                                          <p:stCondLst>
                                            <p:cond delay="0"/>
                                          </p:stCondLst>
                                        </p:cTn>
                                        <p:tgtEl>
                                          <p:spTgt spid="16387">
                                            <p:txEl>
                                              <p:pRg st="5" end="5"/>
                                            </p:txEl>
                                          </p:spTgt>
                                        </p:tgtEl>
                                        <p:attrNameLst>
                                          <p:attrName>style.visibility</p:attrName>
                                        </p:attrNameLst>
                                      </p:cBhvr>
                                      <p:to>
                                        <p:strVal val="visible"/>
                                      </p:to>
                                    </p:set>
                                    <p:animEffect transition="in" filter="fade">
                                      <p:cBhvr>
                                        <p:cTn id="17" dur="5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728663"/>
            <a:ext cx="12192000" cy="996950"/>
          </a:xfrm>
          <a:prstGeom prst="rect">
            <a:avLst/>
          </a:prstGeom>
        </p:spPr>
        <p:txBody>
          <a:bodyPr/>
          <a:lstStyle/>
          <a:p>
            <a:pPr eaLnBrk="1" hangingPunct="1"/>
            <a:r>
              <a:rPr lang="en-US" altLang="en-US" sz="4000" b="1" dirty="0">
                <a:solidFill>
                  <a:schemeClr val="tx1"/>
                </a:solidFill>
              </a:rPr>
              <a:t>What can you do if you are </a:t>
            </a:r>
            <a:br>
              <a:rPr lang="en-US" altLang="en-US" sz="4000" b="1" dirty="0">
                <a:solidFill>
                  <a:schemeClr val="tx1"/>
                </a:solidFill>
              </a:rPr>
            </a:br>
            <a:r>
              <a:rPr lang="en-US" altLang="en-US" sz="4000" b="1" dirty="0">
                <a:solidFill>
                  <a:schemeClr val="tx1"/>
                </a:solidFill>
              </a:rPr>
              <a:t>experiencing domestic violence?</a:t>
            </a:r>
          </a:p>
        </p:txBody>
      </p:sp>
      <p:sp>
        <p:nvSpPr>
          <p:cNvPr id="18435" name="Rectangle 3"/>
          <p:cNvSpPr>
            <a:spLocks noGrp="1" noChangeArrowheads="1"/>
          </p:cNvSpPr>
          <p:nvPr>
            <p:ph type="body" idx="4294967295"/>
          </p:nvPr>
        </p:nvSpPr>
        <p:spPr>
          <a:xfrm>
            <a:off x="676274" y="2099638"/>
            <a:ext cx="5743575" cy="3110537"/>
          </a:xfrm>
          <a:prstGeom prst="rect">
            <a:avLst/>
          </a:prstGeom>
        </p:spPr>
        <p:txBody>
          <a:bodyPr>
            <a:normAutofit fontScale="92500" lnSpcReduction="20000"/>
          </a:bodyPr>
          <a:lstStyle/>
          <a:p>
            <a:pPr marL="457200" indent="-457200">
              <a:lnSpc>
                <a:spcPct val="120000"/>
              </a:lnSpc>
              <a:spcBef>
                <a:spcPts val="0"/>
              </a:spcBef>
              <a:spcAft>
                <a:spcPts val="1200"/>
              </a:spcAft>
              <a:buFontTx/>
              <a:buAutoNum type="arabicPeriod"/>
            </a:pPr>
            <a:r>
              <a:rPr lang="en-US" altLang="en-US" sz="2800" dirty="0">
                <a:solidFill>
                  <a:schemeClr val="tx1"/>
                </a:solidFill>
              </a:rPr>
              <a:t>You can make an application for </a:t>
            </a:r>
            <a:br>
              <a:rPr lang="en-US" altLang="en-US" sz="2800" dirty="0">
                <a:solidFill>
                  <a:schemeClr val="tx1"/>
                </a:solidFill>
              </a:rPr>
            </a:br>
            <a:r>
              <a:rPr lang="en-US" altLang="en-US" sz="2800" dirty="0">
                <a:solidFill>
                  <a:schemeClr val="tx1"/>
                </a:solidFill>
              </a:rPr>
              <a:t>a </a:t>
            </a:r>
            <a:r>
              <a:rPr lang="en-US" altLang="en-US" sz="2800" b="1" dirty="0">
                <a:solidFill>
                  <a:schemeClr val="tx1"/>
                </a:solidFill>
              </a:rPr>
              <a:t>protection order </a:t>
            </a:r>
            <a:r>
              <a:rPr lang="en-US" altLang="en-US" sz="2800" dirty="0">
                <a:solidFill>
                  <a:schemeClr val="tx1"/>
                </a:solidFill>
              </a:rPr>
              <a:t>at a Magistrate’s Court.</a:t>
            </a:r>
          </a:p>
          <a:p>
            <a:pPr marL="457200" indent="-457200">
              <a:lnSpc>
                <a:spcPct val="120000"/>
              </a:lnSpc>
              <a:spcBef>
                <a:spcPts val="0"/>
              </a:spcBef>
              <a:spcAft>
                <a:spcPts val="1200"/>
              </a:spcAft>
              <a:buFontTx/>
              <a:buAutoNum type="arabicPeriod"/>
            </a:pPr>
            <a:r>
              <a:rPr lang="en-US" altLang="en-US" sz="2800" dirty="0">
                <a:solidFill>
                  <a:schemeClr val="tx1"/>
                </a:solidFill>
              </a:rPr>
              <a:t>You can </a:t>
            </a:r>
            <a:r>
              <a:rPr lang="en-US" altLang="en-US" sz="2800" b="1" dirty="0">
                <a:solidFill>
                  <a:schemeClr val="tx1"/>
                </a:solidFill>
              </a:rPr>
              <a:t>lay a charge </a:t>
            </a:r>
            <a:r>
              <a:rPr lang="en-US" altLang="en-US" sz="2800" dirty="0">
                <a:solidFill>
                  <a:schemeClr val="tx1"/>
                </a:solidFill>
              </a:rPr>
              <a:t>with the police.</a:t>
            </a:r>
          </a:p>
          <a:p>
            <a:pPr marL="457200" indent="-457200">
              <a:lnSpc>
                <a:spcPct val="120000"/>
              </a:lnSpc>
              <a:spcBef>
                <a:spcPts val="0"/>
              </a:spcBef>
              <a:spcAft>
                <a:spcPts val="1200"/>
              </a:spcAft>
              <a:buFontTx/>
              <a:buAutoNum type="arabicPeriod"/>
            </a:pPr>
            <a:r>
              <a:rPr lang="en-US" altLang="en-US" sz="2800" dirty="0">
                <a:solidFill>
                  <a:schemeClr val="tx1"/>
                </a:solidFill>
              </a:rPr>
              <a:t>You can ask the police to give </a:t>
            </a:r>
            <a:br>
              <a:rPr lang="en-US" altLang="en-US" sz="2800" dirty="0">
                <a:solidFill>
                  <a:schemeClr val="tx1"/>
                </a:solidFill>
              </a:rPr>
            </a:br>
            <a:r>
              <a:rPr lang="en-US" altLang="en-US" sz="2800" dirty="0">
                <a:solidFill>
                  <a:schemeClr val="tx1"/>
                </a:solidFill>
              </a:rPr>
              <a:t>the abuser a </a:t>
            </a:r>
            <a:r>
              <a:rPr lang="en-US" altLang="en-US" sz="2800" b="1" dirty="0">
                <a:solidFill>
                  <a:schemeClr val="tx1"/>
                </a:solidFill>
              </a:rPr>
              <a:t>formal warning</a:t>
            </a:r>
            <a:r>
              <a:rPr lang="en-US" altLang="en-US" sz="2800" dirty="0">
                <a:solidFill>
                  <a:schemeClr val="tx1"/>
                </a:solidFill>
              </a:rPr>
              <a:t>.</a:t>
            </a:r>
            <a:endParaRPr lang="en-US" altLang="en-US" sz="2800" i="1" dirty="0">
              <a:solidFill>
                <a:schemeClr val="tx1"/>
              </a:solidFill>
            </a:endParaRPr>
          </a:p>
        </p:txBody>
      </p:sp>
      <p:sp>
        <p:nvSpPr>
          <p:cNvPr id="18437" name="Rectangle 5"/>
          <p:cNvSpPr>
            <a:spLocks noChangeArrowheads="1"/>
          </p:cNvSpPr>
          <p:nvPr/>
        </p:nvSpPr>
        <p:spPr bwMode="auto">
          <a:xfrm>
            <a:off x="590550" y="5408951"/>
            <a:ext cx="10877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914400" rtl="0" eaLnBrk="1" fontAlgn="auto" latinLnBrk="0" hangingPunct="1">
              <a:spcBef>
                <a:spcPts val="0"/>
              </a:spcBef>
              <a:spcAft>
                <a:spcPts val="0"/>
              </a:spcAft>
              <a:buClrTx/>
              <a:buSzTx/>
              <a:buFontTx/>
              <a:buNone/>
              <a:tabLst/>
              <a:defRPr/>
            </a:pPr>
            <a:r>
              <a:rPr kumimoji="0" lang="en-US" altLang="en-US" sz="24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You can go to the police to lay a charge or request a warning </a:t>
            </a:r>
            <a:br>
              <a:rPr kumimoji="0" lang="en-US" altLang="en-US" sz="24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altLang="en-US" sz="24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AND apply for a protection order at the same time.</a:t>
            </a:r>
          </a:p>
        </p:txBody>
      </p:sp>
      <p:pic>
        <p:nvPicPr>
          <p:cNvPr id="4" name="Picture 3">
            <a:extLst>
              <a:ext uri="{FF2B5EF4-FFF2-40B4-BE49-F238E27FC236}">
                <a16:creationId xmlns:a16="http://schemas.microsoft.com/office/drawing/2014/main" id="{90F482EA-8BAF-4A9C-A7C0-2D9CB32CC7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7475" y="2023616"/>
            <a:ext cx="5020441" cy="3126559"/>
          </a:xfrm>
          <a:prstGeom prst="rect">
            <a:avLst/>
          </a:prstGeom>
        </p:spPr>
      </p:pic>
    </p:spTree>
    <p:extLst>
      <p:ext uri="{BB962C8B-B14F-4D97-AF65-F5344CB8AC3E}">
        <p14:creationId xmlns:p14="http://schemas.microsoft.com/office/powerpoint/2010/main" val="334605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838200" y="612775"/>
            <a:ext cx="10515600" cy="644525"/>
          </a:xfrm>
          <a:prstGeom prst="rect">
            <a:avLst/>
          </a:prstGeom>
        </p:spPr>
        <p:txBody>
          <a:bodyPr/>
          <a:lstStyle/>
          <a:p>
            <a:pPr eaLnBrk="1" hangingPunct="1"/>
            <a:r>
              <a:rPr lang="en-US" altLang="en-US" sz="4000" b="1" dirty="0">
                <a:solidFill>
                  <a:schemeClr val="tx1"/>
                </a:solidFill>
              </a:rPr>
              <a:t>Who can apply for a protection order?</a:t>
            </a:r>
          </a:p>
        </p:txBody>
      </p:sp>
      <p:sp>
        <p:nvSpPr>
          <p:cNvPr id="23555" name="Rectangle 3"/>
          <p:cNvSpPr>
            <a:spLocks noGrp="1" noChangeArrowheads="1"/>
          </p:cNvSpPr>
          <p:nvPr>
            <p:ph type="body" idx="4294967295"/>
          </p:nvPr>
        </p:nvSpPr>
        <p:spPr>
          <a:xfrm>
            <a:off x="2762249" y="1824037"/>
            <a:ext cx="6505575" cy="3862388"/>
          </a:xfrm>
          <a:prstGeom prst="rect">
            <a:avLst/>
          </a:prstGeom>
        </p:spPr>
        <p:txBody>
          <a:bodyPr>
            <a:noAutofit/>
          </a:bodyPr>
          <a:lstStyle/>
          <a:p>
            <a:pPr marL="361950" indent="-361950" eaLnBrk="1" hangingPunct="1">
              <a:lnSpc>
                <a:spcPct val="100000"/>
              </a:lnSpc>
              <a:spcBef>
                <a:spcPts val="0"/>
              </a:spcBef>
              <a:spcAft>
                <a:spcPts val="1800"/>
              </a:spcAft>
              <a:buSzPct val="90000"/>
              <a:buFont typeface="Wingdings" panose="05000000000000000000" pitchFamily="2" charset="2"/>
              <a:buChar char="l"/>
            </a:pPr>
            <a:r>
              <a:rPr lang="en-US" altLang="en-US" sz="2800" dirty="0">
                <a:solidFill>
                  <a:schemeClr val="tx1"/>
                </a:solidFill>
              </a:rPr>
              <a:t>Anyone who is experiencing domestic violence</a:t>
            </a:r>
          </a:p>
          <a:p>
            <a:pPr marL="361950" indent="-361950" eaLnBrk="1" hangingPunct="1">
              <a:lnSpc>
                <a:spcPct val="100000"/>
              </a:lnSpc>
              <a:spcBef>
                <a:spcPts val="0"/>
              </a:spcBef>
              <a:spcAft>
                <a:spcPts val="1800"/>
              </a:spcAft>
              <a:buSzPct val="90000"/>
              <a:buFont typeface="Wingdings" panose="05000000000000000000" pitchFamily="2" charset="2"/>
              <a:buChar char="l"/>
            </a:pPr>
            <a:r>
              <a:rPr lang="en-US" altLang="en-US" sz="2800" dirty="0">
                <a:solidFill>
                  <a:schemeClr val="tx1"/>
                </a:solidFill>
              </a:rPr>
              <a:t>If you are under 18, someone can apply on your behalf</a:t>
            </a:r>
          </a:p>
          <a:p>
            <a:pPr marL="361950" indent="-361950" eaLnBrk="1" hangingPunct="1">
              <a:lnSpc>
                <a:spcPct val="100000"/>
              </a:lnSpc>
              <a:spcBef>
                <a:spcPts val="0"/>
              </a:spcBef>
              <a:buSzPct val="90000"/>
              <a:buFont typeface="Wingdings" panose="05000000000000000000" pitchFamily="2" charset="2"/>
              <a:buChar char="l"/>
            </a:pPr>
            <a:r>
              <a:rPr lang="en-US" altLang="en-US" sz="2800" dirty="0">
                <a:solidFill>
                  <a:schemeClr val="tx1"/>
                </a:solidFill>
              </a:rPr>
              <a:t>If you are over 18 but are afraid to apply, someone else can apply on your behalf if they have your written consent.</a:t>
            </a:r>
          </a:p>
        </p:txBody>
      </p:sp>
      <p:pic>
        <p:nvPicPr>
          <p:cNvPr id="3" name="Picture 2">
            <a:extLst>
              <a:ext uri="{FF2B5EF4-FFF2-40B4-BE49-F238E27FC236}">
                <a16:creationId xmlns:a16="http://schemas.microsoft.com/office/drawing/2014/main" id="{F1469986-68D2-4A86-B0A4-9745C949F5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328" y="1408172"/>
            <a:ext cx="1590192" cy="4721166"/>
          </a:xfrm>
          <a:prstGeom prst="rect">
            <a:avLst/>
          </a:prstGeom>
        </p:spPr>
      </p:pic>
      <p:pic>
        <p:nvPicPr>
          <p:cNvPr id="5" name="Picture 4">
            <a:extLst>
              <a:ext uri="{FF2B5EF4-FFF2-40B4-BE49-F238E27FC236}">
                <a16:creationId xmlns:a16="http://schemas.microsoft.com/office/drawing/2014/main" id="{C63DCCFC-4427-4B92-BC27-E422CA3A6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0650" y="1492944"/>
            <a:ext cx="2305049" cy="4702886"/>
          </a:xfrm>
          <a:prstGeom prst="rect">
            <a:avLst/>
          </a:prstGeom>
        </p:spPr>
      </p:pic>
    </p:spTree>
    <p:extLst>
      <p:ext uri="{BB962C8B-B14F-4D97-AF65-F5344CB8AC3E}">
        <p14:creationId xmlns:p14="http://schemas.microsoft.com/office/powerpoint/2010/main" val="118346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603250"/>
            <a:ext cx="12192000" cy="644525"/>
          </a:xfrm>
          <a:prstGeom prst="rect">
            <a:avLst/>
          </a:prstGeom>
        </p:spPr>
        <p:txBody>
          <a:bodyPr/>
          <a:lstStyle/>
          <a:p>
            <a:pPr eaLnBrk="1" hangingPunct="1"/>
            <a:r>
              <a:rPr lang="en-US" altLang="en-US" sz="4000" b="1" dirty="0">
                <a:solidFill>
                  <a:schemeClr val="tx1"/>
                </a:solidFill>
              </a:rPr>
              <a:t>How to apply for a protection order </a:t>
            </a:r>
          </a:p>
        </p:txBody>
      </p:sp>
      <p:sp>
        <p:nvSpPr>
          <p:cNvPr id="19459" name="Rectangle 3"/>
          <p:cNvSpPr>
            <a:spLocks noGrp="1" noChangeArrowheads="1"/>
          </p:cNvSpPr>
          <p:nvPr>
            <p:ph type="body" idx="4294967295"/>
          </p:nvPr>
        </p:nvSpPr>
        <p:spPr>
          <a:xfrm>
            <a:off x="561975" y="3091634"/>
            <a:ext cx="5362575" cy="1527935"/>
          </a:xfrm>
          <a:prstGeom prst="rect">
            <a:avLst/>
          </a:prstGeom>
        </p:spPr>
        <p:txBody>
          <a:bodyPr>
            <a:noAutofit/>
          </a:bodyPr>
          <a:lstStyle/>
          <a:p>
            <a:pPr marL="447675" indent="-447675">
              <a:lnSpc>
                <a:spcPct val="110000"/>
              </a:lnSpc>
              <a:spcBef>
                <a:spcPts val="0"/>
              </a:spcBef>
              <a:buNone/>
            </a:pPr>
            <a:r>
              <a:rPr lang="en-US" altLang="en-US" sz="2400" dirty="0">
                <a:solidFill>
                  <a:schemeClr val="tx1"/>
                </a:solidFill>
              </a:rPr>
              <a:t>2.	If possible, take any witnesses who have seen the violence and evidence of the violence, such as medical records or photos.</a:t>
            </a:r>
          </a:p>
        </p:txBody>
      </p:sp>
      <p:sp>
        <p:nvSpPr>
          <p:cNvPr id="19461" name="Rectangle 5"/>
          <p:cNvSpPr>
            <a:spLocks noChangeArrowheads="1"/>
          </p:cNvSpPr>
          <p:nvPr/>
        </p:nvSpPr>
        <p:spPr bwMode="auto">
          <a:xfrm>
            <a:off x="561975" y="1568450"/>
            <a:ext cx="5867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1000" indent="-381000">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447675" marR="0" lvl="0" indent="-447675" algn="l" defTabSz="914400" rtl="0" eaLnBrk="1" fontAlgn="auto" latinLnBrk="0" hangingPunct="1">
              <a:spcBef>
                <a:spcPts val="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Go to the magistrate’s court. You do not need a lawyer and the clerk of the court will help you to fill in the forms.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686550" y="1548271"/>
            <a:ext cx="4819650" cy="3270105"/>
          </a:xfrm>
          <a:prstGeom prst="rect">
            <a:avLst/>
          </a:prstGeom>
        </p:spPr>
      </p:pic>
      <p:sp>
        <p:nvSpPr>
          <p:cNvPr id="3" name="TextBox 2"/>
          <p:cNvSpPr txBox="1"/>
          <p:nvPr/>
        </p:nvSpPr>
        <p:spPr>
          <a:xfrm>
            <a:off x="561975" y="5120403"/>
            <a:ext cx="10982326" cy="1008935"/>
          </a:xfrm>
          <a:prstGeom prst="rect">
            <a:avLst/>
          </a:prstGeom>
          <a:noFill/>
        </p:spPr>
        <p:txBody>
          <a:bodyPr wrap="square" lIns="0" tIns="0" rIns="0" bIns="0" rtlCol="0">
            <a:noAutofit/>
          </a:bodyPr>
          <a:lstStyle/>
          <a:p>
            <a:pPr marL="447675" marR="0" lvl="0" indent="-447675" algn="l" defTabSz="914400" rtl="0" eaLnBrk="1" fontAlgn="auto" latinLnBrk="0" hangingPunct="1">
              <a:spcBef>
                <a:spcPts val="0"/>
              </a:spcBef>
              <a:spcAft>
                <a:spcPts val="0"/>
              </a:spcAft>
              <a:buClrTx/>
              <a:buSzTx/>
              <a:buFont typeface="+mj-lt"/>
              <a:buAutoNum type="arabicPeriod" startAt="3"/>
              <a:tabLst/>
              <a:defRPr/>
            </a:pP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magistrate will look at your application. If there is enough evidence, the magistrate will make an </a:t>
            </a:r>
            <a:r>
              <a:rPr kumimoji="0" lang="en-US" altLang="en-US" sz="24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interim (temporary) protection order</a:t>
            </a: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b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magistrate may want more information before making a decision.</a:t>
            </a:r>
          </a:p>
        </p:txBody>
      </p:sp>
    </p:spTree>
    <p:extLst>
      <p:ext uri="{BB962C8B-B14F-4D97-AF65-F5344CB8AC3E}">
        <p14:creationId xmlns:p14="http://schemas.microsoft.com/office/powerpoint/2010/main" val="205705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0484" name="Rectangle 6"/>
          <p:cNvSpPr>
            <a:spLocks noChangeArrowheads="1"/>
          </p:cNvSpPr>
          <p:nvPr/>
        </p:nvSpPr>
        <p:spPr bwMode="auto">
          <a:xfrm>
            <a:off x="803971" y="728663"/>
            <a:ext cx="730180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93763" indent="-893763">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447675" marR="0" lvl="0" indent="-447675" algn="l" defTabSz="914400" rtl="0" eaLnBrk="1" fontAlgn="auto" latinLnBrk="0" hangingPunct="1">
              <a:spcBef>
                <a:spcPts val="0"/>
              </a:spcBef>
              <a:spcAft>
                <a:spcPts val="1800"/>
              </a:spcAft>
              <a:buClrTx/>
              <a:buSzTx/>
              <a:buFontTx/>
              <a:buAutoNum type="arabicPeriod" startAt="4"/>
              <a:tabLst/>
              <a:defRPr/>
            </a:pP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temporary protection order must be served on the abuser before it comes into force. </a:t>
            </a:r>
          </a:p>
          <a:p>
            <a:pPr marL="447675" marR="0" lvl="0" indent="-447675" algn="l" defTabSz="914400" rtl="0" eaLnBrk="1" fontAlgn="auto" latinLnBrk="0" hangingPunct="1">
              <a:spcBef>
                <a:spcPts val="0"/>
              </a:spcBef>
              <a:spcAft>
                <a:spcPts val="1800"/>
              </a:spcAft>
              <a:buClrTx/>
              <a:buSzTx/>
              <a:buFontTx/>
              <a:buAutoNum type="arabicPeriod" startAt="5"/>
              <a:tabLst/>
              <a:defRPr/>
            </a:pP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abuser will have a chance to go to court to object to the order – but must obey it in the meantime. </a:t>
            </a:r>
          </a:p>
          <a:p>
            <a:pPr marL="447675" marR="0" lvl="0" indent="-447675" algn="l" defTabSz="914400" rtl="0" eaLnBrk="1" fontAlgn="auto" latinLnBrk="0" hangingPunct="1">
              <a:spcBef>
                <a:spcPts val="0"/>
              </a:spcBef>
              <a:spcAft>
                <a:spcPts val="1200"/>
              </a:spcAft>
              <a:buClrTx/>
              <a:buSzTx/>
              <a:buFontTx/>
              <a:buAutoNum type="arabicPeriod" startAt="5"/>
              <a:tabLst/>
              <a:defRPr/>
            </a:pP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If the abuser wants to object to the order, </a:t>
            </a:r>
            <a:b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an informal hearing will be held with the magistrate at a later date, usually within </a:t>
            </a:r>
            <a:b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lang="en-US" altLang="en-US" sz="2400" dirty="0">
                <a:solidFill>
                  <a:prstClr val="black"/>
                </a:solidFill>
                <a:latin typeface="Open Sans" panose="020B0606030504020204" pitchFamily="34" charset="0"/>
              </a:rPr>
              <a:t>one</a:t>
            </a: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month of the temporary order. </a:t>
            </a:r>
          </a:p>
          <a:p>
            <a:pPr marL="769950" lvl="1" indent="-342900">
              <a:spcBef>
                <a:spcPts val="0"/>
              </a:spcBef>
              <a:buSzPct val="80000"/>
              <a:buFont typeface="Wingdings" panose="05000000000000000000" pitchFamily="2" charset="2"/>
              <a:buChar char=""/>
              <a:defRPr/>
            </a:pPr>
            <a:r>
              <a:rPr lang="en-US" altLang="en-US" sz="2000" dirty="0">
                <a:solidFill>
                  <a:prstClr val="black"/>
                </a:solidFill>
                <a:latin typeface="Open Sans" panose="020B0606030504020204" pitchFamily="34" charset="0"/>
              </a:rPr>
              <a:t>This hearing is private.  </a:t>
            </a:r>
          </a:p>
          <a:p>
            <a:pPr marL="769950" lvl="1" indent="-342900">
              <a:spcBef>
                <a:spcPts val="0"/>
              </a:spcBef>
              <a:buSzPct val="80000"/>
              <a:buFont typeface="Wingdings" panose="05000000000000000000" pitchFamily="2" charset="2"/>
              <a:buChar char=""/>
              <a:defRPr/>
            </a:pPr>
            <a:r>
              <a:rPr lang="en-US" altLang="en-US" sz="2000" dirty="0">
                <a:solidFill>
                  <a:prstClr val="black"/>
                </a:solidFill>
                <a:latin typeface="Open Sans" panose="020B0606030504020204" pitchFamily="34" charset="0"/>
              </a:rPr>
              <a:t>At the hearing, both people can tell their side of the story. </a:t>
            </a:r>
          </a:p>
          <a:p>
            <a:pPr marL="769950" lvl="1" indent="-342900">
              <a:spcBef>
                <a:spcPts val="0"/>
              </a:spcBef>
              <a:buSzPct val="80000"/>
              <a:buFont typeface="Wingdings" panose="05000000000000000000" pitchFamily="2" charset="2"/>
              <a:buChar char=""/>
              <a:defRPr/>
            </a:pPr>
            <a:r>
              <a:rPr lang="en-US" altLang="en-US" sz="2000" dirty="0">
                <a:solidFill>
                  <a:prstClr val="black"/>
                </a:solidFill>
                <a:latin typeface="Open Sans" panose="020B0606030504020204" pitchFamily="34" charset="0"/>
              </a:rPr>
              <a:t>The magistrate will then decide whether to make a final protection order.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7349" y="702047"/>
            <a:ext cx="3301226" cy="5437229"/>
          </a:xfrm>
          <a:prstGeom prst="rect">
            <a:avLst/>
          </a:prstGeom>
        </p:spPr>
      </p:pic>
    </p:spTree>
    <p:extLst>
      <p:ext uri="{BB962C8B-B14F-4D97-AF65-F5344CB8AC3E}">
        <p14:creationId xmlns:p14="http://schemas.microsoft.com/office/powerpoint/2010/main" val="33803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723900" y="728663"/>
            <a:ext cx="11468100" cy="434975"/>
          </a:xfrm>
          <a:prstGeom prst="rect">
            <a:avLst/>
          </a:prstGeom>
        </p:spPr>
        <p:txBody>
          <a:bodyPr/>
          <a:lstStyle/>
          <a:p>
            <a:pPr algn="l" eaLnBrk="1" hangingPunct="1"/>
            <a:r>
              <a:rPr lang="en-US" altLang="en-US" b="1" dirty="0">
                <a:solidFill>
                  <a:schemeClr val="tx1"/>
                </a:solidFill>
              </a:rPr>
              <a:t>What is domestic violence?</a:t>
            </a:r>
          </a:p>
        </p:txBody>
      </p:sp>
      <p:sp>
        <p:nvSpPr>
          <p:cNvPr id="9" name="Content Placeholder 2"/>
          <p:cNvSpPr>
            <a:spLocks noGrp="1"/>
          </p:cNvSpPr>
          <p:nvPr>
            <p:ph idx="4294967295"/>
          </p:nvPr>
        </p:nvSpPr>
        <p:spPr>
          <a:xfrm>
            <a:off x="476250" y="1514500"/>
            <a:ext cx="5400675" cy="4425950"/>
          </a:xfrm>
          <a:prstGeom prst="rect">
            <a:avLst/>
          </a:prstGeom>
        </p:spPr>
        <p:txBody>
          <a:bodyPr>
            <a:noAutofit/>
          </a:bodyPr>
          <a:lstStyle/>
          <a:p>
            <a:pPr marL="0" indent="0" algn="ctr">
              <a:lnSpc>
                <a:spcPct val="100000"/>
              </a:lnSpc>
              <a:spcBef>
                <a:spcPts val="0"/>
              </a:spcBef>
              <a:buNone/>
            </a:pPr>
            <a:r>
              <a:rPr lang="en-ZA" sz="2800" b="1" dirty="0">
                <a:solidFill>
                  <a:schemeClr val="tx1"/>
                </a:solidFill>
              </a:rPr>
              <a:t>Domestic violence is </a:t>
            </a:r>
            <a:br>
              <a:rPr lang="en-ZA" sz="2800" b="1" dirty="0">
                <a:solidFill>
                  <a:schemeClr val="tx1"/>
                </a:solidFill>
              </a:rPr>
            </a:br>
            <a:r>
              <a:rPr lang="en-ZA" sz="2800" b="1" dirty="0">
                <a:solidFill>
                  <a:schemeClr val="tx1"/>
                </a:solidFill>
              </a:rPr>
              <a:t>violent behaviour </a:t>
            </a:r>
            <a:br>
              <a:rPr lang="en-ZA" sz="2800" b="1" dirty="0">
                <a:solidFill>
                  <a:schemeClr val="tx1"/>
                </a:solidFill>
              </a:rPr>
            </a:br>
            <a:r>
              <a:rPr lang="en-ZA" sz="2800" b="1" dirty="0">
                <a:solidFill>
                  <a:schemeClr val="tx1"/>
                </a:solidFill>
              </a:rPr>
              <a:t>that takes place within </a:t>
            </a:r>
            <a:br>
              <a:rPr lang="en-ZA" sz="2800" b="1" dirty="0">
                <a:solidFill>
                  <a:schemeClr val="tx1"/>
                </a:solidFill>
              </a:rPr>
            </a:br>
            <a:r>
              <a:rPr lang="en-ZA" sz="2800" b="1" dirty="0">
                <a:solidFill>
                  <a:schemeClr val="tx1"/>
                </a:solidFill>
              </a:rPr>
              <a:t>a family, a marriage or another close relationship. </a:t>
            </a:r>
            <a:br>
              <a:rPr lang="en-ZA" sz="2800" b="1" dirty="0">
                <a:solidFill>
                  <a:schemeClr val="tx1"/>
                </a:solidFill>
              </a:rPr>
            </a:br>
            <a:r>
              <a:rPr lang="en-ZA" sz="2800" b="1" dirty="0">
                <a:solidFill>
                  <a:schemeClr val="tx1"/>
                </a:solidFill>
              </a:rPr>
              <a:t>Domestic violence </a:t>
            </a:r>
            <a:br>
              <a:rPr lang="en-ZA" sz="2800" b="1" dirty="0">
                <a:solidFill>
                  <a:schemeClr val="tx1"/>
                </a:solidFill>
              </a:rPr>
            </a:br>
            <a:r>
              <a:rPr lang="en-ZA" sz="2800" b="1" dirty="0">
                <a:solidFill>
                  <a:schemeClr val="tx1"/>
                </a:solidFill>
              </a:rPr>
              <a:t>can be physical, sexual, emotional or economic. </a:t>
            </a:r>
            <a:br>
              <a:rPr lang="en-ZA" sz="2800" b="1" dirty="0">
                <a:solidFill>
                  <a:schemeClr val="tx1"/>
                </a:solidFill>
              </a:rPr>
            </a:br>
            <a:r>
              <a:rPr lang="en-ZA" sz="2800" b="1" dirty="0">
                <a:solidFill>
                  <a:schemeClr val="tx1"/>
                </a:solidFill>
              </a:rPr>
              <a:t>Intimidation, harassment, trespass and threats can also be domestic violence. </a:t>
            </a:r>
          </a:p>
        </p:txBody>
      </p:sp>
      <p:pic>
        <p:nvPicPr>
          <p:cNvPr id="3" name="Picture 2">
            <a:extLst>
              <a:ext uri="{FF2B5EF4-FFF2-40B4-BE49-F238E27FC236}">
                <a16:creationId xmlns:a16="http://schemas.microsoft.com/office/drawing/2014/main" id="{2995FAD7-A2B4-4315-9A8D-E8BB3282B13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476875" y="728663"/>
            <a:ext cx="6419849" cy="6129337"/>
          </a:xfrm>
          <a:prstGeom prst="rect">
            <a:avLst/>
          </a:prstGeom>
        </p:spPr>
      </p:pic>
    </p:spTree>
    <p:extLst>
      <p:ext uri="{BB962C8B-B14F-4D97-AF65-F5344CB8AC3E}">
        <p14:creationId xmlns:p14="http://schemas.microsoft.com/office/powerpoint/2010/main" val="588657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4" name="Rectangle 5"/>
          <p:cNvSpPr>
            <a:spLocks noGrp="1" noChangeArrowheads="1"/>
          </p:cNvSpPr>
          <p:nvPr>
            <p:ph idx="4294967295"/>
          </p:nvPr>
        </p:nvSpPr>
        <p:spPr bwMode="auto">
          <a:xfrm>
            <a:off x="952500" y="728663"/>
            <a:ext cx="102012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2425" indent="-352425">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447675" indent="-447675" eaLnBrk="1" hangingPunct="1">
              <a:lnSpc>
                <a:spcPct val="100000"/>
              </a:lnSpc>
              <a:spcBef>
                <a:spcPct val="0"/>
              </a:spcBef>
              <a:spcAft>
                <a:spcPts val="1800"/>
              </a:spcAft>
              <a:buFontTx/>
              <a:buNone/>
            </a:pPr>
            <a:r>
              <a:rPr lang="en-US" alt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7.	If the abuser does not come to court to object the protection order, then it becomes final without a hearing. </a:t>
            </a:r>
          </a:p>
          <a:p>
            <a:pPr marL="447675" indent="-447675" eaLnBrk="1" hangingPunct="1">
              <a:lnSpc>
                <a:spcPct val="100000"/>
              </a:lnSpc>
              <a:spcBef>
                <a:spcPct val="0"/>
              </a:spcBef>
              <a:buFontTx/>
              <a:buNone/>
            </a:pPr>
            <a:r>
              <a:rPr lang="en-US" alt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8.	The court will send a copy of the protection order to the local police station.</a:t>
            </a:r>
          </a:p>
        </p:txBody>
      </p:sp>
      <p:sp>
        <p:nvSpPr>
          <p:cNvPr id="5" name="Rectangle 4"/>
          <p:cNvSpPr/>
          <p:nvPr/>
        </p:nvSpPr>
        <p:spPr>
          <a:xfrm>
            <a:off x="1438276" y="2811167"/>
            <a:ext cx="3086099" cy="3318171"/>
          </a:xfrm>
          <a:prstGeom prst="rect">
            <a:avLst/>
          </a:prstGeom>
          <a:solidFill>
            <a:schemeClr val="bg1"/>
          </a:solidFill>
          <a:ln w="25400">
            <a:solidFill>
              <a:schemeClr val="tx1"/>
            </a:solidFill>
          </a:ln>
        </p:spPr>
        <p:txBody>
          <a:bodyPr wrap="square" lIns="216000" tIns="162000" rIns="216000" bIns="162000" anchor="ctr" anchorCtr="0">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altLang="en-US" sz="2400" b="0" i="0" u="none" strike="noStrike" kern="1200" cap="none" spc="0" normalizeH="0" baseline="0" noProof="0" dirty="0">
                <a:ln>
                  <a:noFill/>
                </a:ln>
                <a:effectLst/>
                <a:uLnTx/>
                <a:uFillTx/>
                <a:latin typeface="Open Sans" panose="020B0606030504020204" pitchFamily="34" charset="0"/>
                <a:ea typeface="+mn-ea"/>
                <a:cs typeface="+mn-cs"/>
              </a:rPr>
              <a:t>It is a crime </a:t>
            </a:r>
            <a:br>
              <a:rPr kumimoji="0" lang="en-US" altLang="en-US" sz="2400" b="0" i="0" u="none" strike="noStrike" kern="1200" cap="none" spc="0" normalizeH="0" baseline="0" noProof="0" dirty="0">
                <a:ln>
                  <a:noFill/>
                </a:ln>
                <a:effectLst/>
                <a:uLnTx/>
                <a:uFillTx/>
                <a:latin typeface="Open Sans" panose="020B0606030504020204" pitchFamily="34" charset="0"/>
                <a:ea typeface="+mn-ea"/>
                <a:cs typeface="+mn-cs"/>
              </a:rPr>
            </a:br>
            <a:r>
              <a:rPr kumimoji="0" lang="en-US" altLang="en-US" sz="2400" b="0" i="0" u="none" strike="noStrike" kern="1200" cap="none" spc="0" normalizeH="0" baseline="0" noProof="0" dirty="0">
                <a:ln>
                  <a:noFill/>
                </a:ln>
                <a:effectLst/>
                <a:uLnTx/>
                <a:uFillTx/>
                <a:latin typeface="Open Sans" panose="020B0606030504020204" pitchFamily="34" charset="0"/>
                <a:ea typeface="+mn-ea"/>
                <a:cs typeface="+mn-cs"/>
              </a:rPr>
              <a:t>to violate a protection order. The punishment is a fine of up to $8000 or prison for up to 2 years, or both.</a:t>
            </a:r>
          </a:p>
        </p:txBody>
      </p:sp>
      <p:pic>
        <p:nvPicPr>
          <p:cNvPr id="3" name="Picture 2">
            <a:extLst>
              <a:ext uri="{FF2B5EF4-FFF2-40B4-BE49-F238E27FC236}">
                <a16:creationId xmlns:a16="http://schemas.microsoft.com/office/drawing/2014/main" id="{C87E81C3-B539-4578-993B-AB479A1D58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6825" y="2821785"/>
            <a:ext cx="5880094" cy="3307553"/>
          </a:xfrm>
          <a:prstGeom prst="rect">
            <a:avLst/>
          </a:prstGeom>
        </p:spPr>
      </p:pic>
    </p:spTree>
    <p:extLst>
      <p:ext uri="{BB962C8B-B14F-4D97-AF65-F5344CB8AC3E}">
        <p14:creationId xmlns:p14="http://schemas.microsoft.com/office/powerpoint/2010/main" val="808068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469975-4F4D-4EFB-87BF-E9E95EE728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27375" y="1042171"/>
            <a:ext cx="8932487" cy="5087168"/>
          </a:xfrm>
          <a:prstGeom prst="rect">
            <a:avLst/>
          </a:prstGeom>
        </p:spPr>
      </p:pic>
      <p:grpSp>
        <p:nvGrpSpPr>
          <p:cNvPr id="10" name="Group 9">
            <a:extLst>
              <a:ext uri="{FF2B5EF4-FFF2-40B4-BE49-F238E27FC236}">
                <a16:creationId xmlns:a16="http://schemas.microsoft.com/office/drawing/2014/main" id="{5E01CF0B-3E1C-4D04-9690-486C6F6BB0DF}"/>
              </a:ext>
            </a:extLst>
          </p:cNvPr>
          <p:cNvGrpSpPr/>
          <p:nvPr/>
        </p:nvGrpSpPr>
        <p:grpSpPr>
          <a:xfrm>
            <a:off x="1052513" y="5639804"/>
            <a:ext cx="10139362" cy="489534"/>
            <a:chOff x="766763" y="5639804"/>
            <a:chExt cx="10139362" cy="489534"/>
          </a:xfrm>
        </p:grpSpPr>
        <p:sp>
          <p:nvSpPr>
            <p:cNvPr id="5" name="TextBox 4">
              <a:extLst>
                <a:ext uri="{FF2B5EF4-FFF2-40B4-BE49-F238E27FC236}">
                  <a16:creationId xmlns:a16="http://schemas.microsoft.com/office/drawing/2014/main" id="{97740EEA-8AE9-4076-9A04-376AB3BBD19E}"/>
                </a:ext>
              </a:extLst>
            </p:cNvPr>
            <p:cNvSpPr txBox="1"/>
            <p:nvPr/>
          </p:nvSpPr>
          <p:spPr>
            <a:xfrm>
              <a:off x="766763" y="5639804"/>
              <a:ext cx="2833687" cy="489534"/>
            </a:xfrm>
            <a:prstGeom prst="rect">
              <a:avLst/>
            </a:prstGeom>
            <a:solidFill>
              <a:schemeClr val="bg1"/>
            </a:solidFill>
            <a:ln w="25400">
              <a:solidFill>
                <a:schemeClr val="tx1"/>
              </a:solidFill>
            </a:ln>
          </p:spPr>
          <p:txBody>
            <a:bodyPr wrap="square" tIns="108000" bIns="72000" anchor="ctr" anchorCtr="0">
              <a:spAutoFit/>
            </a:bodyPr>
            <a:lstStyle/>
            <a:p>
              <a:pPr algn="ctr"/>
              <a:r>
                <a:rPr kumimoji="0" lang="en-US" sz="2000" b="1" i="0" u="none" strike="noStrike" kern="1200" cap="none" spc="0" normalizeH="0" baseline="0" noProof="0" dirty="0">
                  <a:ln>
                    <a:noFill/>
                  </a:ln>
                  <a:solidFill>
                    <a:schemeClr val="accent2">
                      <a:lumMod val="7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Opposing the order</a:t>
              </a:r>
              <a:endParaRPr lang="en-NA" sz="2000" dirty="0">
                <a:solidFill>
                  <a:schemeClr val="accent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TextBox 5">
              <a:extLst>
                <a:ext uri="{FF2B5EF4-FFF2-40B4-BE49-F238E27FC236}">
                  <a16:creationId xmlns:a16="http://schemas.microsoft.com/office/drawing/2014/main" id="{0AE81CAC-2333-4A07-A1F8-76A08F68C65F}"/>
                </a:ext>
              </a:extLst>
            </p:cNvPr>
            <p:cNvSpPr txBox="1"/>
            <p:nvPr/>
          </p:nvSpPr>
          <p:spPr>
            <a:xfrm>
              <a:off x="5519738" y="5639804"/>
              <a:ext cx="757237" cy="489534"/>
            </a:xfrm>
            <a:prstGeom prst="rect">
              <a:avLst/>
            </a:prstGeom>
            <a:solidFill>
              <a:schemeClr val="bg1"/>
            </a:solidFill>
            <a:ln w="25400">
              <a:solidFill>
                <a:schemeClr val="tx1"/>
              </a:solidFill>
            </a:ln>
          </p:spPr>
          <p:txBody>
            <a:bodyPr wrap="square" tIns="108000" bIns="72000" anchor="ctr" anchorCtr="0">
              <a:spAutoFit/>
            </a:bodyPr>
            <a:lstStyle/>
            <a:p>
              <a:pPr algn="ctr"/>
              <a:r>
                <a:rPr kumimoji="0" lang="en-US" sz="2000" b="1" i="0" u="none" strike="noStrike" kern="1200" cap="none" spc="0" normalizeH="0" baseline="0" noProof="0" dirty="0">
                  <a:ln>
                    <a:noFill/>
                  </a:ln>
                  <a:solidFill>
                    <a:schemeClr val="accent2">
                      <a:lumMod val="7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OR</a:t>
              </a:r>
              <a:endParaRPr lang="en-NA" sz="2000" dirty="0">
                <a:solidFill>
                  <a:schemeClr val="accent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TextBox 6">
              <a:extLst>
                <a:ext uri="{FF2B5EF4-FFF2-40B4-BE49-F238E27FC236}">
                  <a16:creationId xmlns:a16="http://schemas.microsoft.com/office/drawing/2014/main" id="{5F98F805-D59E-40CB-B72E-2DD61F0E644E}"/>
                </a:ext>
              </a:extLst>
            </p:cNvPr>
            <p:cNvSpPr txBox="1"/>
            <p:nvPr/>
          </p:nvSpPr>
          <p:spPr>
            <a:xfrm>
              <a:off x="8072438" y="5639804"/>
              <a:ext cx="2833687" cy="489534"/>
            </a:xfrm>
            <a:prstGeom prst="rect">
              <a:avLst/>
            </a:prstGeom>
            <a:solidFill>
              <a:schemeClr val="bg1"/>
            </a:solidFill>
            <a:ln w="25400">
              <a:solidFill>
                <a:schemeClr val="tx1"/>
              </a:solidFill>
            </a:ln>
          </p:spPr>
          <p:txBody>
            <a:bodyPr wrap="square" tIns="108000" bIns="72000" anchor="ctr" anchorCtr="0">
              <a:spAutoFit/>
            </a:bodyPr>
            <a:lstStyle/>
            <a:p>
              <a:pPr algn="ctr"/>
              <a:r>
                <a:rPr kumimoji="0" lang="en-US" sz="2000" b="1" i="0" u="none" strike="noStrike" kern="1200" cap="none" spc="0" normalizeH="0" baseline="0" noProof="0" dirty="0">
                  <a:ln>
                    <a:noFill/>
                  </a:ln>
                  <a:solidFill>
                    <a:schemeClr val="accent2">
                      <a:lumMod val="7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Accepting the order</a:t>
              </a:r>
              <a:endParaRPr lang="en-NA" sz="2000" dirty="0">
                <a:solidFill>
                  <a:schemeClr val="accent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4" name="TextBox 3">
            <a:extLst>
              <a:ext uri="{FF2B5EF4-FFF2-40B4-BE49-F238E27FC236}">
                <a16:creationId xmlns:a16="http://schemas.microsoft.com/office/drawing/2014/main" id="{91CDA25F-6E9B-4B10-A0F4-D9669390F08C}"/>
              </a:ext>
            </a:extLst>
          </p:cNvPr>
          <p:cNvSpPr txBox="1"/>
          <p:nvPr/>
        </p:nvSpPr>
        <p:spPr>
          <a:xfrm>
            <a:off x="3543301" y="728663"/>
            <a:ext cx="5176838" cy="489534"/>
          </a:xfrm>
          <a:prstGeom prst="rect">
            <a:avLst/>
          </a:prstGeom>
          <a:solidFill>
            <a:schemeClr val="bg1"/>
          </a:solidFill>
          <a:ln w="25400">
            <a:solidFill>
              <a:schemeClr val="tx1"/>
            </a:solidFill>
          </a:ln>
        </p:spPr>
        <p:txBody>
          <a:bodyPr wrap="square" tIns="108000" bIns="72000" anchor="ctr" anchorCtr="0">
            <a:spAutoFit/>
          </a:bodyPr>
          <a:lstStyle/>
          <a:p>
            <a:pPr algn="ctr"/>
            <a:r>
              <a:rPr kumimoji="0" lang="en-US" sz="2000" b="1" i="0" u="none" strike="noStrike" kern="1200" cap="none" spc="0" normalizeH="0" baseline="0" noProof="0" dirty="0">
                <a:ln>
                  <a:noFill/>
                </a:ln>
                <a:solidFill>
                  <a:schemeClr val="accent2">
                    <a:lumMod val="7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THE RESPONDENT HAS TWO OPTIONS:</a:t>
            </a:r>
            <a:endParaRPr lang="en-NA" sz="2000" dirty="0">
              <a:solidFill>
                <a:schemeClr val="accent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85092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8663"/>
            <a:ext cx="12192000" cy="392113"/>
          </a:xfrm>
          <a:prstGeom prst="rect">
            <a:avLst/>
          </a:prstGeom>
        </p:spPr>
        <p:txBody>
          <a:bodyPr/>
          <a:lstStyle/>
          <a:p>
            <a:r>
              <a:rPr lang="en-ZA" b="1" dirty="0">
                <a:solidFill>
                  <a:schemeClr val="tx1"/>
                </a:solidFill>
              </a:rPr>
              <a:t>What will the court consider? </a:t>
            </a:r>
          </a:p>
        </p:txBody>
      </p:sp>
      <p:sp>
        <p:nvSpPr>
          <p:cNvPr id="3" name="Content Placeholder 2"/>
          <p:cNvSpPr>
            <a:spLocks noGrp="1"/>
          </p:cNvSpPr>
          <p:nvPr>
            <p:ph idx="4294967295"/>
          </p:nvPr>
        </p:nvSpPr>
        <p:spPr>
          <a:xfrm>
            <a:off x="666751" y="1581150"/>
            <a:ext cx="10877550" cy="4548187"/>
          </a:xfrm>
          <a:prstGeom prst="rect">
            <a:avLst/>
          </a:prstGeom>
        </p:spPr>
        <p:txBody>
          <a:bodyPr>
            <a:noAutofit/>
          </a:bodyPr>
          <a:lstStyle/>
          <a:p>
            <a:pPr marL="361950" indent="-361950">
              <a:lnSpc>
                <a:spcPct val="100000"/>
              </a:lnSpc>
              <a:spcAft>
                <a:spcPts val="1600"/>
              </a:spcAft>
              <a:buSzPct val="90000"/>
              <a:buFont typeface="Wingdings" panose="05000000000000000000" pitchFamily="2" charset="2"/>
              <a:buChar char="l"/>
            </a:pPr>
            <a:r>
              <a:rPr lang="en-GB" sz="2400" dirty="0">
                <a:solidFill>
                  <a:schemeClr val="tx1"/>
                </a:solidFill>
              </a:rPr>
              <a:t>the </a:t>
            </a:r>
            <a:r>
              <a:rPr lang="en-GB" sz="2400" b="1" dirty="0">
                <a:solidFill>
                  <a:schemeClr val="tx1"/>
                </a:solidFill>
              </a:rPr>
              <a:t>history </a:t>
            </a:r>
            <a:r>
              <a:rPr lang="en-GB" sz="2400" dirty="0">
                <a:solidFill>
                  <a:schemeClr val="tx1"/>
                </a:solidFill>
              </a:rPr>
              <a:t>of domestic violence</a:t>
            </a:r>
            <a:endParaRPr lang="en-ZA" sz="2400" dirty="0">
              <a:solidFill>
                <a:schemeClr val="tx1"/>
              </a:solidFill>
            </a:endParaRPr>
          </a:p>
          <a:p>
            <a:pPr marL="361950" indent="-361950">
              <a:lnSpc>
                <a:spcPct val="100000"/>
              </a:lnSpc>
              <a:spcAft>
                <a:spcPts val="1600"/>
              </a:spcAft>
              <a:buSzPct val="90000"/>
              <a:buFont typeface="Wingdings" panose="05000000000000000000" pitchFamily="2" charset="2"/>
              <a:buChar char="l"/>
            </a:pPr>
            <a:r>
              <a:rPr lang="en-GB" sz="2400" dirty="0">
                <a:solidFill>
                  <a:schemeClr val="tx1"/>
                </a:solidFill>
              </a:rPr>
              <a:t>the </a:t>
            </a:r>
            <a:r>
              <a:rPr lang="en-GB" sz="2400" b="1" dirty="0">
                <a:solidFill>
                  <a:schemeClr val="tx1"/>
                </a:solidFill>
              </a:rPr>
              <a:t>nature </a:t>
            </a:r>
            <a:r>
              <a:rPr lang="en-GB" sz="2400" dirty="0">
                <a:solidFill>
                  <a:schemeClr val="tx1"/>
                </a:solidFill>
              </a:rPr>
              <a:t>of the domestic violence</a:t>
            </a:r>
            <a:endParaRPr lang="en-ZA" sz="2400" dirty="0">
              <a:solidFill>
                <a:schemeClr val="tx1"/>
              </a:solidFill>
            </a:endParaRPr>
          </a:p>
          <a:p>
            <a:pPr marL="361950" indent="-361950">
              <a:lnSpc>
                <a:spcPct val="100000"/>
              </a:lnSpc>
              <a:spcAft>
                <a:spcPts val="1600"/>
              </a:spcAft>
              <a:buSzPct val="90000"/>
              <a:buFont typeface="Wingdings" panose="05000000000000000000" pitchFamily="2" charset="2"/>
              <a:buChar char="l"/>
            </a:pPr>
            <a:r>
              <a:rPr lang="en-GB" sz="2400" dirty="0">
                <a:solidFill>
                  <a:schemeClr val="tx1"/>
                </a:solidFill>
              </a:rPr>
              <a:t>any </a:t>
            </a:r>
            <a:r>
              <a:rPr lang="en-GB" sz="2400" b="1" dirty="0">
                <a:solidFill>
                  <a:schemeClr val="tx1"/>
                </a:solidFill>
              </a:rPr>
              <a:t>immediate danger to persons or </a:t>
            </a:r>
            <a:br>
              <a:rPr lang="en-GB" sz="2400" b="1" dirty="0">
                <a:solidFill>
                  <a:schemeClr val="tx1"/>
                </a:solidFill>
              </a:rPr>
            </a:br>
            <a:r>
              <a:rPr lang="en-GB" sz="2400" b="1" dirty="0">
                <a:solidFill>
                  <a:schemeClr val="tx1"/>
                </a:solidFill>
              </a:rPr>
              <a:t>property</a:t>
            </a:r>
          </a:p>
          <a:p>
            <a:pPr marL="361950" indent="-361950">
              <a:lnSpc>
                <a:spcPct val="100000"/>
              </a:lnSpc>
              <a:spcAft>
                <a:spcPts val="1600"/>
              </a:spcAft>
              <a:buSzPct val="90000"/>
              <a:buFont typeface="Wingdings" panose="05000000000000000000" pitchFamily="2" charset="2"/>
              <a:buChar char="l"/>
            </a:pPr>
            <a:r>
              <a:rPr lang="en-GB" sz="2400" b="1" dirty="0">
                <a:solidFill>
                  <a:schemeClr val="tx1"/>
                </a:solidFill>
              </a:rPr>
              <a:t>victim’s perception </a:t>
            </a:r>
            <a:r>
              <a:rPr lang="en-GB" sz="2400" dirty="0">
                <a:solidFill>
                  <a:schemeClr val="tx1"/>
                </a:solidFill>
              </a:rPr>
              <a:t>of the seriousness </a:t>
            </a:r>
            <a:br>
              <a:rPr lang="en-GB" sz="2400" dirty="0">
                <a:solidFill>
                  <a:schemeClr val="tx1"/>
                </a:solidFill>
              </a:rPr>
            </a:br>
            <a:r>
              <a:rPr lang="en-GB" sz="2400" dirty="0">
                <a:solidFill>
                  <a:schemeClr val="tx1"/>
                </a:solidFill>
              </a:rPr>
              <a:t>of the respondent’s behaviour (because </a:t>
            </a:r>
            <a:br>
              <a:rPr lang="en-GB" sz="2400" dirty="0">
                <a:solidFill>
                  <a:schemeClr val="tx1"/>
                </a:solidFill>
              </a:rPr>
            </a:br>
            <a:r>
              <a:rPr lang="en-GB" sz="2400" dirty="0">
                <a:solidFill>
                  <a:schemeClr val="tx1"/>
                </a:solidFill>
              </a:rPr>
              <a:t>victims of domestic violence usually know their abusers best)</a:t>
            </a:r>
            <a:endParaRPr lang="en-ZA" sz="2400" dirty="0">
              <a:solidFill>
                <a:schemeClr val="tx1"/>
              </a:solidFill>
            </a:endParaRPr>
          </a:p>
          <a:p>
            <a:pPr marL="361950" indent="-361950">
              <a:lnSpc>
                <a:spcPct val="100000"/>
              </a:lnSpc>
              <a:spcAft>
                <a:spcPts val="600"/>
              </a:spcAft>
              <a:buSzPct val="90000"/>
              <a:buFont typeface="Wingdings" panose="05000000000000000000" pitchFamily="2" charset="2"/>
              <a:buChar char="l"/>
            </a:pPr>
            <a:r>
              <a:rPr lang="en-GB" sz="2400" dirty="0">
                <a:solidFill>
                  <a:schemeClr val="tx1"/>
                </a:solidFill>
              </a:rPr>
              <a:t>need to preserve the </a:t>
            </a:r>
            <a:r>
              <a:rPr lang="en-GB" sz="2400" b="1" dirty="0">
                <a:solidFill>
                  <a:schemeClr val="tx1"/>
                </a:solidFill>
              </a:rPr>
              <a:t>health, safety and wellbeing of the victim </a:t>
            </a:r>
            <a:r>
              <a:rPr lang="en-GB" sz="2400" dirty="0">
                <a:solidFill>
                  <a:schemeClr val="tx1"/>
                </a:solidFill>
              </a:rPr>
              <a:t>and any </a:t>
            </a:r>
            <a:r>
              <a:rPr lang="en-GB" sz="2400" b="1" dirty="0">
                <a:solidFill>
                  <a:schemeClr val="tx1"/>
                </a:solidFill>
              </a:rPr>
              <a:t>child </a:t>
            </a:r>
            <a:r>
              <a:rPr lang="en-GB" sz="2400" dirty="0">
                <a:solidFill>
                  <a:schemeClr val="tx1"/>
                </a:solidFill>
              </a:rPr>
              <a:t>who may be at risk</a:t>
            </a:r>
          </a:p>
        </p:txBody>
      </p:sp>
      <p:pic>
        <p:nvPicPr>
          <p:cNvPr id="6" name="Picture 5">
            <a:extLst>
              <a:ext uri="{FF2B5EF4-FFF2-40B4-BE49-F238E27FC236}">
                <a16:creationId xmlns:a16="http://schemas.microsoft.com/office/drawing/2014/main" id="{6EABE50F-A2F7-4E6A-AE9F-3D52F227D0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5650" y="1619249"/>
            <a:ext cx="4344164" cy="2714625"/>
          </a:xfrm>
          <a:prstGeom prst="rect">
            <a:avLst/>
          </a:prstGeom>
        </p:spPr>
      </p:pic>
    </p:spTree>
    <p:extLst>
      <p:ext uri="{BB962C8B-B14F-4D97-AF65-F5344CB8AC3E}">
        <p14:creationId xmlns:p14="http://schemas.microsoft.com/office/powerpoint/2010/main" val="180206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479426"/>
            <a:ext cx="12192000" cy="901700"/>
          </a:xfrm>
          <a:prstGeom prst="rect">
            <a:avLst/>
          </a:prstGeom>
        </p:spPr>
        <p:txBody>
          <a:bodyPr/>
          <a:lstStyle/>
          <a:p>
            <a:pPr eaLnBrk="1" hangingPunct="1"/>
            <a:r>
              <a:rPr lang="en-US" altLang="en-US" sz="4000" b="1" dirty="0">
                <a:solidFill>
                  <a:schemeClr val="tx1"/>
                </a:solidFill>
              </a:rPr>
              <a:t>What does a protection order say?</a:t>
            </a:r>
          </a:p>
        </p:txBody>
      </p:sp>
      <p:sp>
        <p:nvSpPr>
          <p:cNvPr id="24579" name="Rectangle 3"/>
          <p:cNvSpPr>
            <a:spLocks noGrp="1" noChangeArrowheads="1"/>
          </p:cNvSpPr>
          <p:nvPr>
            <p:ph type="body" idx="4294967295"/>
          </p:nvPr>
        </p:nvSpPr>
        <p:spPr>
          <a:xfrm>
            <a:off x="651668" y="1485901"/>
            <a:ext cx="7797007" cy="4643437"/>
          </a:xfrm>
          <a:prstGeom prst="rect">
            <a:avLst/>
          </a:prstGeom>
        </p:spPr>
        <p:txBody>
          <a:bodyPr>
            <a:noAutofit/>
          </a:bodyPr>
          <a:lstStyle/>
          <a:p>
            <a:pPr marL="0" indent="0" eaLnBrk="1" hangingPunct="1">
              <a:lnSpc>
                <a:spcPct val="100000"/>
              </a:lnSpc>
              <a:spcBef>
                <a:spcPts val="0"/>
              </a:spcBef>
              <a:spcAft>
                <a:spcPts val="1800"/>
              </a:spcAft>
              <a:buNone/>
            </a:pPr>
            <a:r>
              <a:rPr lang="en-US" altLang="en-US" sz="2400" b="1" dirty="0">
                <a:solidFill>
                  <a:schemeClr val="tx1"/>
                </a:solidFill>
              </a:rPr>
              <a:t>All protection orders will order the abuser to stop the violence. </a:t>
            </a:r>
            <a:r>
              <a:rPr lang="en-US" altLang="en-US" sz="2400" dirty="0">
                <a:solidFill>
                  <a:schemeClr val="tx1"/>
                </a:solidFill>
              </a:rPr>
              <a:t>Protection orders may also include some of the following provisions:  </a:t>
            </a:r>
            <a:endParaRPr lang="en-US" altLang="en-US" sz="2400" b="1" dirty="0">
              <a:solidFill>
                <a:schemeClr val="tx1"/>
              </a:solidFill>
            </a:endParaRPr>
          </a:p>
          <a:p>
            <a:pPr marL="447675" indent="-447675" eaLnBrk="1" hangingPunct="1">
              <a:lnSpc>
                <a:spcPct val="100000"/>
              </a:lnSpc>
              <a:spcBef>
                <a:spcPts val="0"/>
              </a:spcBef>
              <a:spcAft>
                <a:spcPts val="1800"/>
              </a:spcAft>
              <a:buSzPct val="90000"/>
              <a:buFont typeface="Wingdings" panose="05000000000000000000" pitchFamily="2" charset="2"/>
              <a:buChar char="l"/>
            </a:pPr>
            <a:r>
              <a:rPr lang="en-US" altLang="en-US" sz="2400" b="1" dirty="0">
                <a:solidFill>
                  <a:schemeClr val="tx1"/>
                </a:solidFill>
              </a:rPr>
              <a:t>No-contact: </a:t>
            </a:r>
            <a:r>
              <a:rPr lang="en-US" altLang="en-US" sz="2400" dirty="0">
                <a:solidFill>
                  <a:schemeClr val="tx1"/>
                </a:solidFill>
              </a:rPr>
              <a:t>Abuser may not contact or come </a:t>
            </a:r>
            <a:br>
              <a:rPr lang="en-US" altLang="en-US" sz="2400" dirty="0">
                <a:solidFill>
                  <a:schemeClr val="tx1"/>
                </a:solidFill>
              </a:rPr>
            </a:br>
            <a:r>
              <a:rPr lang="en-US" altLang="en-US" sz="2400" dirty="0">
                <a:solidFill>
                  <a:schemeClr val="tx1"/>
                </a:solidFill>
              </a:rPr>
              <a:t>near the victim and/or other persons at risk </a:t>
            </a:r>
            <a:br>
              <a:rPr lang="en-US" altLang="en-US" sz="2400" dirty="0">
                <a:solidFill>
                  <a:schemeClr val="tx1"/>
                </a:solidFill>
              </a:rPr>
            </a:br>
            <a:r>
              <a:rPr lang="en-US" altLang="en-US" sz="2400" dirty="0">
                <a:solidFill>
                  <a:schemeClr val="tx1"/>
                </a:solidFill>
              </a:rPr>
              <a:t>(such as victim’s children or family members)</a:t>
            </a:r>
          </a:p>
          <a:p>
            <a:pPr marL="447675" indent="-447675" eaLnBrk="1" hangingPunct="1">
              <a:lnSpc>
                <a:spcPct val="100000"/>
              </a:lnSpc>
              <a:spcBef>
                <a:spcPts val="0"/>
              </a:spcBef>
              <a:spcAft>
                <a:spcPts val="1800"/>
              </a:spcAft>
              <a:buSzPct val="90000"/>
              <a:buFont typeface="Wingdings" panose="05000000000000000000" pitchFamily="2" charset="2"/>
              <a:buChar char="l"/>
            </a:pPr>
            <a:r>
              <a:rPr lang="en-US" altLang="en-US" sz="2400" b="1" dirty="0">
                <a:solidFill>
                  <a:schemeClr val="tx1"/>
                </a:solidFill>
              </a:rPr>
              <a:t>Joint household: </a:t>
            </a:r>
            <a:r>
              <a:rPr lang="en-US" altLang="en-US" sz="2400" dirty="0">
                <a:solidFill>
                  <a:schemeClr val="tx1"/>
                </a:solidFill>
              </a:rPr>
              <a:t>Abuser must move out of the joint household (but only if there is physical abuse)</a:t>
            </a:r>
          </a:p>
          <a:p>
            <a:pPr marL="447675" indent="-447675" eaLnBrk="1" hangingPunct="1">
              <a:lnSpc>
                <a:spcPct val="100000"/>
              </a:lnSpc>
              <a:spcBef>
                <a:spcPts val="0"/>
              </a:spcBef>
              <a:buSzPct val="90000"/>
              <a:buFont typeface="Wingdings" panose="05000000000000000000" pitchFamily="2" charset="2"/>
              <a:buChar char="l"/>
            </a:pPr>
            <a:r>
              <a:rPr lang="en-US" altLang="en-US" sz="2400" b="1" dirty="0">
                <a:solidFill>
                  <a:schemeClr val="tx1"/>
                </a:solidFill>
              </a:rPr>
              <a:t>Alternative accommodation: </a:t>
            </a:r>
            <a:r>
              <a:rPr lang="en-US" altLang="en-US" sz="2400" dirty="0">
                <a:solidFill>
                  <a:schemeClr val="tx1"/>
                </a:solidFill>
              </a:rPr>
              <a:t>Abuser must pay rent for the victim to live elsewhere, or otherwise provide an alternative living arrangement</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67724" y="1492312"/>
            <a:ext cx="3051525" cy="4637026"/>
          </a:xfrm>
          <a:prstGeom prst="rect">
            <a:avLst/>
          </a:prstGeom>
        </p:spPr>
      </p:pic>
    </p:spTree>
    <p:extLst>
      <p:ext uri="{BB962C8B-B14F-4D97-AF65-F5344CB8AC3E}">
        <p14:creationId xmlns:p14="http://schemas.microsoft.com/office/powerpoint/2010/main" val="111528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8663"/>
            <a:ext cx="12192000" cy="468313"/>
          </a:xfrm>
          <a:prstGeom prst="rect">
            <a:avLst/>
          </a:prstGeom>
        </p:spPr>
        <p:txBody>
          <a:bodyPr>
            <a:normAutofit fontScale="90000"/>
          </a:bodyPr>
          <a:lstStyle/>
          <a:p>
            <a:r>
              <a:rPr lang="en-ZA" b="1" dirty="0">
                <a:solidFill>
                  <a:schemeClr val="tx1"/>
                </a:solidFill>
              </a:rPr>
              <a:t>More possible terms of protection orders</a:t>
            </a:r>
          </a:p>
        </p:txBody>
      </p:sp>
      <p:sp>
        <p:nvSpPr>
          <p:cNvPr id="4" name="Content Placeholder 3"/>
          <p:cNvSpPr>
            <a:spLocks noGrp="1" noChangeArrowheads="1"/>
          </p:cNvSpPr>
          <p:nvPr>
            <p:ph idx="4294967295"/>
          </p:nvPr>
        </p:nvSpPr>
        <p:spPr>
          <a:xfrm>
            <a:off x="533400" y="1524000"/>
            <a:ext cx="11144250" cy="4852988"/>
          </a:xfrm>
          <a:prstGeom prst="rect">
            <a:avLst/>
          </a:prstGeom>
        </p:spPr>
        <p:txBody>
          <a:bodyPr>
            <a:noAutofit/>
          </a:bodyPr>
          <a:lstStyle/>
          <a:p>
            <a:pPr marL="361950" indent="-361950">
              <a:lnSpc>
                <a:spcPct val="100000"/>
              </a:lnSpc>
              <a:spcBef>
                <a:spcPts val="0"/>
              </a:spcBef>
              <a:spcAft>
                <a:spcPts val="1400"/>
              </a:spcAft>
              <a:buSzPct val="90000"/>
              <a:buFont typeface="Wingdings" panose="05000000000000000000" pitchFamily="2" charset="2"/>
              <a:buChar char="l"/>
            </a:pPr>
            <a:r>
              <a:rPr lang="en-US" altLang="en-US" sz="2000" b="1" dirty="0">
                <a:solidFill>
                  <a:schemeClr val="tx1"/>
                </a:solidFill>
              </a:rPr>
              <a:t>Protection of property: </a:t>
            </a:r>
            <a:r>
              <a:rPr lang="en-US" altLang="en-US" sz="2000" dirty="0">
                <a:solidFill>
                  <a:schemeClr val="tx1"/>
                </a:solidFill>
              </a:rPr>
              <a:t>Abuser must not sell, damage </a:t>
            </a:r>
            <a:br>
              <a:rPr lang="en-US" altLang="en-US" sz="2000" dirty="0">
                <a:solidFill>
                  <a:schemeClr val="tx1"/>
                </a:solidFill>
              </a:rPr>
            </a:br>
            <a:r>
              <a:rPr lang="en-US" altLang="en-US" sz="2000" dirty="0">
                <a:solidFill>
                  <a:schemeClr val="tx1"/>
                </a:solidFill>
              </a:rPr>
              <a:t>or destroy victim’s property or joint property</a:t>
            </a:r>
          </a:p>
          <a:p>
            <a:pPr marL="361950" indent="-361950">
              <a:lnSpc>
                <a:spcPct val="100000"/>
              </a:lnSpc>
              <a:spcBef>
                <a:spcPts val="0"/>
              </a:spcBef>
              <a:spcAft>
                <a:spcPts val="1400"/>
              </a:spcAft>
              <a:buSzPct val="90000"/>
              <a:buFont typeface="Wingdings" panose="05000000000000000000" pitchFamily="2" charset="2"/>
              <a:buChar char="l"/>
            </a:pPr>
            <a:r>
              <a:rPr lang="en-US" altLang="en-US" sz="2000" b="1" dirty="0">
                <a:solidFill>
                  <a:schemeClr val="tx1"/>
                </a:solidFill>
              </a:rPr>
              <a:t>Possession of property: </a:t>
            </a:r>
            <a:r>
              <a:rPr lang="en-US" sz="2000" dirty="0">
                <a:solidFill>
                  <a:schemeClr val="tx1"/>
                </a:solidFill>
              </a:rPr>
              <a:t>Abuser must give victim </a:t>
            </a:r>
            <a:br>
              <a:rPr lang="en-US" sz="2000" dirty="0">
                <a:solidFill>
                  <a:schemeClr val="tx1"/>
                </a:solidFill>
              </a:rPr>
            </a:br>
            <a:r>
              <a:rPr lang="en-US" sz="2000" dirty="0">
                <a:solidFill>
                  <a:schemeClr val="tx1"/>
                </a:solidFill>
              </a:rPr>
              <a:t>possession of victim’s own personal belongings </a:t>
            </a:r>
            <a:br>
              <a:rPr lang="en-US" sz="2000" dirty="0">
                <a:solidFill>
                  <a:schemeClr val="tx1"/>
                </a:solidFill>
              </a:rPr>
            </a:br>
            <a:r>
              <a:rPr lang="en-US" sz="2000" dirty="0">
                <a:solidFill>
                  <a:schemeClr val="tx1"/>
                </a:solidFill>
              </a:rPr>
              <a:t>(such as IDs, keys, bank card, personal documents)</a:t>
            </a:r>
          </a:p>
          <a:p>
            <a:pPr marL="361950" indent="-361950">
              <a:lnSpc>
                <a:spcPct val="100000"/>
              </a:lnSpc>
              <a:spcBef>
                <a:spcPts val="0"/>
              </a:spcBef>
              <a:spcAft>
                <a:spcPts val="1400"/>
              </a:spcAft>
              <a:buSzPct val="90000"/>
              <a:buFont typeface="Wingdings" panose="05000000000000000000" pitchFamily="2" charset="2"/>
              <a:buChar char="l"/>
            </a:pPr>
            <a:r>
              <a:rPr lang="en-ZA" sz="2000" b="1" dirty="0">
                <a:solidFill>
                  <a:schemeClr val="tx1"/>
                </a:solidFill>
              </a:rPr>
              <a:t>Police assistance: </a:t>
            </a:r>
            <a:r>
              <a:rPr lang="en-ZA" sz="2000" dirty="0">
                <a:solidFill>
                  <a:schemeClr val="tx1"/>
                </a:solidFill>
              </a:rPr>
              <a:t>Police can be ordered to go with the</a:t>
            </a:r>
            <a:br>
              <a:rPr lang="en-ZA" sz="2000" dirty="0">
                <a:solidFill>
                  <a:schemeClr val="tx1"/>
                </a:solidFill>
              </a:rPr>
            </a:br>
            <a:r>
              <a:rPr lang="en-ZA" sz="2000" dirty="0">
                <a:solidFill>
                  <a:schemeClr val="tx1"/>
                </a:solidFill>
              </a:rPr>
              <a:t>victim </a:t>
            </a:r>
            <a:r>
              <a:rPr lang="en-US" sz="2000" dirty="0">
                <a:solidFill>
                  <a:schemeClr val="tx1"/>
                </a:solidFill>
              </a:rPr>
              <a:t>to a specified place to make it possible to collect </a:t>
            </a:r>
            <a:br>
              <a:rPr lang="en-US" sz="2000" dirty="0">
                <a:solidFill>
                  <a:schemeClr val="tx1"/>
                </a:solidFill>
              </a:rPr>
            </a:br>
            <a:r>
              <a:rPr lang="en-US" sz="2000" dirty="0">
                <a:solidFill>
                  <a:schemeClr val="tx1"/>
                </a:solidFill>
              </a:rPr>
              <a:t>personal </a:t>
            </a:r>
            <a:r>
              <a:rPr lang="en-ZA" sz="2000" dirty="0">
                <a:solidFill>
                  <a:schemeClr val="tx1"/>
                </a:solidFill>
              </a:rPr>
              <a:t>belongings in safety</a:t>
            </a:r>
          </a:p>
          <a:p>
            <a:pPr marL="361950" indent="-361950">
              <a:lnSpc>
                <a:spcPct val="100000"/>
              </a:lnSpc>
              <a:spcBef>
                <a:spcPts val="0"/>
              </a:spcBef>
              <a:spcAft>
                <a:spcPts val="1400"/>
              </a:spcAft>
              <a:buSzPct val="90000"/>
              <a:buFont typeface="Wingdings" panose="05000000000000000000" pitchFamily="2" charset="2"/>
              <a:buChar char="l"/>
            </a:pPr>
            <a:r>
              <a:rPr lang="en-ZA" altLang="en-US" sz="2000" b="1" dirty="0">
                <a:solidFill>
                  <a:schemeClr val="tx1"/>
                </a:solidFill>
              </a:rPr>
              <a:t>Weapons: </a:t>
            </a:r>
            <a:r>
              <a:rPr lang="en-US" altLang="en-US" sz="2000" dirty="0">
                <a:solidFill>
                  <a:schemeClr val="tx1"/>
                </a:solidFill>
              </a:rPr>
              <a:t>Abuser must hand over weapons to the police; police can be ordered to search for and </a:t>
            </a:r>
            <a:r>
              <a:rPr lang="en-ZA" sz="2000" dirty="0">
                <a:solidFill>
                  <a:schemeClr val="tx1"/>
                </a:solidFill>
              </a:rPr>
              <a:t>confiscate weapons</a:t>
            </a:r>
          </a:p>
          <a:p>
            <a:pPr marL="361950" indent="-361950" eaLnBrk="1" hangingPunct="1">
              <a:lnSpc>
                <a:spcPct val="100000"/>
              </a:lnSpc>
              <a:spcBef>
                <a:spcPts val="0"/>
              </a:spcBef>
              <a:buSzPct val="90000"/>
              <a:buFont typeface="Wingdings" panose="05000000000000000000" pitchFamily="2" charset="2"/>
              <a:buChar char="l"/>
            </a:pPr>
            <a:r>
              <a:rPr lang="en-US" altLang="en-US" sz="2000" b="1" dirty="0">
                <a:solidFill>
                  <a:schemeClr val="tx1"/>
                </a:solidFill>
              </a:rPr>
              <a:t>Temporary orders to protect children:</a:t>
            </a:r>
            <a:r>
              <a:rPr lang="en-US" altLang="en-US" sz="2000" dirty="0">
                <a:solidFill>
                  <a:schemeClr val="tx1"/>
                </a:solidFill>
              </a:rPr>
              <a:t> court can order abuser to pay </a:t>
            </a:r>
            <a:r>
              <a:rPr lang="en-US" altLang="en-US" sz="2000" b="1" dirty="0">
                <a:solidFill>
                  <a:schemeClr val="tx1"/>
                </a:solidFill>
              </a:rPr>
              <a:t>child maintenance </a:t>
            </a:r>
            <a:r>
              <a:rPr lang="en-US" altLang="en-US" sz="2000" dirty="0">
                <a:solidFill>
                  <a:schemeClr val="tx1"/>
                </a:solidFill>
              </a:rPr>
              <a:t>for up to 6 months, or make an emergency order for </a:t>
            </a:r>
            <a:r>
              <a:rPr lang="en-US" altLang="en-US" sz="2000" b="1" dirty="0">
                <a:solidFill>
                  <a:schemeClr val="tx1"/>
                </a:solidFill>
              </a:rPr>
              <a:t>custody </a:t>
            </a:r>
            <a:r>
              <a:rPr lang="en-US" altLang="en-US" sz="2000" dirty="0">
                <a:solidFill>
                  <a:schemeClr val="tx1"/>
                </a:solidFill>
              </a:rPr>
              <a:t>of a child to protect the child’s safety</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r="29667"/>
          <a:stretch/>
        </p:blipFill>
        <p:spPr>
          <a:xfrm>
            <a:off x="8077200" y="1600199"/>
            <a:ext cx="3467100" cy="2362201"/>
          </a:xfrm>
          <a:prstGeom prst="rect">
            <a:avLst/>
          </a:prstGeom>
        </p:spPr>
      </p:pic>
    </p:spTree>
    <p:extLst>
      <p:ext uri="{BB962C8B-B14F-4D97-AF65-F5344CB8AC3E}">
        <p14:creationId xmlns:p14="http://schemas.microsoft.com/office/powerpoint/2010/main" val="359112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728663"/>
            <a:ext cx="12192000" cy="468313"/>
          </a:xfrm>
          <a:prstGeom prst="rect">
            <a:avLst/>
          </a:prstGeom>
        </p:spPr>
        <p:txBody>
          <a:bodyPr>
            <a:normAutofit fontScale="90000"/>
          </a:bodyPr>
          <a:lstStyle/>
          <a:p>
            <a:pPr eaLnBrk="1" hangingPunct="1"/>
            <a:r>
              <a:rPr lang="en-US" altLang="en-US" b="1" dirty="0">
                <a:solidFill>
                  <a:schemeClr val="tx1"/>
                </a:solidFill>
              </a:rPr>
              <a:t>How long does a protection order last?</a:t>
            </a:r>
          </a:p>
        </p:txBody>
      </p:sp>
      <p:sp>
        <p:nvSpPr>
          <p:cNvPr id="25603" name="Rectangle 3"/>
          <p:cNvSpPr>
            <a:spLocks noGrp="1" noChangeArrowheads="1"/>
          </p:cNvSpPr>
          <p:nvPr>
            <p:ph type="body" idx="4294967295"/>
          </p:nvPr>
        </p:nvSpPr>
        <p:spPr>
          <a:xfrm>
            <a:off x="657225" y="1611523"/>
            <a:ext cx="6467476" cy="4667250"/>
          </a:xfrm>
          <a:prstGeom prst="rect">
            <a:avLst/>
          </a:prstGeom>
        </p:spPr>
        <p:txBody>
          <a:bodyPr>
            <a:normAutofit fontScale="92500" lnSpcReduction="20000"/>
          </a:bodyPr>
          <a:lstStyle/>
          <a:p>
            <a:pPr eaLnBrk="1" hangingPunct="1">
              <a:lnSpc>
                <a:spcPct val="110000"/>
              </a:lnSpc>
              <a:spcBef>
                <a:spcPts val="0"/>
              </a:spcBef>
              <a:spcAft>
                <a:spcPts val="2000"/>
              </a:spcAft>
              <a:buFontTx/>
              <a:buNone/>
            </a:pPr>
            <a:r>
              <a:rPr lang="en-US" altLang="en-US" sz="2400" dirty="0">
                <a:solidFill>
                  <a:schemeClr val="tx1"/>
                </a:solidFill>
              </a:rPr>
              <a:t>Each protection order is different</a:t>
            </a:r>
          </a:p>
          <a:p>
            <a:pPr marL="361950" indent="-361950" eaLnBrk="1" hangingPunct="1">
              <a:lnSpc>
                <a:spcPct val="110000"/>
              </a:lnSpc>
              <a:spcBef>
                <a:spcPts val="0"/>
              </a:spcBef>
              <a:spcAft>
                <a:spcPts val="2000"/>
              </a:spcAft>
              <a:buSzPct val="90000"/>
              <a:buFont typeface="Wingdings" panose="05000000000000000000" pitchFamily="2" charset="2"/>
              <a:buChar char="l"/>
            </a:pPr>
            <a:r>
              <a:rPr lang="en-US" altLang="en-US" sz="2400" dirty="0">
                <a:solidFill>
                  <a:schemeClr val="tx1"/>
                </a:solidFill>
              </a:rPr>
              <a:t>A no-contact order can last for 3 years</a:t>
            </a:r>
          </a:p>
          <a:p>
            <a:pPr marL="361950" indent="-361950" eaLnBrk="1" hangingPunct="1">
              <a:lnSpc>
                <a:spcPct val="110000"/>
              </a:lnSpc>
              <a:spcBef>
                <a:spcPts val="0"/>
              </a:spcBef>
              <a:spcAft>
                <a:spcPts val="2000"/>
              </a:spcAft>
              <a:buSzPct val="90000"/>
              <a:buFont typeface="Wingdings" panose="05000000000000000000" pitchFamily="2" charset="2"/>
              <a:buChar char="l"/>
            </a:pPr>
            <a:r>
              <a:rPr lang="en-US" altLang="en-US" sz="2400" dirty="0">
                <a:solidFill>
                  <a:schemeClr val="tx1"/>
                </a:solidFill>
              </a:rPr>
              <a:t>If the abuser owns the home, the abuser can be ordered to move out for up to 6 months.</a:t>
            </a:r>
          </a:p>
          <a:p>
            <a:pPr marL="361950" indent="-361950">
              <a:lnSpc>
                <a:spcPct val="110000"/>
              </a:lnSpc>
              <a:spcBef>
                <a:spcPts val="0"/>
              </a:spcBef>
              <a:spcAft>
                <a:spcPts val="2000"/>
              </a:spcAft>
              <a:buSzPct val="90000"/>
              <a:buFont typeface="Wingdings" panose="05000000000000000000" pitchFamily="2" charset="2"/>
              <a:buChar char="l"/>
            </a:pPr>
            <a:r>
              <a:rPr lang="en-US" altLang="en-US" sz="2400" dirty="0">
                <a:solidFill>
                  <a:schemeClr val="tx1"/>
                </a:solidFill>
              </a:rPr>
              <a:t>If the home is jointly owned, the abuser can </a:t>
            </a:r>
            <a:br>
              <a:rPr lang="en-US" altLang="en-US" sz="2400" dirty="0">
                <a:solidFill>
                  <a:schemeClr val="tx1"/>
                </a:solidFill>
              </a:rPr>
            </a:br>
            <a:r>
              <a:rPr lang="en-US" altLang="en-US" sz="2400" dirty="0">
                <a:solidFill>
                  <a:schemeClr val="tx1"/>
                </a:solidFill>
              </a:rPr>
              <a:t>be ordered to move out for up to 1 year.</a:t>
            </a:r>
          </a:p>
          <a:p>
            <a:pPr marL="361950" indent="-361950" eaLnBrk="1" hangingPunct="1">
              <a:lnSpc>
                <a:spcPct val="110000"/>
              </a:lnSpc>
              <a:spcBef>
                <a:spcPts val="0"/>
              </a:spcBef>
              <a:spcAft>
                <a:spcPts val="2000"/>
              </a:spcAft>
              <a:buSzPct val="90000"/>
              <a:buFont typeface="Wingdings" panose="05000000000000000000" pitchFamily="2" charset="2"/>
              <a:buChar char="l"/>
            </a:pPr>
            <a:r>
              <a:rPr lang="en-US" altLang="en-US" sz="2400" dirty="0">
                <a:solidFill>
                  <a:schemeClr val="tx1"/>
                </a:solidFill>
              </a:rPr>
              <a:t>If the victim owns the home, the abuser can </a:t>
            </a:r>
            <a:br>
              <a:rPr lang="en-US" altLang="en-US" sz="2400" dirty="0">
                <a:solidFill>
                  <a:schemeClr val="tx1"/>
                </a:solidFill>
              </a:rPr>
            </a:br>
            <a:r>
              <a:rPr lang="en-US" altLang="en-US" sz="2400" dirty="0">
                <a:solidFill>
                  <a:schemeClr val="tx1"/>
                </a:solidFill>
              </a:rPr>
              <a:t>be asked to move out for any time period the court decides.</a:t>
            </a:r>
          </a:p>
          <a:p>
            <a:pPr marL="361950" indent="-361950" eaLnBrk="1" hangingPunct="1">
              <a:lnSpc>
                <a:spcPct val="110000"/>
              </a:lnSpc>
              <a:spcBef>
                <a:spcPts val="0"/>
              </a:spcBef>
              <a:spcAft>
                <a:spcPts val="2000"/>
              </a:spcAft>
              <a:buSzPct val="90000"/>
              <a:buFont typeface="Wingdings" panose="05000000000000000000" pitchFamily="2" charset="2"/>
              <a:buChar char="l"/>
            </a:pPr>
            <a:r>
              <a:rPr lang="en-US" altLang="en-US" sz="2400" dirty="0">
                <a:solidFill>
                  <a:schemeClr val="tx1"/>
                </a:solidFill>
              </a:rPr>
              <a:t>If the home is rented, the order cannot last beyond the end of the lease period.  </a:t>
            </a:r>
          </a:p>
        </p:txBody>
      </p:sp>
      <p:pic>
        <p:nvPicPr>
          <p:cNvPr id="4" name="Picture 3">
            <a:extLst>
              <a:ext uri="{FF2B5EF4-FFF2-40B4-BE49-F238E27FC236}">
                <a16:creationId xmlns:a16="http://schemas.microsoft.com/office/drawing/2014/main" id="{6374A26B-0B80-4B72-A7D6-A13B503E77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8976" y="1578635"/>
            <a:ext cx="4440558" cy="4550704"/>
          </a:xfrm>
          <a:prstGeom prst="rect">
            <a:avLst/>
          </a:prstGeom>
        </p:spPr>
      </p:pic>
    </p:spTree>
    <p:extLst>
      <p:ext uri="{BB962C8B-B14F-4D97-AF65-F5344CB8AC3E}">
        <p14:creationId xmlns:p14="http://schemas.microsoft.com/office/powerpoint/2010/main" val="2240580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728663"/>
            <a:ext cx="12192000" cy="473074"/>
          </a:xfrm>
          <a:prstGeom prst="rect">
            <a:avLst/>
          </a:prstGeom>
        </p:spPr>
        <p:txBody>
          <a:bodyPr/>
          <a:lstStyle/>
          <a:p>
            <a:pPr eaLnBrk="1" hangingPunct="1"/>
            <a:r>
              <a:rPr lang="en-ZA" altLang="en-US" b="1" dirty="0">
                <a:solidFill>
                  <a:schemeClr val="tx1"/>
                </a:solidFill>
              </a:rPr>
              <a:t>Changes to a protection order </a:t>
            </a:r>
            <a:endParaRPr lang="en-GB" altLang="en-US" b="1" dirty="0">
              <a:solidFill>
                <a:schemeClr val="tx1"/>
              </a:solidFill>
            </a:endParaRPr>
          </a:p>
        </p:txBody>
      </p:sp>
      <p:sp>
        <p:nvSpPr>
          <p:cNvPr id="26627" name="Rectangle 3"/>
          <p:cNvSpPr>
            <a:spLocks noGrp="1" noChangeArrowheads="1"/>
          </p:cNvSpPr>
          <p:nvPr>
            <p:ph type="body" idx="4294967295"/>
          </p:nvPr>
        </p:nvSpPr>
        <p:spPr>
          <a:xfrm>
            <a:off x="596900" y="1527175"/>
            <a:ext cx="7604125" cy="4525963"/>
          </a:xfrm>
          <a:prstGeom prst="rect">
            <a:avLst/>
          </a:prstGeom>
        </p:spPr>
        <p:txBody>
          <a:bodyPr>
            <a:noAutofit/>
          </a:bodyPr>
          <a:lstStyle/>
          <a:p>
            <a:pPr marL="361950" indent="-361950" eaLnBrk="1" hangingPunct="1">
              <a:lnSpc>
                <a:spcPct val="110000"/>
              </a:lnSpc>
              <a:spcBef>
                <a:spcPts val="0"/>
              </a:spcBef>
              <a:spcAft>
                <a:spcPts val="1800"/>
              </a:spcAft>
              <a:buSzPct val="90000"/>
              <a:buFont typeface="Wingdings" panose="05000000000000000000" pitchFamily="2" charset="2"/>
              <a:buChar char="l"/>
            </a:pPr>
            <a:r>
              <a:rPr lang="en-ZA" altLang="en-US" sz="2400" dirty="0">
                <a:solidFill>
                  <a:schemeClr val="tx1"/>
                </a:solidFill>
              </a:rPr>
              <a:t>The victim can ask the court to </a:t>
            </a:r>
            <a:r>
              <a:rPr lang="en-ZA" altLang="en-US" sz="2400" b="1" dirty="0">
                <a:solidFill>
                  <a:schemeClr val="tx1"/>
                </a:solidFill>
              </a:rPr>
              <a:t>cancel </a:t>
            </a:r>
            <a:r>
              <a:rPr lang="en-ZA" altLang="en-US" sz="2400" dirty="0">
                <a:solidFill>
                  <a:schemeClr val="tx1"/>
                </a:solidFill>
              </a:rPr>
              <a:t>the order. </a:t>
            </a:r>
            <a:br>
              <a:rPr lang="en-ZA" altLang="en-US" sz="2400" dirty="0">
                <a:solidFill>
                  <a:schemeClr val="tx1"/>
                </a:solidFill>
              </a:rPr>
            </a:br>
            <a:r>
              <a:rPr lang="en-ZA" altLang="en-US" sz="2400" dirty="0">
                <a:solidFill>
                  <a:schemeClr val="tx1"/>
                </a:solidFill>
              </a:rPr>
              <a:t>There will not be an enquiry. </a:t>
            </a:r>
          </a:p>
          <a:p>
            <a:pPr marL="361950" indent="-361950" eaLnBrk="1" hangingPunct="1">
              <a:lnSpc>
                <a:spcPct val="110000"/>
              </a:lnSpc>
              <a:spcBef>
                <a:spcPts val="0"/>
              </a:spcBef>
              <a:spcAft>
                <a:spcPts val="1800"/>
              </a:spcAft>
              <a:buSzPct val="90000"/>
              <a:buFont typeface="Wingdings" panose="05000000000000000000" pitchFamily="2" charset="2"/>
              <a:buChar char="l"/>
            </a:pPr>
            <a:r>
              <a:rPr lang="en-ZA" altLang="en-US" sz="2400" dirty="0">
                <a:solidFill>
                  <a:schemeClr val="tx1"/>
                </a:solidFill>
              </a:rPr>
              <a:t>The victim can ask the court to </a:t>
            </a:r>
            <a:r>
              <a:rPr lang="en-ZA" altLang="en-US" sz="2400" b="1" dirty="0">
                <a:solidFill>
                  <a:schemeClr val="tx1"/>
                </a:solidFill>
              </a:rPr>
              <a:t>change </a:t>
            </a:r>
            <a:r>
              <a:rPr lang="en-ZA" altLang="en-US" sz="2400" dirty="0">
                <a:solidFill>
                  <a:schemeClr val="tx1"/>
                </a:solidFill>
              </a:rPr>
              <a:t>the protection order. The magistrate will proceed </a:t>
            </a:r>
            <a:br>
              <a:rPr lang="en-ZA" altLang="en-US" sz="2400" dirty="0">
                <a:solidFill>
                  <a:schemeClr val="tx1"/>
                </a:solidFill>
              </a:rPr>
            </a:br>
            <a:r>
              <a:rPr lang="en-ZA" altLang="en-US" sz="2400" dirty="0">
                <a:solidFill>
                  <a:schemeClr val="tx1"/>
                </a:solidFill>
              </a:rPr>
              <a:t>in the same way as for the original application. </a:t>
            </a:r>
          </a:p>
          <a:p>
            <a:pPr marL="361950" indent="-361950" eaLnBrk="1" hangingPunct="1">
              <a:lnSpc>
                <a:spcPct val="110000"/>
              </a:lnSpc>
              <a:spcBef>
                <a:spcPts val="0"/>
              </a:spcBef>
              <a:spcAft>
                <a:spcPts val="1800"/>
              </a:spcAft>
              <a:buSzPct val="90000"/>
              <a:buFont typeface="Wingdings" panose="05000000000000000000" pitchFamily="2" charset="2"/>
              <a:buChar char="l"/>
            </a:pPr>
            <a:r>
              <a:rPr lang="en-ZA" altLang="en-US" sz="2400" dirty="0">
                <a:solidFill>
                  <a:schemeClr val="tx1"/>
                </a:solidFill>
              </a:rPr>
              <a:t>The abuser can aske the court to </a:t>
            </a:r>
            <a:r>
              <a:rPr lang="en-ZA" altLang="en-US" sz="2400" b="1" dirty="0">
                <a:solidFill>
                  <a:schemeClr val="tx1"/>
                </a:solidFill>
              </a:rPr>
              <a:t>change </a:t>
            </a:r>
            <a:r>
              <a:rPr lang="en-ZA" altLang="en-US" sz="2400" dirty="0">
                <a:solidFill>
                  <a:schemeClr val="tx1"/>
                </a:solidFill>
              </a:rPr>
              <a:t>or </a:t>
            </a:r>
            <a:r>
              <a:rPr lang="en-ZA" altLang="en-US" sz="2400" b="1" dirty="0">
                <a:solidFill>
                  <a:schemeClr val="tx1"/>
                </a:solidFill>
              </a:rPr>
              <a:t>cancel </a:t>
            </a:r>
            <a:r>
              <a:rPr lang="en-ZA" altLang="en-US" sz="2400" dirty="0">
                <a:solidFill>
                  <a:schemeClr val="tx1"/>
                </a:solidFill>
              </a:rPr>
              <a:t>the order. The magistrate must hold an enquiry. </a:t>
            </a:r>
          </a:p>
          <a:p>
            <a:pPr marL="361950" indent="-361950" eaLnBrk="1" hangingPunct="1">
              <a:lnSpc>
                <a:spcPct val="110000"/>
              </a:lnSpc>
              <a:spcBef>
                <a:spcPts val="0"/>
              </a:spcBef>
              <a:spcAft>
                <a:spcPts val="1800"/>
              </a:spcAft>
              <a:buSzPct val="90000"/>
              <a:buFont typeface="Wingdings" panose="05000000000000000000" pitchFamily="2" charset="2"/>
              <a:buChar char="l"/>
            </a:pPr>
            <a:r>
              <a:rPr lang="en-ZA" altLang="en-US" sz="2400" dirty="0">
                <a:solidFill>
                  <a:schemeClr val="tx1"/>
                </a:solidFill>
              </a:rPr>
              <a:t>It is possible to change or cancel some parts of </a:t>
            </a:r>
            <a:br>
              <a:rPr lang="en-ZA" altLang="en-US" sz="2400" dirty="0">
                <a:solidFill>
                  <a:schemeClr val="tx1"/>
                </a:solidFill>
              </a:rPr>
            </a:br>
            <a:r>
              <a:rPr lang="en-ZA" altLang="en-US" sz="2400" dirty="0">
                <a:solidFill>
                  <a:schemeClr val="tx1"/>
                </a:solidFill>
              </a:rPr>
              <a:t>a protection order but leave other parts in force.</a:t>
            </a:r>
          </a:p>
        </p:txBody>
      </p:sp>
      <p:pic>
        <p:nvPicPr>
          <p:cNvPr id="4" name="Picture 3">
            <a:extLst>
              <a:ext uri="{FF2B5EF4-FFF2-40B4-BE49-F238E27FC236}">
                <a16:creationId xmlns:a16="http://schemas.microsoft.com/office/drawing/2014/main" id="{0E56402A-9C1F-4143-A047-ADCF614058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6701" y="1609725"/>
            <a:ext cx="3650457" cy="4519613"/>
          </a:xfrm>
          <a:prstGeom prst="rect">
            <a:avLst/>
          </a:prstGeom>
        </p:spPr>
      </p:pic>
    </p:spTree>
    <p:extLst>
      <p:ext uri="{BB962C8B-B14F-4D97-AF65-F5344CB8AC3E}">
        <p14:creationId xmlns:p14="http://schemas.microsoft.com/office/powerpoint/2010/main" val="89358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610395"/>
            <a:ext cx="12192000" cy="627856"/>
          </a:xfrm>
          <a:prstGeom prst="rect">
            <a:avLst/>
          </a:prstGeom>
        </p:spPr>
        <p:txBody>
          <a:bodyPr/>
          <a:lstStyle/>
          <a:p>
            <a:pPr eaLnBrk="1" hangingPunct="1"/>
            <a:r>
              <a:rPr lang="en-US" altLang="en-US" sz="4000" b="1" dirty="0">
                <a:solidFill>
                  <a:schemeClr val="tx1"/>
                </a:solidFill>
              </a:rPr>
              <a:t>Crimes relating to protection orders</a:t>
            </a:r>
          </a:p>
        </p:txBody>
      </p:sp>
      <p:sp>
        <p:nvSpPr>
          <p:cNvPr id="28675" name="Rectangle 3"/>
          <p:cNvSpPr>
            <a:spLocks noGrp="1" noChangeArrowheads="1"/>
          </p:cNvSpPr>
          <p:nvPr>
            <p:ph type="body" idx="4294967295"/>
          </p:nvPr>
        </p:nvSpPr>
        <p:spPr>
          <a:xfrm>
            <a:off x="638176" y="1562100"/>
            <a:ext cx="10639424" cy="4414838"/>
          </a:xfrm>
          <a:prstGeom prst="rect">
            <a:avLst/>
          </a:prstGeom>
        </p:spPr>
        <p:txBody>
          <a:bodyPr>
            <a:noAutofit/>
          </a:bodyPr>
          <a:lstStyle/>
          <a:p>
            <a:pPr marL="361950" indent="-361950" eaLnBrk="1" hangingPunct="1">
              <a:lnSpc>
                <a:spcPct val="100000"/>
              </a:lnSpc>
              <a:spcBef>
                <a:spcPts val="0"/>
              </a:spcBef>
              <a:spcAft>
                <a:spcPts val="2400"/>
              </a:spcAft>
              <a:buSzPct val="90000"/>
              <a:buFont typeface="Wingdings" panose="05000000000000000000" pitchFamily="2" charset="2"/>
              <a:buChar char="l"/>
            </a:pPr>
            <a:r>
              <a:rPr lang="en-US" altLang="en-US" sz="2600" dirty="0">
                <a:solidFill>
                  <a:schemeClr val="tx1"/>
                </a:solidFill>
              </a:rPr>
              <a:t>It is a crime to violate a protection order. </a:t>
            </a:r>
            <a:br>
              <a:rPr lang="en-US" altLang="en-US" sz="2600" dirty="0">
                <a:solidFill>
                  <a:schemeClr val="tx1"/>
                </a:solidFill>
              </a:rPr>
            </a:br>
            <a:r>
              <a:rPr lang="en-US" altLang="en-US" sz="2600" dirty="0">
                <a:solidFill>
                  <a:schemeClr val="tx1"/>
                </a:solidFill>
              </a:rPr>
              <a:t>The penalty is a fine of up to N$8000 </a:t>
            </a:r>
            <a:br>
              <a:rPr lang="en-US" altLang="en-US" sz="2600" dirty="0">
                <a:solidFill>
                  <a:schemeClr val="tx1"/>
                </a:solidFill>
              </a:rPr>
            </a:br>
            <a:r>
              <a:rPr lang="en-US" altLang="en-US" sz="2600" dirty="0">
                <a:solidFill>
                  <a:schemeClr val="tx1"/>
                </a:solidFill>
              </a:rPr>
              <a:t>or prison for up to 2 years, or both.</a:t>
            </a:r>
          </a:p>
          <a:p>
            <a:pPr marL="361950" indent="-361950" eaLnBrk="1" hangingPunct="1">
              <a:lnSpc>
                <a:spcPct val="100000"/>
              </a:lnSpc>
              <a:spcBef>
                <a:spcPts val="0"/>
              </a:spcBef>
              <a:spcAft>
                <a:spcPts val="2400"/>
              </a:spcAft>
              <a:buSzPct val="90000"/>
              <a:buFont typeface="Wingdings" panose="05000000000000000000" pitchFamily="2" charset="2"/>
              <a:buChar char="l"/>
            </a:pPr>
            <a:r>
              <a:rPr lang="en-US" altLang="en-US" sz="2600" dirty="0">
                <a:solidFill>
                  <a:schemeClr val="tx1"/>
                </a:solidFill>
              </a:rPr>
              <a:t>It is also a crime for </a:t>
            </a:r>
            <a:br>
              <a:rPr lang="en-US" altLang="en-US" sz="2600" dirty="0">
                <a:solidFill>
                  <a:schemeClr val="tx1"/>
                </a:solidFill>
              </a:rPr>
            </a:br>
            <a:r>
              <a:rPr lang="en-US" altLang="en-US" sz="2600" dirty="0">
                <a:solidFill>
                  <a:schemeClr val="tx1"/>
                </a:solidFill>
              </a:rPr>
              <a:t>the victim to lie to the </a:t>
            </a:r>
            <a:br>
              <a:rPr lang="en-US" altLang="en-US" sz="2600" dirty="0">
                <a:solidFill>
                  <a:schemeClr val="tx1"/>
                </a:solidFill>
              </a:rPr>
            </a:br>
            <a:r>
              <a:rPr lang="en-US" altLang="en-US" sz="2600" dirty="0">
                <a:solidFill>
                  <a:schemeClr val="tx1"/>
                </a:solidFill>
              </a:rPr>
              <a:t>police. The penalty is </a:t>
            </a:r>
            <a:br>
              <a:rPr lang="en-US" altLang="en-US" sz="2600" dirty="0">
                <a:solidFill>
                  <a:schemeClr val="tx1"/>
                </a:solidFill>
              </a:rPr>
            </a:br>
            <a:r>
              <a:rPr lang="en-US" altLang="en-US" sz="2600" dirty="0">
                <a:solidFill>
                  <a:schemeClr val="tx1"/>
                </a:solidFill>
              </a:rPr>
              <a:t>a fine of up to N$4000 </a:t>
            </a:r>
            <a:br>
              <a:rPr lang="en-US" altLang="en-US" sz="2600" dirty="0">
                <a:solidFill>
                  <a:schemeClr val="tx1"/>
                </a:solidFill>
              </a:rPr>
            </a:br>
            <a:r>
              <a:rPr lang="en-US" altLang="en-US" sz="2600" dirty="0">
                <a:solidFill>
                  <a:schemeClr val="tx1"/>
                </a:solidFill>
              </a:rPr>
              <a:t>or prison for up to </a:t>
            </a:r>
            <a:br>
              <a:rPr lang="en-US" altLang="en-US" sz="2600" dirty="0">
                <a:solidFill>
                  <a:schemeClr val="tx1"/>
                </a:solidFill>
              </a:rPr>
            </a:br>
            <a:r>
              <a:rPr lang="en-US" altLang="en-US" sz="2600" dirty="0">
                <a:solidFill>
                  <a:schemeClr val="tx1"/>
                </a:solidFill>
              </a:rPr>
              <a:t>1 year, or both.</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43449" y="2266950"/>
            <a:ext cx="6781801" cy="3700463"/>
          </a:xfrm>
          <a:prstGeom prst="rect">
            <a:avLst/>
          </a:prstGeom>
        </p:spPr>
      </p:pic>
    </p:spTree>
    <p:extLst>
      <p:ext uri="{BB962C8B-B14F-4D97-AF65-F5344CB8AC3E}">
        <p14:creationId xmlns:p14="http://schemas.microsoft.com/office/powerpoint/2010/main" val="816760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803276"/>
            <a:ext cx="12192000" cy="363538"/>
          </a:xfrm>
          <a:prstGeom prst="rect">
            <a:avLst/>
          </a:prstGeom>
        </p:spPr>
        <p:txBody>
          <a:bodyPr/>
          <a:lstStyle/>
          <a:p>
            <a:pPr eaLnBrk="1" hangingPunct="1"/>
            <a:r>
              <a:rPr lang="en-ZA" altLang="en-US" b="1" dirty="0">
                <a:solidFill>
                  <a:schemeClr val="tx1"/>
                </a:solidFill>
              </a:rPr>
              <a:t>Privacy </a:t>
            </a:r>
            <a:endParaRPr lang="en-GB" altLang="en-US" b="1" dirty="0">
              <a:solidFill>
                <a:schemeClr val="tx1"/>
              </a:solidFill>
            </a:endParaRPr>
          </a:p>
        </p:txBody>
      </p:sp>
      <p:sp>
        <p:nvSpPr>
          <p:cNvPr id="29699" name="Rectangle 3"/>
          <p:cNvSpPr>
            <a:spLocks noGrp="1" noChangeArrowheads="1"/>
          </p:cNvSpPr>
          <p:nvPr>
            <p:ph type="body" idx="4294967295"/>
          </p:nvPr>
        </p:nvSpPr>
        <p:spPr>
          <a:xfrm>
            <a:off x="619125" y="1533526"/>
            <a:ext cx="6315075" cy="4683126"/>
          </a:xfrm>
          <a:prstGeom prst="rect">
            <a:avLst/>
          </a:prstGeom>
        </p:spPr>
        <p:txBody>
          <a:bodyPr>
            <a:normAutofit/>
          </a:bodyPr>
          <a:lstStyle/>
          <a:p>
            <a:pPr marL="361950" indent="-361950" eaLnBrk="1" hangingPunct="1">
              <a:lnSpc>
                <a:spcPct val="100000"/>
              </a:lnSpc>
              <a:spcBef>
                <a:spcPts val="0"/>
              </a:spcBef>
              <a:spcAft>
                <a:spcPts val="1200"/>
              </a:spcAft>
              <a:buSzPct val="90000"/>
              <a:buFont typeface="Wingdings" panose="05000000000000000000" pitchFamily="2" charset="2"/>
              <a:buChar char="l"/>
            </a:pPr>
            <a:r>
              <a:rPr lang="en-ZA" altLang="en-US" sz="2800" dirty="0">
                <a:solidFill>
                  <a:schemeClr val="tx1"/>
                </a:solidFill>
              </a:rPr>
              <a:t>No-one may publish information about protection orders that </a:t>
            </a:r>
            <a:br>
              <a:rPr lang="en-ZA" altLang="en-US" sz="2800" dirty="0">
                <a:solidFill>
                  <a:schemeClr val="tx1"/>
                </a:solidFill>
              </a:rPr>
            </a:br>
            <a:r>
              <a:rPr lang="en-ZA" altLang="en-US" sz="2800" dirty="0">
                <a:solidFill>
                  <a:schemeClr val="tx1"/>
                </a:solidFill>
              </a:rPr>
              <a:t>may reveal the identity of –</a:t>
            </a:r>
          </a:p>
          <a:p>
            <a:pPr marL="714375" lvl="1" indent="-352425">
              <a:lnSpc>
                <a:spcPct val="100000"/>
              </a:lnSpc>
              <a:spcBef>
                <a:spcPts val="0"/>
              </a:spcBef>
              <a:buSzPct val="80000"/>
              <a:buFont typeface="Wingdings" panose="05000000000000000000" pitchFamily="2" charset="2"/>
              <a:buChar char="£"/>
            </a:pPr>
            <a:r>
              <a:rPr lang="en-ZA" altLang="en-US" dirty="0">
                <a:solidFill>
                  <a:schemeClr val="tx1"/>
                </a:solidFill>
              </a:rPr>
              <a:t>the victim</a:t>
            </a:r>
          </a:p>
          <a:p>
            <a:pPr marL="714375" lvl="1" indent="-352425">
              <a:lnSpc>
                <a:spcPct val="100000"/>
              </a:lnSpc>
              <a:spcBef>
                <a:spcPts val="0"/>
              </a:spcBef>
              <a:buSzPct val="80000"/>
              <a:buFont typeface="Wingdings" panose="05000000000000000000" pitchFamily="2" charset="2"/>
              <a:buChar char="£"/>
            </a:pPr>
            <a:r>
              <a:rPr lang="en-ZA" altLang="en-US" dirty="0">
                <a:solidFill>
                  <a:schemeClr val="tx1"/>
                </a:solidFill>
              </a:rPr>
              <a:t>a person who applied for the </a:t>
            </a:r>
            <a:br>
              <a:rPr lang="en-ZA" altLang="en-US" dirty="0">
                <a:solidFill>
                  <a:schemeClr val="tx1"/>
                </a:solidFill>
              </a:rPr>
            </a:br>
            <a:r>
              <a:rPr lang="en-ZA" altLang="en-US" dirty="0">
                <a:solidFill>
                  <a:schemeClr val="tx1"/>
                </a:solidFill>
              </a:rPr>
              <a:t>order on the victim’s behalf </a:t>
            </a:r>
          </a:p>
          <a:p>
            <a:pPr marL="714375" lvl="1" indent="-352425">
              <a:lnSpc>
                <a:spcPct val="100000"/>
              </a:lnSpc>
              <a:spcBef>
                <a:spcPts val="0"/>
              </a:spcBef>
              <a:spcAft>
                <a:spcPts val="1800"/>
              </a:spcAft>
              <a:buSzPct val="80000"/>
              <a:buFont typeface="Wingdings" panose="05000000000000000000" pitchFamily="2" charset="2"/>
              <a:buChar char="£"/>
            </a:pPr>
            <a:r>
              <a:rPr lang="en-ZA" altLang="en-US" dirty="0">
                <a:solidFill>
                  <a:schemeClr val="tx1"/>
                </a:solidFill>
              </a:rPr>
              <a:t>any children involved </a:t>
            </a:r>
          </a:p>
          <a:p>
            <a:pPr marL="361950" indent="-361950">
              <a:lnSpc>
                <a:spcPct val="100000"/>
              </a:lnSpc>
              <a:spcBef>
                <a:spcPts val="0"/>
              </a:spcBef>
              <a:buSzPct val="90000"/>
              <a:buFont typeface="Wingdings" panose="05000000000000000000" pitchFamily="2" charset="2"/>
              <a:buChar char="l"/>
            </a:pPr>
            <a:r>
              <a:rPr lang="en-ZA" altLang="en-US" sz="2800" dirty="0">
                <a:solidFill>
                  <a:schemeClr val="tx1"/>
                </a:solidFill>
              </a:rPr>
              <a:t>Penalty is a fine of up to </a:t>
            </a:r>
            <a:br>
              <a:rPr lang="en-ZA" altLang="en-US" sz="2800" dirty="0">
                <a:solidFill>
                  <a:schemeClr val="tx1"/>
                </a:solidFill>
              </a:rPr>
            </a:br>
            <a:r>
              <a:rPr lang="en-ZA" altLang="en-US" sz="2800" dirty="0">
                <a:solidFill>
                  <a:schemeClr val="tx1"/>
                </a:solidFill>
              </a:rPr>
              <a:t>N$10 000 or prison for </a:t>
            </a:r>
            <a:br>
              <a:rPr lang="en-ZA" altLang="en-US" sz="2800" dirty="0">
                <a:solidFill>
                  <a:schemeClr val="tx1"/>
                </a:solidFill>
              </a:rPr>
            </a:br>
            <a:r>
              <a:rPr lang="en-ZA" altLang="en-US" sz="2800" dirty="0">
                <a:solidFill>
                  <a:schemeClr val="tx1"/>
                </a:solidFill>
              </a:rPr>
              <a:t>up to 1 year. </a:t>
            </a:r>
            <a:endParaRPr lang="en-GB" altLang="en-US" sz="2800" dirty="0">
              <a:solidFill>
                <a:schemeClr val="tx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5426015" y="1663672"/>
            <a:ext cx="6226047" cy="4465666"/>
          </a:xfrm>
          <a:prstGeom prst="rect">
            <a:avLst/>
          </a:prstGeom>
        </p:spPr>
      </p:pic>
    </p:spTree>
    <p:extLst>
      <p:ext uri="{BB962C8B-B14F-4D97-AF65-F5344CB8AC3E}">
        <p14:creationId xmlns:p14="http://schemas.microsoft.com/office/powerpoint/2010/main" val="12067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0" y="650876"/>
            <a:ext cx="12192000" cy="520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altLang="en-US" sz="4400" b="1" i="0" u="none" strike="noStrike" kern="1200" cap="none" spc="0" normalizeH="0" baseline="0" noProof="0" dirty="0">
                <a:ln>
                  <a:noFill/>
                </a:ln>
                <a:solidFill>
                  <a:prstClr val="black"/>
                </a:solidFill>
                <a:uLnTx/>
                <a:uFillTx/>
                <a:latin typeface="Open Sans Extrabold" panose="020B0906030804020204" pitchFamily="34" charset="0"/>
                <a:ea typeface="Open Sans Extrabold" panose="020B0906030804020204" pitchFamily="34" charset="0"/>
                <a:cs typeface="Open Sans Extrabold" panose="020B0906030804020204" pitchFamily="34" charset="0"/>
              </a:rPr>
              <a:t>Domestic violence offences</a:t>
            </a:r>
            <a:endParaRPr kumimoji="0" lang="en-GB" altLang="en-US" sz="4400" b="1" i="0" u="none" strike="noStrike" kern="1200" cap="none" spc="0" normalizeH="0" baseline="0" noProof="0" dirty="0">
              <a:ln>
                <a:noFill/>
              </a:ln>
              <a:solidFill>
                <a:prstClr val="black"/>
              </a:solidFill>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xtBox 2"/>
          <p:cNvSpPr txBox="1"/>
          <p:nvPr/>
        </p:nvSpPr>
        <p:spPr>
          <a:xfrm>
            <a:off x="800099" y="1452563"/>
            <a:ext cx="10372725" cy="484748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Certain crimes which take place in domestic relationships are identified as “domestic violence offences” and dealt with in special ways: </a:t>
            </a:r>
          </a:p>
          <a:p>
            <a:pPr marL="342900" marR="0" lvl="0" indent="-342900" defTabSz="914400" rtl="0" eaLnBrk="1" fontAlgn="auto" latinLnBrk="0" hangingPunct="1">
              <a:lnSpc>
                <a:spcPct val="100000"/>
              </a:lnSpc>
              <a:spcBef>
                <a:spcPts val="0"/>
              </a:spcBef>
              <a:spcAft>
                <a:spcPts val="1800"/>
              </a:spcAft>
              <a:buClrTx/>
              <a:buSzPct val="90000"/>
              <a:buFont typeface="Wingdings" panose="05000000000000000000" pitchFamily="2" charset="2"/>
              <a:buChar char="l"/>
              <a:tabLst/>
              <a:defRPr/>
            </a:pPr>
            <a:r>
              <a:rPr kumimoji="0" lang="en-ZA" sz="24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crimes </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of violence </a:t>
            </a:r>
            <a:b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kumimoji="0" lang="en-US"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(such as murder, rape, indecent assault and </a:t>
            </a:r>
            <a:br>
              <a:rPr kumimoji="0" lang="en-US"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assault)</a:t>
            </a:r>
          </a:p>
          <a:p>
            <a:pPr marL="342900" marR="0" lvl="0" indent="-342900" defTabSz="914400" rtl="0" eaLnBrk="1" fontAlgn="auto" latinLnBrk="0" hangingPunct="1">
              <a:lnSpc>
                <a:spcPct val="100000"/>
              </a:lnSpc>
              <a:spcBef>
                <a:spcPts val="0"/>
              </a:spcBef>
              <a:spcAft>
                <a:spcPts val="1800"/>
              </a:spcAft>
              <a:buClrTx/>
              <a:buSzPct val="90000"/>
              <a:buFont typeface="Wingdings" panose="05000000000000000000" pitchFamily="2" charset="2"/>
              <a:buChar char="l"/>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certain other crimes </a:t>
            </a:r>
            <a:b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kumimoji="0" lang="en-US"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(such as kidnapping, robbery, </a:t>
            </a:r>
            <a:br>
              <a:rPr kumimoji="0" lang="en-US"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trespass, malicious damage </a:t>
            </a:r>
            <a:br>
              <a:rPr kumimoji="0" lang="en-US"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to property and </a:t>
            </a:r>
            <a:r>
              <a:rPr kumimoji="0" lang="en-US" sz="24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crimen injuria, </a:t>
            </a:r>
            <a:br>
              <a:rPr kumimoji="0" lang="en-US" sz="24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which </a:t>
            </a:r>
            <a:r>
              <a:rPr kumimoji="0" lang="en-ZA" sz="24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means criminal insult)</a:t>
            </a:r>
          </a:p>
          <a:p>
            <a:pPr marL="342900" marR="0" lvl="0" indent="-342900" defTabSz="914400" rtl="0" eaLnBrk="1" fontAlgn="auto" latinLnBrk="0" hangingPunct="1">
              <a:lnSpc>
                <a:spcPct val="100000"/>
              </a:lnSpc>
              <a:spcBef>
                <a:spcPts val="0"/>
              </a:spcBef>
              <a:spcAft>
                <a:spcPts val="1200"/>
              </a:spcAft>
              <a:buClrTx/>
              <a:buSzPct val="90000"/>
              <a:buFont typeface="Wingdings" panose="05000000000000000000" pitchFamily="2" charset="2"/>
              <a:buChar char="l"/>
              <a:tabLst/>
              <a:defRPr/>
            </a:pPr>
            <a:r>
              <a:rPr kumimoji="0" lang="en-ZA" sz="24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violating </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 protection order</a:t>
            </a:r>
            <a:endParaRPr kumimoji="0" lang="en-ZA" sz="3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rcRect l="342" r="342"/>
          <a:stretch/>
        </p:blipFill>
        <p:spPr>
          <a:xfrm>
            <a:off x="5896735" y="2838450"/>
            <a:ext cx="5466589" cy="3290887"/>
          </a:xfrm>
          <a:prstGeom prst="rect">
            <a:avLst/>
          </a:prstGeom>
        </p:spPr>
      </p:pic>
    </p:spTree>
    <p:extLst>
      <p:ext uri="{BB962C8B-B14F-4D97-AF65-F5344CB8AC3E}">
        <p14:creationId xmlns:p14="http://schemas.microsoft.com/office/powerpoint/2010/main" val="181097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8675" y="584200"/>
            <a:ext cx="10515600" cy="1325563"/>
          </a:xfrm>
          <a:prstGeom prst="rect">
            <a:avLst/>
          </a:prstGeom>
        </p:spPr>
        <p:txBody>
          <a:bodyPr/>
          <a:lstStyle/>
          <a:p>
            <a:pPr algn="ctr"/>
            <a:r>
              <a:rPr lang="en-ZA" b="1" dirty="0">
                <a:solidFill>
                  <a:schemeClr val="tx1"/>
                </a:solidFill>
              </a:rPr>
              <a:t>What abusive acts are defined as </a:t>
            </a:r>
            <a:br>
              <a:rPr lang="en-ZA" b="1" dirty="0">
                <a:solidFill>
                  <a:schemeClr val="tx1"/>
                </a:solidFill>
              </a:rPr>
            </a:br>
            <a:r>
              <a:rPr lang="en-ZA" b="1" dirty="0">
                <a:solidFill>
                  <a:schemeClr val="tx1"/>
                </a:solidFill>
              </a:rPr>
              <a:t>“domestic violence”?</a:t>
            </a:r>
          </a:p>
        </p:txBody>
      </p:sp>
      <p:sp>
        <p:nvSpPr>
          <p:cNvPr id="3" name="Content Placeholder 2"/>
          <p:cNvSpPr>
            <a:spLocks noGrp="1"/>
          </p:cNvSpPr>
          <p:nvPr>
            <p:ph idx="4294967295"/>
          </p:nvPr>
        </p:nvSpPr>
        <p:spPr>
          <a:xfrm>
            <a:off x="638175" y="2025650"/>
            <a:ext cx="11106150" cy="4351338"/>
          </a:xfrm>
          <a:prstGeom prst="rect">
            <a:avLst/>
          </a:prstGeom>
        </p:spPr>
        <p:txBody>
          <a:bodyPr>
            <a:normAutofit/>
          </a:bodyPr>
          <a:lstStyle/>
          <a:p>
            <a:pPr marL="0" indent="0">
              <a:lnSpc>
                <a:spcPct val="100000"/>
              </a:lnSpc>
              <a:spcBef>
                <a:spcPts val="0"/>
              </a:spcBef>
              <a:spcAft>
                <a:spcPts val="900"/>
              </a:spcAft>
              <a:buNone/>
              <a:tabLst>
                <a:tab pos="714375" algn="l"/>
              </a:tabLst>
            </a:pPr>
            <a:r>
              <a:rPr lang="en-ZA" sz="2800" b="1" dirty="0">
                <a:solidFill>
                  <a:schemeClr val="tx1"/>
                </a:solidFill>
              </a:rPr>
              <a:t>(1)	Physical abuse</a:t>
            </a:r>
            <a:endParaRPr lang="en-ZA" sz="2800" dirty="0">
              <a:solidFill>
                <a:schemeClr val="tx1"/>
              </a:solidFill>
            </a:endParaRPr>
          </a:p>
          <a:p>
            <a:pPr marL="1076325" indent="-361950">
              <a:lnSpc>
                <a:spcPct val="100000"/>
              </a:lnSpc>
              <a:spcBef>
                <a:spcPts val="0"/>
              </a:spcBef>
              <a:spcAft>
                <a:spcPts val="900"/>
              </a:spcAft>
              <a:buSzPct val="90000"/>
              <a:buFont typeface="Wingdings" panose="05000000000000000000" pitchFamily="2" charset="2"/>
              <a:buChar char="l"/>
            </a:pPr>
            <a:r>
              <a:rPr lang="en-US" sz="2800" dirty="0">
                <a:solidFill>
                  <a:schemeClr val="tx1"/>
                </a:solidFill>
              </a:rPr>
              <a:t>assault or any use of physical force </a:t>
            </a:r>
            <a:br>
              <a:rPr lang="en-US" sz="2800" dirty="0">
                <a:solidFill>
                  <a:schemeClr val="tx1"/>
                </a:solidFill>
              </a:rPr>
            </a:br>
            <a:r>
              <a:rPr lang="en-US" sz="2800" dirty="0">
                <a:solidFill>
                  <a:schemeClr val="tx1"/>
                </a:solidFill>
              </a:rPr>
              <a:t>(such as beating or kicking)</a:t>
            </a:r>
          </a:p>
          <a:p>
            <a:pPr marL="1076325" indent="-361950">
              <a:lnSpc>
                <a:spcPct val="100000"/>
              </a:lnSpc>
              <a:spcBef>
                <a:spcPts val="0"/>
              </a:spcBef>
              <a:spcAft>
                <a:spcPts val="900"/>
              </a:spcAft>
              <a:buSzPct val="90000"/>
              <a:buFont typeface="Wingdings" panose="05000000000000000000" pitchFamily="2" charset="2"/>
              <a:buChar char="l"/>
            </a:pPr>
            <a:r>
              <a:rPr lang="en-US" sz="2800" dirty="0">
                <a:solidFill>
                  <a:schemeClr val="tx1"/>
                </a:solidFill>
              </a:rPr>
              <a:t>confining or detaining by force </a:t>
            </a:r>
            <a:br>
              <a:rPr lang="en-US" sz="2800" dirty="0">
                <a:solidFill>
                  <a:schemeClr val="tx1"/>
                </a:solidFill>
              </a:rPr>
            </a:br>
            <a:r>
              <a:rPr lang="en-US" sz="2800" dirty="0">
                <a:solidFill>
                  <a:schemeClr val="tx1"/>
                </a:solidFill>
              </a:rPr>
              <a:t>(such as locking someone in a </a:t>
            </a:r>
            <a:br>
              <a:rPr lang="en-US" sz="2800" dirty="0">
                <a:solidFill>
                  <a:schemeClr val="tx1"/>
                </a:solidFill>
              </a:rPr>
            </a:br>
            <a:r>
              <a:rPr lang="en-US" sz="2800" dirty="0">
                <a:solidFill>
                  <a:schemeClr val="tx1"/>
                </a:solidFill>
              </a:rPr>
              <a:t>room, or refusing to let them </a:t>
            </a:r>
            <a:br>
              <a:rPr lang="en-US" sz="2800" dirty="0">
                <a:solidFill>
                  <a:schemeClr val="tx1"/>
                </a:solidFill>
              </a:rPr>
            </a:br>
            <a:r>
              <a:rPr lang="en-US" sz="2800" dirty="0">
                <a:solidFill>
                  <a:schemeClr val="tx1"/>
                </a:solidFill>
              </a:rPr>
              <a:t>go to work)</a:t>
            </a:r>
          </a:p>
          <a:p>
            <a:pPr marL="1076325" indent="-361950">
              <a:lnSpc>
                <a:spcPct val="100000"/>
              </a:lnSpc>
              <a:spcBef>
                <a:spcPts val="0"/>
              </a:spcBef>
              <a:buSzPct val="90000"/>
              <a:buFont typeface="Wingdings" panose="05000000000000000000" pitchFamily="2" charset="2"/>
              <a:buChar char="l"/>
            </a:pPr>
            <a:r>
              <a:rPr lang="en-US" sz="2800" dirty="0">
                <a:solidFill>
                  <a:schemeClr val="tx1"/>
                </a:solidFill>
              </a:rPr>
              <a:t>depriving someone of access to food, water, clothing, shelter or rest</a:t>
            </a:r>
            <a:endParaRPr lang="en-ZA" sz="2800" dirty="0">
              <a:solidFill>
                <a:schemeClr val="tx1"/>
              </a:solidFill>
            </a:endParaRPr>
          </a:p>
        </p:txBody>
      </p:sp>
      <p:pic>
        <p:nvPicPr>
          <p:cNvPr id="8" name="Picture 7">
            <a:extLst>
              <a:ext uri="{FF2B5EF4-FFF2-40B4-BE49-F238E27FC236}">
                <a16:creationId xmlns:a16="http://schemas.microsoft.com/office/drawing/2014/main" id="{6B5B0D3B-B3EB-45B1-BD98-5AD6CB8DA4D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477124" y="2007388"/>
            <a:ext cx="4200525" cy="3088488"/>
          </a:xfrm>
          <a:prstGeom prst="rect">
            <a:avLst/>
          </a:prstGeom>
        </p:spPr>
      </p:pic>
    </p:spTree>
    <p:extLst>
      <p:ext uri="{BB962C8B-B14F-4D97-AF65-F5344CB8AC3E}">
        <p14:creationId xmlns:p14="http://schemas.microsoft.com/office/powerpoint/2010/main" val="654836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0" y="612776"/>
            <a:ext cx="12192000" cy="5016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uLnTx/>
                <a:uFillTx/>
                <a:latin typeface="Open Sans Extrabold" panose="020B0906030804020204" pitchFamily="34" charset="0"/>
                <a:ea typeface="Open Sans Extrabold" panose="020B0906030804020204" pitchFamily="34" charset="0"/>
                <a:cs typeface="Open Sans Extrabold" panose="020B0906030804020204" pitchFamily="34" charset="0"/>
              </a:rPr>
              <a:t>Powers of police</a:t>
            </a:r>
          </a:p>
        </p:txBody>
      </p:sp>
      <p:sp>
        <p:nvSpPr>
          <p:cNvPr id="3" name="TextBox 2"/>
          <p:cNvSpPr txBox="1"/>
          <p:nvPr/>
        </p:nvSpPr>
        <p:spPr>
          <a:xfrm>
            <a:off x="762001" y="1404938"/>
            <a:ext cx="11039474" cy="483209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If police have a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reasonable suspicion </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that a domestic violence </a:t>
            </a:r>
            <a:b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offence has taken place they can -</a:t>
            </a:r>
          </a:p>
          <a:p>
            <a:pPr marL="342900" marR="0" lvl="0" indent="-342900" algn="l" defTabSz="914400" rtl="0" eaLnBrk="1" fontAlgn="auto" latinLnBrk="0" hangingPunct="1">
              <a:lnSpc>
                <a:spcPct val="100000"/>
              </a:lnSpc>
              <a:spcBef>
                <a:spcPts val="0"/>
              </a:spcBef>
              <a:buClrTx/>
              <a:buSzPct val="90000"/>
              <a:buFont typeface="Wingdings" panose="05000000000000000000" pitchFamily="2" charset="2"/>
              <a:buChar char="l"/>
              <a:tabLst/>
              <a:defRPr/>
            </a:pP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arrest the suspected offender without a warrant</a:t>
            </a:r>
          </a:p>
          <a:p>
            <a:pPr marL="342900" marR="0" lvl="0" indent="-342900" algn="l" defTabSz="914400" rtl="0" eaLnBrk="1" fontAlgn="auto" latinLnBrk="0" hangingPunct="1">
              <a:lnSpc>
                <a:spcPct val="100000"/>
              </a:lnSpc>
              <a:spcBef>
                <a:spcPts val="0"/>
              </a:spcBef>
              <a:spcAft>
                <a:spcPts val="1600"/>
              </a:spcAft>
              <a:buClrTx/>
              <a:buSzPct val="90000"/>
              <a:buFont typeface="Wingdings" panose="05000000000000000000" pitchFamily="2" charset="2"/>
              <a:buChar char="l"/>
              <a:tabLst/>
              <a:defRPr/>
            </a:pP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issue a formal written warning </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to the suspected </a:t>
            </a:r>
            <a:b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offender </a:t>
            </a: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en-US" sz="22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Police must take into account the wishes of the complainant on </a:t>
            </a:r>
            <a:br>
              <a:rPr kumimoji="0" lang="en-US" sz="22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sz="22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whether to arrest or issue a warning. A formal warning tells the </a:t>
            </a:r>
            <a:br>
              <a:rPr kumimoji="0" lang="en-US" sz="22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sz="22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abuser that police are aware of the problem and that the victim </a:t>
            </a:r>
            <a:br>
              <a:rPr kumimoji="0" lang="en-US" sz="22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sz="22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has sought help. </a:t>
            </a: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Police may also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search for weapons without a warrant </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IF they see a weapon or </a:t>
            </a:r>
            <a:r>
              <a:rPr kumimoji="0" lang="en-US" sz="2200" b="0"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are told that there is a weapon at the scene of the domestic violence.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The police have a right to question anyone who is present about weapons.</a:t>
            </a:r>
            <a:endParaRPr kumimoji="0" lang="en-ZA" sz="22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915400" y="1447800"/>
            <a:ext cx="2459479" cy="3175700"/>
          </a:xfrm>
          <a:prstGeom prst="rect">
            <a:avLst/>
          </a:prstGeom>
        </p:spPr>
      </p:pic>
    </p:spTree>
    <p:extLst>
      <p:ext uri="{BB962C8B-B14F-4D97-AF65-F5344CB8AC3E}">
        <p14:creationId xmlns:p14="http://schemas.microsoft.com/office/powerpoint/2010/main" val="2632960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49667" y="685800"/>
            <a:ext cx="6740724" cy="4219575"/>
          </a:xfrm>
          <a:prstGeom prst="rect">
            <a:avLst/>
          </a:prstGeom>
        </p:spPr>
      </p:pic>
      <p:sp>
        <p:nvSpPr>
          <p:cNvPr id="3" name="Rectangle 2"/>
          <p:cNvSpPr/>
          <p:nvPr/>
        </p:nvSpPr>
        <p:spPr>
          <a:xfrm>
            <a:off x="657225" y="5296585"/>
            <a:ext cx="10629900" cy="86177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The penalty for failing to comply with a formal warning is </a:t>
            </a:r>
            <a:br>
              <a:rPr kumimoji="0" lang="en-US" sz="280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sz="280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a fine of up to N$2000 or prison for up to 6 months.</a:t>
            </a:r>
          </a:p>
        </p:txBody>
      </p:sp>
      <p:sp>
        <p:nvSpPr>
          <p:cNvPr id="4" name="TextBox 3"/>
          <p:cNvSpPr txBox="1"/>
          <p:nvPr/>
        </p:nvSpPr>
        <p:spPr>
          <a:xfrm>
            <a:off x="7826642" y="661988"/>
            <a:ext cx="3698607" cy="440120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Some abusers will ignore formal warnings, but the warnings may be helpful in some cases. The victim </a:t>
            </a:r>
            <a:r>
              <a:rPr kumimoji="0" lang="en-ZA" sz="28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is probably in the </a:t>
            </a: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best position to judge how the </a:t>
            </a:r>
            <a:r>
              <a:rPr kumimoji="0" lang="en-ZA" sz="28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abuser </a:t>
            </a:r>
            <a:br>
              <a:rPr kumimoji="0" lang="en-ZA" sz="28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kumimoji="0" lang="en-ZA" sz="28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will react.</a:t>
            </a:r>
            <a:endParaRPr kumimoji="0" lang="en-ZA" sz="28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008777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 name="TextBox 1"/>
          <p:cNvSpPr txBox="1"/>
          <p:nvPr/>
        </p:nvSpPr>
        <p:spPr>
          <a:xfrm>
            <a:off x="752474" y="1559064"/>
            <a:ext cx="10734676" cy="46166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complainant must be informed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about the bail hearing and given a chance to put relevant information before the court. </a:t>
            </a:r>
            <a:r>
              <a:rPr kumimoji="0" lang="en-US" sz="20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For example, if the accused has threatened the complainant, this might be grounds for refusing bail.</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If the accused is released on bail, there will normally be a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bail condition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saying that the abuser must have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no contact with the complainant</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and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cannot possess a firearm or any other specified weapon</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court can order that the accused must continue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financial support of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complainant and any dependants while out on bail, at the same level as before the arrest. </a:t>
            </a:r>
            <a:b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kumimoji="0" lang="en-US" sz="20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This will ensure that the complainant is not financially punished for reporting </a:t>
            </a:r>
            <a:br>
              <a:rPr kumimoji="0" lang="en-US" sz="20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br>
            <a:r>
              <a:rPr kumimoji="0" lang="en-US" sz="2000" b="0" i="1"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the case to the police.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court might add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other bail conditions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as necessary.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The complainant must be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notified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if the accused gets out on bail and </a:t>
            </a:r>
            <a:b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told about any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bail conditions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that apply.</a:t>
            </a:r>
            <a:endParaRPr kumimoji="0" lang="en-ZA" sz="20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3" name="Rectangle 2"/>
          <p:cNvSpPr txBox="1">
            <a:spLocks noChangeArrowheads="1"/>
          </p:cNvSpPr>
          <p:nvPr/>
        </p:nvSpPr>
        <p:spPr>
          <a:xfrm>
            <a:off x="0" y="660401"/>
            <a:ext cx="12192000" cy="5397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uLnTx/>
                <a:uFillTx/>
                <a:latin typeface="Open Sans Extrabold" panose="020B0906030804020204" pitchFamily="34" charset="0"/>
                <a:ea typeface="Open Sans Extrabold" panose="020B0906030804020204" pitchFamily="34" charset="0"/>
                <a:cs typeface="Open Sans Extrabold" panose="020B0906030804020204" pitchFamily="34" charset="0"/>
              </a:rPr>
              <a:t>Bail in domestic violence offences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313850" y="4400550"/>
            <a:ext cx="2106626" cy="1728787"/>
          </a:xfrm>
          <a:prstGeom prst="rect">
            <a:avLst/>
          </a:prstGeom>
        </p:spPr>
      </p:pic>
    </p:spTree>
    <p:extLst>
      <p:ext uri="{BB962C8B-B14F-4D97-AF65-F5344CB8AC3E}">
        <p14:creationId xmlns:p14="http://schemas.microsoft.com/office/powerpoint/2010/main" val="16451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728663"/>
            <a:ext cx="12192000" cy="547687"/>
          </a:xfrm>
          <a:prstGeom prst="rect">
            <a:avLst/>
          </a:prstGeom>
        </p:spPr>
        <p:txBody>
          <a:bodyPr/>
          <a:lstStyle/>
          <a:p>
            <a:pPr eaLnBrk="1" hangingPunct="1"/>
            <a:r>
              <a:rPr lang="en-ZA" altLang="en-US" sz="4000" b="1" dirty="0">
                <a:solidFill>
                  <a:schemeClr val="tx1"/>
                </a:solidFill>
              </a:rPr>
              <a:t>Speedy trials and protecting the victim</a:t>
            </a:r>
            <a:endParaRPr lang="en-GB" altLang="en-US" sz="4000" b="1" dirty="0">
              <a:solidFill>
                <a:schemeClr val="tx1"/>
              </a:solidFill>
            </a:endParaRPr>
          </a:p>
        </p:txBody>
      </p:sp>
      <p:sp>
        <p:nvSpPr>
          <p:cNvPr id="29699" name="Rectangle 3"/>
          <p:cNvSpPr>
            <a:spLocks noGrp="1" noChangeArrowheads="1"/>
          </p:cNvSpPr>
          <p:nvPr>
            <p:ph type="body" idx="4294967295"/>
          </p:nvPr>
        </p:nvSpPr>
        <p:spPr>
          <a:xfrm>
            <a:off x="685799" y="1603375"/>
            <a:ext cx="10925176" cy="4525963"/>
          </a:xfrm>
          <a:prstGeom prst="rect">
            <a:avLst/>
          </a:prstGeom>
        </p:spPr>
        <p:txBody>
          <a:bodyPr>
            <a:noAutofit/>
          </a:bodyPr>
          <a:lstStyle/>
          <a:p>
            <a:pPr marL="361950" indent="-361950">
              <a:lnSpc>
                <a:spcPct val="100000"/>
              </a:lnSpc>
              <a:spcBef>
                <a:spcPts val="0"/>
              </a:spcBef>
              <a:spcAft>
                <a:spcPts val="2400"/>
              </a:spcAft>
              <a:buSzPct val="90000"/>
              <a:buFont typeface="Wingdings" panose="05000000000000000000" pitchFamily="2" charset="2"/>
              <a:buChar char="l"/>
            </a:pPr>
            <a:r>
              <a:rPr lang="en-US" sz="2600" dirty="0">
                <a:solidFill>
                  <a:schemeClr val="tx1"/>
                </a:solidFill>
              </a:rPr>
              <a:t>A prosecutor who receives a case involving a domestic </a:t>
            </a:r>
            <a:br>
              <a:rPr lang="en-US" sz="2600" dirty="0">
                <a:solidFill>
                  <a:schemeClr val="tx1"/>
                </a:solidFill>
              </a:rPr>
            </a:br>
            <a:r>
              <a:rPr lang="en-US" sz="2600" dirty="0">
                <a:solidFill>
                  <a:schemeClr val="tx1"/>
                </a:solidFill>
              </a:rPr>
              <a:t>violence offence must put it on the court roll right </a:t>
            </a:r>
            <a:br>
              <a:rPr lang="en-US" sz="2600" dirty="0">
                <a:solidFill>
                  <a:schemeClr val="tx1"/>
                </a:solidFill>
              </a:rPr>
            </a:br>
            <a:r>
              <a:rPr lang="en-US" sz="2600" dirty="0">
                <a:solidFill>
                  <a:schemeClr val="tx1"/>
                </a:solidFill>
              </a:rPr>
              <a:t>away. This case must take </a:t>
            </a:r>
            <a:r>
              <a:rPr lang="en-US" sz="2600" b="1" dirty="0">
                <a:solidFill>
                  <a:schemeClr val="tx1"/>
                </a:solidFill>
              </a:rPr>
              <a:t>priority over other cases.</a:t>
            </a:r>
          </a:p>
          <a:p>
            <a:pPr marL="361950" indent="-361950">
              <a:lnSpc>
                <a:spcPct val="100000"/>
              </a:lnSpc>
              <a:spcBef>
                <a:spcPts val="0"/>
              </a:spcBef>
              <a:spcAft>
                <a:spcPts val="1200"/>
              </a:spcAft>
              <a:buSzPct val="90000"/>
              <a:buFont typeface="Wingdings" panose="05000000000000000000" pitchFamily="2" charset="2"/>
              <a:buChar char="l"/>
            </a:pPr>
            <a:r>
              <a:rPr lang="en-US" sz="2600" dirty="0">
                <a:solidFill>
                  <a:schemeClr val="tx1"/>
                </a:solidFill>
              </a:rPr>
              <a:t>If there is a </a:t>
            </a:r>
            <a:r>
              <a:rPr lang="en-US" sz="2600" b="1" dirty="0">
                <a:solidFill>
                  <a:schemeClr val="tx1"/>
                </a:solidFill>
              </a:rPr>
              <a:t>postponement </a:t>
            </a:r>
            <a:r>
              <a:rPr lang="en-US" sz="2600" dirty="0">
                <a:solidFill>
                  <a:schemeClr val="tx1"/>
                </a:solidFill>
              </a:rPr>
              <a:t>in a case involving a </a:t>
            </a:r>
            <a:br>
              <a:rPr lang="en-US" sz="2600" dirty="0">
                <a:solidFill>
                  <a:schemeClr val="tx1"/>
                </a:solidFill>
              </a:rPr>
            </a:br>
            <a:r>
              <a:rPr lang="en-US" sz="2600" dirty="0">
                <a:solidFill>
                  <a:schemeClr val="tx1"/>
                </a:solidFill>
              </a:rPr>
              <a:t>domestic violence offence, the court can order </a:t>
            </a:r>
            <a:br>
              <a:rPr lang="en-US" sz="2600" dirty="0">
                <a:solidFill>
                  <a:schemeClr val="tx1"/>
                </a:solidFill>
              </a:rPr>
            </a:br>
            <a:r>
              <a:rPr lang="en-US" sz="2600" dirty="0">
                <a:solidFill>
                  <a:schemeClr val="tx1"/>
                </a:solidFill>
              </a:rPr>
              <a:t>that the accused must remain in </a:t>
            </a:r>
            <a:r>
              <a:rPr lang="en-US" sz="2600" b="1" dirty="0">
                <a:solidFill>
                  <a:schemeClr val="tx1"/>
                </a:solidFill>
              </a:rPr>
              <a:t>custody </a:t>
            </a:r>
            <a:r>
              <a:rPr lang="en-US" sz="2600" dirty="0">
                <a:solidFill>
                  <a:schemeClr val="tx1"/>
                </a:solidFill>
              </a:rPr>
              <a:t>until the </a:t>
            </a:r>
            <a:br>
              <a:rPr lang="en-US" sz="2600" dirty="0">
                <a:solidFill>
                  <a:schemeClr val="tx1"/>
                </a:solidFill>
              </a:rPr>
            </a:br>
            <a:r>
              <a:rPr lang="en-US" sz="2600" dirty="0">
                <a:solidFill>
                  <a:schemeClr val="tx1"/>
                </a:solidFill>
              </a:rPr>
              <a:t>next court date – </a:t>
            </a:r>
            <a:r>
              <a:rPr lang="en-US" sz="2600" i="1" dirty="0">
                <a:solidFill>
                  <a:schemeClr val="tx1"/>
                </a:solidFill>
              </a:rPr>
              <a:t>even if the accused was previously out on bail</a:t>
            </a:r>
            <a:r>
              <a:rPr lang="en-US" sz="2600" dirty="0">
                <a:solidFill>
                  <a:schemeClr val="tx1"/>
                </a:solidFill>
              </a:rPr>
              <a:t>.</a:t>
            </a:r>
          </a:p>
          <a:p>
            <a:pPr marL="704850" indent="-342900">
              <a:lnSpc>
                <a:spcPct val="100000"/>
              </a:lnSpc>
              <a:spcBef>
                <a:spcPts val="0"/>
              </a:spcBef>
              <a:spcAft>
                <a:spcPts val="1200"/>
              </a:spcAft>
              <a:buSzPct val="80000"/>
              <a:buFont typeface="Wingdings" panose="05000000000000000000" pitchFamily="2" charset="2"/>
              <a:buChar char="£"/>
            </a:pPr>
            <a:r>
              <a:rPr lang="en-US" sz="2400" i="1" dirty="0">
                <a:solidFill>
                  <a:schemeClr val="accent2">
                    <a:lumMod val="75000"/>
                  </a:schemeClr>
                </a:solidFill>
              </a:rPr>
              <a:t>This is allowed ONLY IF there is evidence that a domestic violence offence </a:t>
            </a:r>
            <a:br>
              <a:rPr lang="en-US" sz="2400" i="1" dirty="0">
                <a:solidFill>
                  <a:schemeClr val="accent2">
                    <a:lumMod val="75000"/>
                  </a:schemeClr>
                </a:solidFill>
              </a:rPr>
            </a:br>
            <a:r>
              <a:rPr lang="en-US" sz="2400" i="1" dirty="0">
                <a:solidFill>
                  <a:schemeClr val="accent2">
                    <a:lumMod val="75000"/>
                  </a:schemeClr>
                </a:solidFill>
              </a:rPr>
              <a:t>really took place AND that the victim may be at risk if the accused is not </a:t>
            </a:r>
            <a:br>
              <a:rPr lang="en-US" sz="2400" i="1" dirty="0">
                <a:solidFill>
                  <a:schemeClr val="accent2">
                    <a:lumMod val="75000"/>
                  </a:schemeClr>
                </a:solidFill>
              </a:rPr>
            </a:br>
            <a:r>
              <a:rPr lang="en-US" sz="2400" i="1" dirty="0">
                <a:solidFill>
                  <a:schemeClr val="accent2">
                    <a:lumMod val="75000"/>
                  </a:schemeClr>
                </a:solidFill>
              </a:rPr>
              <a:t>placed in custody.</a:t>
            </a:r>
            <a:endParaRPr lang="en-ZA" altLang="en-US" sz="2400" i="1" dirty="0">
              <a:solidFill>
                <a:schemeClr val="accent2">
                  <a:lumMod val="75000"/>
                </a:schemeClr>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972550" y="1711433"/>
            <a:ext cx="2470817" cy="2143990"/>
          </a:xfrm>
          <a:prstGeom prst="rect">
            <a:avLst/>
          </a:prstGeom>
        </p:spPr>
      </p:pic>
    </p:spTree>
    <p:extLst>
      <p:ext uri="{BB962C8B-B14F-4D97-AF65-F5344CB8AC3E}">
        <p14:creationId xmlns:p14="http://schemas.microsoft.com/office/powerpoint/2010/main" val="1856356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631825"/>
            <a:ext cx="12192000" cy="644525"/>
          </a:xfrm>
          <a:prstGeom prst="rect">
            <a:avLst/>
          </a:prstGeom>
        </p:spPr>
        <p:txBody>
          <a:bodyPr/>
          <a:lstStyle/>
          <a:p>
            <a:r>
              <a:rPr lang="en-ZA" altLang="en-US" b="1" dirty="0">
                <a:solidFill>
                  <a:schemeClr val="tx1"/>
                </a:solidFill>
              </a:rPr>
              <a:t>Reducing the trauma of the trial</a:t>
            </a:r>
            <a:endParaRPr lang="en-GB" altLang="en-US" b="1" dirty="0">
              <a:solidFill>
                <a:schemeClr val="tx1"/>
              </a:solidFill>
            </a:endParaRPr>
          </a:p>
        </p:txBody>
      </p:sp>
      <p:sp>
        <p:nvSpPr>
          <p:cNvPr id="58371" name="Rectangle 3"/>
          <p:cNvSpPr>
            <a:spLocks noGrp="1" noChangeArrowheads="1"/>
          </p:cNvSpPr>
          <p:nvPr>
            <p:ph type="body" idx="4294967295"/>
          </p:nvPr>
        </p:nvSpPr>
        <p:spPr>
          <a:xfrm>
            <a:off x="676274" y="1504951"/>
            <a:ext cx="10963275" cy="5124450"/>
          </a:xfrm>
          <a:prstGeom prst="rect">
            <a:avLst/>
          </a:prstGeom>
        </p:spPr>
        <p:txBody>
          <a:bodyPr>
            <a:normAutofit fontScale="92500" lnSpcReduction="20000"/>
          </a:bodyPr>
          <a:lstStyle/>
          <a:p>
            <a:pPr marL="361950" indent="-361950">
              <a:lnSpc>
                <a:spcPct val="120000"/>
              </a:lnSpc>
              <a:spcBef>
                <a:spcPts val="0"/>
              </a:spcBef>
              <a:spcAft>
                <a:spcPts val="1200"/>
              </a:spcAft>
              <a:buSzPct val="90000"/>
              <a:buFont typeface="Wingdings" panose="05000000000000000000" pitchFamily="2" charset="2"/>
              <a:buChar char="l"/>
            </a:pPr>
            <a:r>
              <a:rPr lang="en-US" sz="2600" dirty="0">
                <a:solidFill>
                  <a:schemeClr val="tx1"/>
                </a:solidFill>
              </a:rPr>
              <a:t>Prosecutors have a duty to provide information </a:t>
            </a:r>
            <a:br>
              <a:rPr lang="en-US" sz="2600" dirty="0">
                <a:solidFill>
                  <a:schemeClr val="tx1"/>
                </a:solidFill>
              </a:rPr>
            </a:br>
            <a:r>
              <a:rPr lang="en-US" sz="2600" dirty="0">
                <a:solidFill>
                  <a:schemeClr val="tx1"/>
                </a:solidFill>
              </a:rPr>
              <a:t>to the rape victim to help reduce the trauma of </a:t>
            </a:r>
            <a:br>
              <a:rPr lang="en-US" sz="2600" dirty="0">
                <a:solidFill>
                  <a:schemeClr val="tx1"/>
                </a:solidFill>
              </a:rPr>
            </a:br>
            <a:r>
              <a:rPr lang="en-US" sz="2600" dirty="0">
                <a:solidFill>
                  <a:schemeClr val="tx1"/>
                </a:solidFill>
              </a:rPr>
              <a:t>the trial (such as how the trial will work and </a:t>
            </a:r>
            <a:br>
              <a:rPr lang="en-US" sz="2600" dirty="0">
                <a:solidFill>
                  <a:schemeClr val="tx1"/>
                </a:solidFill>
              </a:rPr>
            </a:br>
            <a:r>
              <a:rPr lang="en-US" sz="2600" dirty="0">
                <a:solidFill>
                  <a:schemeClr val="tx1"/>
                </a:solidFill>
              </a:rPr>
              <a:t>what questions are likely to be asked). </a:t>
            </a:r>
          </a:p>
          <a:p>
            <a:pPr marL="361950" indent="-361950">
              <a:lnSpc>
                <a:spcPct val="120000"/>
              </a:lnSpc>
              <a:spcBef>
                <a:spcPts val="0"/>
              </a:spcBef>
              <a:spcAft>
                <a:spcPts val="600"/>
              </a:spcAft>
              <a:buSzPct val="90000"/>
              <a:buFont typeface="Wingdings" panose="05000000000000000000" pitchFamily="2" charset="2"/>
              <a:buChar char="l"/>
            </a:pPr>
            <a:r>
              <a:rPr lang="en-GB" sz="2600" dirty="0">
                <a:solidFill>
                  <a:schemeClr val="tx1"/>
                </a:solidFill>
              </a:rPr>
              <a:t>Special arrangements can be made for the </a:t>
            </a:r>
            <a:br>
              <a:rPr lang="en-GB" sz="2600" dirty="0">
                <a:solidFill>
                  <a:schemeClr val="tx1"/>
                </a:solidFill>
              </a:rPr>
            </a:br>
            <a:r>
              <a:rPr lang="en-GB" sz="2600" dirty="0">
                <a:solidFill>
                  <a:schemeClr val="tx1"/>
                </a:solidFill>
              </a:rPr>
              <a:t>victim’s testimony if the court has the </a:t>
            </a:r>
            <a:br>
              <a:rPr lang="en-GB" sz="2600" dirty="0">
                <a:solidFill>
                  <a:schemeClr val="tx1"/>
                </a:solidFill>
              </a:rPr>
            </a:br>
            <a:r>
              <a:rPr lang="en-GB" sz="2600" dirty="0">
                <a:solidFill>
                  <a:schemeClr val="tx1"/>
                </a:solidFill>
              </a:rPr>
              <a:t>necessary facilities – such as: </a:t>
            </a:r>
          </a:p>
          <a:p>
            <a:pPr marL="714375" lvl="1" indent="-352425">
              <a:lnSpc>
                <a:spcPct val="120000"/>
              </a:lnSpc>
              <a:spcBef>
                <a:spcPts val="0"/>
              </a:spcBef>
              <a:buSzPct val="80000"/>
              <a:buFont typeface="Wingdings" panose="05000000000000000000" pitchFamily="2" charset="2"/>
              <a:buChar char="£"/>
            </a:pPr>
            <a:r>
              <a:rPr lang="en-GB" sz="1900" dirty="0">
                <a:solidFill>
                  <a:schemeClr val="tx1"/>
                </a:solidFill>
              </a:rPr>
              <a:t>rearranging the courtroom </a:t>
            </a:r>
          </a:p>
          <a:p>
            <a:pPr marL="714375" lvl="1" indent="-352425">
              <a:lnSpc>
                <a:spcPct val="120000"/>
              </a:lnSpc>
              <a:spcBef>
                <a:spcPts val="0"/>
              </a:spcBef>
              <a:buSzPct val="80000"/>
              <a:buFont typeface="Wingdings" panose="05000000000000000000" pitchFamily="2" charset="2"/>
              <a:buChar char="£"/>
            </a:pPr>
            <a:r>
              <a:rPr lang="en-GB" sz="1900" dirty="0">
                <a:solidFill>
                  <a:schemeClr val="tx1"/>
                </a:solidFill>
              </a:rPr>
              <a:t>using one-way screens or closed circuit TV so the victim </a:t>
            </a:r>
            <a:br>
              <a:rPr lang="en-GB" sz="1900" dirty="0">
                <a:solidFill>
                  <a:schemeClr val="tx1"/>
                </a:solidFill>
              </a:rPr>
            </a:br>
            <a:r>
              <a:rPr lang="en-GB" sz="1900" dirty="0">
                <a:solidFill>
                  <a:schemeClr val="tx1"/>
                </a:solidFill>
              </a:rPr>
              <a:t>does not have to see the accused while giving evidence </a:t>
            </a:r>
          </a:p>
          <a:p>
            <a:pPr marL="714375" lvl="1" indent="-352425">
              <a:lnSpc>
                <a:spcPct val="120000"/>
              </a:lnSpc>
              <a:spcBef>
                <a:spcPts val="0"/>
              </a:spcBef>
              <a:buSzPct val="80000"/>
              <a:buFont typeface="Wingdings" panose="05000000000000000000" pitchFamily="2" charset="2"/>
              <a:buChar char="£"/>
            </a:pPr>
            <a:r>
              <a:rPr lang="en-GB" sz="1900" dirty="0">
                <a:solidFill>
                  <a:schemeClr val="tx1"/>
                </a:solidFill>
              </a:rPr>
              <a:t>support persons to comfort the victim </a:t>
            </a:r>
          </a:p>
          <a:p>
            <a:pPr marL="714375" lvl="1" indent="-352425">
              <a:lnSpc>
                <a:spcPct val="120000"/>
              </a:lnSpc>
              <a:spcBef>
                <a:spcPts val="0"/>
              </a:spcBef>
              <a:buSzPct val="80000"/>
              <a:buFont typeface="Wingdings" panose="05000000000000000000" pitchFamily="2" charset="2"/>
              <a:buChar char="£"/>
            </a:pPr>
            <a:r>
              <a:rPr lang="en-GB" sz="1900" dirty="0">
                <a:solidFill>
                  <a:schemeClr val="tx1"/>
                </a:solidFill>
              </a:rPr>
              <a:t>use of intermediaries to restate questions (to avoid being </a:t>
            </a:r>
            <a:br>
              <a:rPr lang="en-GB" sz="1900" dirty="0">
                <a:solidFill>
                  <a:schemeClr val="tx1"/>
                </a:solidFill>
              </a:rPr>
            </a:br>
            <a:r>
              <a:rPr lang="en-GB" sz="1900" dirty="0">
                <a:solidFill>
                  <a:schemeClr val="tx1"/>
                </a:solidFill>
              </a:rPr>
              <a:t>questioned directly by an unpresented accused) </a:t>
            </a:r>
          </a:p>
          <a:p>
            <a:pPr marL="714375" lvl="1" indent="-352425">
              <a:lnSpc>
                <a:spcPct val="120000"/>
              </a:lnSpc>
              <a:spcBef>
                <a:spcPts val="0"/>
              </a:spcBef>
              <a:buSzPct val="80000"/>
              <a:buFont typeface="Wingdings" panose="05000000000000000000" pitchFamily="2" charset="2"/>
              <a:buChar char="£"/>
            </a:pPr>
            <a:r>
              <a:rPr lang="en-GB" sz="1900" dirty="0">
                <a:solidFill>
                  <a:schemeClr val="tx1"/>
                </a:solidFill>
              </a:rPr>
              <a:t>other steps that may be “expedient and desirable”. </a:t>
            </a:r>
          </a:p>
          <a:p>
            <a:pPr>
              <a:lnSpc>
                <a:spcPct val="120000"/>
              </a:lnSpc>
            </a:pPr>
            <a:endParaRPr lang="en-ZA" altLang="en-US" dirty="0">
              <a:solidFill>
                <a:schemeClr val="tx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781926" y="1543978"/>
            <a:ext cx="4024192" cy="3494747"/>
          </a:xfrm>
          <a:prstGeom prst="rect">
            <a:avLst/>
          </a:prstGeom>
        </p:spPr>
      </p:pic>
      <p:sp>
        <p:nvSpPr>
          <p:cNvPr id="5" name="TextBox 4"/>
          <p:cNvSpPr txBox="1"/>
          <p:nvPr/>
        </p:nvSpPr>
        <p:spPr>
          <a:xfrm>
            <a:off x="7791450" y="5418786"/>
            <a:ext cx="3448050" cy="710552"/>
          </a:xfrm>
          <a:prstGeom prst="rect">
            <a:avLst/>
          </a:prstGeom>
          <a:solidFill>
            <a:schemeClr val="bg1"/>
          </a:solidFill>
          <a:ln w="19050">
            <a:solidFill>
              <a:schemeClr val="tx1"/>
            </a:solidFill>
          </a:ln>
        </p:spPr>
        <p:txBody>
          <a:bodyPr wrap="square" lIns="108000" tIns="108000" rIns="108000" bIns="108000" rtlCol="0" anchor="ctr" anchorCtr="0">
            <a:spAutoFit/>
          </a:bodyPr>
          <a:lstStyle/>
          <a:p>
            <a:pPr algn="ctr"/>
            <a:r>
              <a:rPr lang="en-ZA" altLang="en-US" sz="1600" dirty="0">
                <a:latin typeface="Open Sans" panose="020B0606030504020204" pitchFamily="34" charset="0"/>
                <a:ea typeface="Open Sans" panose="020B0606030504020204" pitchFamily="34" charset="0"/>
                <a:cs typeface="Open Sans" panose="020B0606030504020204" pitchFamily="34" charset="0"/>
              </a:rPr>
              <a:t>Trials of domestic violence offences are closed to the public. </a:t>
            </a:r>
          </a:p>
        </p:txBody>
      </p:sp>
    </p:spTree>
    <p:extLst>
      <p:ext uri="{BB962C8B-B14F-4D97-AF65-F5344CB8AC3E}">
        <p14:creationId xmlns:p14="http://schemas.microsoft.com/office/powerpoint/2010/main" val="1510598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728663"/>
            <a:ext cx="12192000" cy="596900"/>
          </a:xfrm>
          <a:prstGeom prst="rect">
            <a:avLst/>
          </a:prstGeom>
        </p:spPr>
        <p:txBody>
          <a:bodyPr/>
          <a:lstStyle/>
          <a:p>
            <a:pPr eaLnBrk="1" hangingPunct="1"/>
            <a:r>
              <a:rPr lang="en-ZA" altLang="en-US" sz="4000" b="1" dirty="0">
                <a:solidFill>
                  <a:schemeClr val="tx1"/>
                </a:solidFill>
              </a:rPr>
              <a:t>Sentencing for domestic violence offences</a:t>
            </a:r>
            <a:endParaRPr lang="en-GB" altLang="en-US" sz="4000" b="1" dirty="0">
              <a:solidFill>
                <a:schemeClr val="tx1"/>
              </a:solidFill>
            </a:endParaRPr>
          </a:p>
        </p:txBody>
      </p:sp>
      <p:sp>
        <p:nvSpPr>
          <p:cNvPr id="29699" name="Rectangle 3"/>
          <p:cNvSpPr>
            <a:spLocks noGrp="1" noChangeArrowheads="1"/>
          </p:cNvSpPr>
          <p:nvPr>
            <p:ph type="body" idx="4294967295"/>
          </p:nvPr>
        </p:nvSpPr>
        <p:spPr>
          <a:xfrm>
            <a:off x="552450" y="1676402"/>
            <a:ext cx="5543550" cy="4452936"/>
          </a:xfrm>
          <a:prstGeom prst="rect">
            <a:avLst/>
          </a:prstGeom>
        </p:spPr>
        <p:txBody>
          <a:bodyPr>
            <a:noAutofit/>
          </a:bodyPr>
          <a:lstStyle/>
          <a:p>
            <a:pPr marL="361950" indent="-361950">
              <a:lnSpc>
                <a:spcPct val="100000"/>
              </a:lnSpc>
              <a:spcBef>
                <a:spcPts val="0"/>
              </a:spcBef>
              <a:spcAft>
                <a:spcPts val="1200"/>
              </a:spcAft>
              <a:buSzPct val="90000"/>
              <a:buFont typeface="Wingdings" panose="05000000000000000000" pitchFamily="2" charset="2"/>
              <a:buChar char="l"/>
            </a:pPr>
            <a:r>
              <a:rPr lang="en-US" sz="2400" dirty="0">
                <a:solidFill>
                  <a:schemeClr val="tx1"/>
                </a:solidFill>
              </a:rPr>
              <a:t>The punishment depend on </a:t>
            </a:r>
            <a:br>
              <a:rPr lang="en-US" sz="2400" dirty="0">
                <a:solidFill>
                  <a:schemeClr val="tx1"/>
                </a:solidFill>
              </a:rPr>
            </a:br>
            <a:r>
              <a:rPr lang="en-US" sz="2400" dirty="0">
                <a:solidFill>
                  <a:schemeClr val="tx1"/>
                </a:solidFill>
              </a:rPr>
              <a:t>the crime. It might be a fine, </a:t>
            </a:r>
            <a:br>
              <a:rPr lang="en-US" sz="2400" dirty="0">
                <a:solidFill>
                  <a:schemeClr val="tx1"/>
                </a:solidFill>
              </a:rPr>
            </a:br>
            <a:r>
              <a:rPr lang="en-US" sz="2400" dirty="0">
                <a:solidFill>
                  <a:schemeClr val="tx1"/>
                </a:solidFill>
              </a:rPr>
              <a:t>a period of time in jail, or a suspended sentence (jail time </a:t>
            </a:r>
            <a:br>
              <a:rPr lang="en-US" sz="2400" dirty="0">
                <a:solidFill>
                  <a:schemeClr val="tx1"/>
                </a:solidFill>
              </a:rPr>
            </a:br>
            <a:r>
              <a:rPr lang="en-US" sz="2400" dirty="0">
                <a:solidFill>
                  <a:schemeClr val="tx1"/>
                </a:solidFill>
              </a:rPr>
              <a:t>which is postponed as long as </a:t>
            </a:r>
            <a:br>
              <a:rPr lang="en-US" sz="2400" dirty="0">
                <a:solidFill>
                  <a:schemeClr val="tx1"/>
                </a:solidFill>
              </a:rPr>
            </a:br>
            <a:r>
              <a:rPr lang="en-US" sz="2400" dirty="0">
                <a:solidFill>
                  <a:schemeClr val="tx1"/>
                </a:solidFill>
              </a:rPr>
              <a:t>there is no repeat offence). It might be weekend imprisonment, community service or counselling. </a:t>
            </a:r>
          </a:p>
          <a:p>
            <a:pPr marL="361950" indent="-361950">
              <a:lnSpc>
                <a:spcPct val="100000"/>
              </a:lnSpc>
              <a:spcBef>
                <a:spcPts val="0"/>
              </a:spcBef>
              <a:buSzPct val="90000"/>
              <a:buFont typeface="Wingdings" panose="05000000000000000000" pitchFamily="2" charset="2"/>
              <a:buChar char="l"/>
            </a:pPr>
            <a:r>
              <a:rPr lang="en-US" sz="2400" dirty="0">
                <a:solidFill>
                  <a:schemeClr val="tx1"/>
                </a:solidFill>
              </a:rPr>
              <a:t>The complainant will be given a chance to give input to the court </a:t>
            </a:r>
            <a:br>
              <a:rPr lang="en-US" sz="2400" dirty="0">
                <a:solidFill>
                  <a:schemeClr val="tx1"/>
                </a:solidFill>
              </a:rPr>
            </a:br>
            <a:r>
              <a:rPr lang="en-US" sz="2400" dirty="0">
                <a:solidFill>
                  <a:schemeClr val="tx1"/>
                </a:solidFill>
              </a:rPr>
              <a:t>on what he or she thinks would </a:t>
            </a:r>
            <a:br>
              <a:rPr lang="en-US" sz="2400" dirty="0">
                <a:solidFill>
                  <a:schemeClr val="tx1"/>
                </a:solidFill>
              </a:rPr>
            </a:br>
            <a:r>
              <a:rPr lang="en-ZA" sz="2400" dirty="0">
                <a:solidFill>
                  <a:schemeClr val="tx1"/>
                </a:solidFill>
              </a:rPr>
              <a:t>be an appropriate sentence. </a:t>
            </a: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5496723" y="1722385"/>
            <a:ext cx="6170605" cy="4406953"/>
          </a:xfrm>
          <a:prstGeom prst="rect">
            <a:avLst/>
          </a:prstGeom>
        </p:spPr>
      </p:pic>
    </p:spTree>
    <p:extLst>
      <p:ext uri="{BB962C8B-B14F-4D97-AF65-F5344CB8AC3E}">
        <p14:creationId xmlns:p14="http://schemas.microsoft.com/office/powerpoint/2010/main" val="2758676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728663"/>
            <a:ext cx="12192000" cy="482599"/>
          </a:xfrm>
          <a:prstGeom prst="rect">
            <a:avLst/>
          </a:prstGeom>
        </p:spPr>
        <p:txBody>
          <a:bodyPr/>
          <a:lstStyle/>
          <a:p>
            <a:pPr eaLnBrk="1" hangingPunct="1"/>
            <a:r>
              <a:rPr lang="en-ZA" altLang="en-US" b="1" dirty="0">
                <a:solidFill>
                  <a:schemeClr val="tx1"/>
                </a:solidFill>
              </a:rPr>
              <a:t>Statistics on domestic violence</a:t>
            </a:r>
            <a:endParaRPr lang="en-GB" altLang="en-US" b="1" dirty="0">
              <a:solidFill>
                <a:schemeClr val="tx1"/>
              </a:solidFill>
            </a:endParaRPr>
          </a:p>
        </p:txBody>
      </p:sp>
      <p:sp>
        <p:nvSpPr>
          <p:cNvPr id="29699" name="Rectangle 3"/>
          <p:cNvSpPr>
            <a:spLocks noGrp="1" noChangeArrowheads="1"/>
          </p:cNvSpPr>
          <p:nvPr>
            <p:ph type="body" idx="4294967295"/>
          </p:nvPr>
        </p:nvSpPr>
        <p:spPr>
          <a:xfrm>
            <a:off x="400050" y="1476375"/>
            <a:ext cx="11458575" cy="5162549"/>
          </a:xfrm>
          <a:prstGeom prst="rect">
            <a:avLst/>
          </a:prstGeom>
        </p:spPr>
        <p:txBody>
          <a:bodyPr>
            <a:noAutofit/>
          </a:bodyPr>
          <a:lstStyle/>
          <a:p>
            <a:pPr marL="361950" indent="-361950">
              <a:lnSpc>
                <a:spcPct val="100000"/>
              </a:lnSpc>
              <a:spcBef>
                <a:spcPts val="0"/>
              </a:spcBef>
              <a:spcAft>
                <a:spcPts val="600"/>
              </a:spcAft>
              <a:buSzPct val="90000"/>
              <a:buFont typeface="Wingdings" panose="05000000000000000000" pitchFamily="2" charset="2"/>
              <a:buChar char="l"/>
            </a:pPr>
            <a:r>
              <a:rPr lang="en-US" sz="2200" dirty="0">
                <a:solidFill>
                  <a:schemeClr val="tx1"/>
                </a:solidFill>
              </a:rPr>
              <a:t>The Inspector-General of Police must submit </a:t>
            </a:r>
            <a:r>
              <a:rPr lang="en-US" sz="2200" b="1" dirty="0">
                <a:solidFill>
                  <a:schemeClr val="tx1"/>
                </a:solidFill>
              </a:rPr>
              <a:t>annual reports </a:t>
            </a:r>
            <a:br>
              <a:rPr lang="en-US" sz="2200" b="1" dirty="0">
                <a:solidFill>
                  <a:schemeClr val="tx1"/>
                </a:solidFill>
              </a:rPr>
            </a:br>
            <a:r>
              <a:rPr lang="en-US" sz="2200" dirty="0">
                <a:solidFill>
                  <a:schemeClr val="tx1"/>
                </a:solidFill>
              </a:rPr>
              <a:t>to the Minister of Home Affairs on –</a:t>
            </a:r>
          </a:p>
          <a:p>
            <a:pPr marL="714375" lvl="1" indent="-352425">
              <a:lnSpc>
                <a:spcPct val="100000"/>
              </a:lnSpc>
              <a:spcBef>
                <a:spcPts val="0"/>
              </a:spcBef>
              <a:buSzPct val="80000"/>
              <a:buFont typeface="Wingdings" panose="05000000000000000000" pitchFamily="2" charset="2"/>
              <a:buChar char="£"/>
            </a:pPr>
            <a:r>
              <a:rPr lang="en-US" sz="2000" dirty="0">
                <a:solidFill>
                  <a:schemeClr val="tx1"/>
                </a:solidFill>
              </a:rPr>
              <a:t>police directives issued on domestic violence </a:t>
            </a:r>
          </a:p>
          <a:p>
            <a:pPr marL="714375" lvl="1" indent="-352425">
              <a:lnSpc>
                <a:spcPct val="100000"/>
              </a:lnSpc>
              <a:spcBef>
                <a:spcPts val="0"/>
              </a:spcBef>
              <a:spcAft>
                <a:spcPts val="1800"/>
              </a:spcAft>
              <a:buSzPct val="80000"/>
              <a:buFont typeface="Wingdings" panose="05000000000000000000" pitchFamily="2" charset="2"/>
              <a:buChar char="£"/>
            </a:pPr>
            <a:r>
              <a:rPr lang="en-US" sz="2000" dirty="0">
                <a:solidFill>
                  <a:schemeClr val="tx1"/>
                </a:solidFill>
              </a:rPr>
              <a:t>training given to police on domestic </a:t>
            </a:r>
            <a:r>
              <a:rPr lang="en-ZA" sz="2000" dirty="0">
                <a:solidFill>
                  <a:schemeClr val="tx1"/>
                </a:solidFill>
              </a:rPr>
              <a:t>violence cases</a:t>
            </a:r>
            <a:r>
              <a:rPr lang="en-ZA" sz="1800" dirty="0">
                <a:solidFill>
                  <a:schemeClr val="tx1"/>
                </a:solidFill>
              </a:rPr>
              <a:t>.</a:t>
            </a:r>
          </a:p>
          <a:p>
            <a:pPr marL="361950" indent="-361950">
              <a:lnSpc>
                <a:spcPct val="100000"/>
              </a:lnSpc>
              <a:spcBef>
                <a:spcPts val="0"/>
              </a:spcBef>
              <a:spcAft>
                <a:spcPts val="1800"/>
              </a:spcAft>
              <a:buSzPct val="90000"/>
              <a:buFont typeface="Wingdings" panose="05000000000000000000" pitchFamily="2" charset="2"/>
              <a:buChar char="l"/>
            </a:pPr>
            <a:r>
              <a:rPr lang="en-US" sz="2200" dirty="0">
                <a:solidFill>
                  <a:schemeClr val="tx1"/>
                </a:solidFill>
              </a:rPr>
              <a:t>Police are also required to keep </a:t>
            </a:r>
            <a:r>
              <a:rPr lang="en-US" sz="2200" b="1" dirty="0">
                <a:solidFill>
                  <a:schemeClr val="tx1"/>
                </a:solidFill>
              </a:rPr>
              <a:t>detailed records of all </a:t>
            </a:r>
            <a:br>
              <a:rPr lang="en-US" sz="2200" b="1" dirty="0">
                <a:solidFill>
                  <a:schemeClr val="tx1"/>
                </a:solidFill>
              </a:rPr>
            </a:br>
            <a:r>
              <a:rPr lang="en-US" sz="2200" b="1" dirty="0">
                <a:solidFill>
                  <a:schemeClr val="tx1"/>
                </a:solidFill>
              </a:rPr>
              <a:t>domestic violence incidents </a:t>
            </a:r>
            <a:r>
              <a:rPr lang="en-US" sz="2200" dirty="0">
                <a:solidFill>
                  <a:schemeClr val="tx1"/>
                </a:solidFill>
              </a:rPr>
              <a:t>which come to their attention, </a:t>
            </a:r>
            <a:br>
              <a:rPr lang="en-US" sz="2200" dirty="0">
                <a:solidFill>
                  <a:schemeClr val="tx1"/>
                </a:solidFill>
              </a:rPr>
            </a:br>
            <a:r>
              <a:rPr lang="en-US" sz="2200" dirty="0">
                <a:solidFill>
                  <a:schemeClr val="tx1"/>
                </a:solidFill>
              </a:rPr>
              <a:t>regardless of whether criminal charges are involved.</a:t>
            </a:r>
          </a:p>
          <a:p>
            <a:pPr marL="361950" indent="-361950">
              <a:lnSpc>
                <a:spcPct val="100000"/>
              </a:lnSpc>
              <a:spcBef>
                <a:spcPts val="0"/>
              </a:spcBef>
              <a:spcAft>
                <a:spcPts val="1800"/>
              </a:spcAft>
              <a:buSzPct val="90000"/>
              <a:buFont typeface="Wingdings" panose="05000000000000000000" pitchFamily="2" charset="2"/>
              <a:buChar char="l"/>
            </a:pPr>
            <a:r>
              <a:rPr lang="en-US" sz="2200" dirty="0">
                <a:solidFill>
                  <a:schemeClr val="tx1"/>
                </a:solidFill>
              </a:rPr>
              <a:t>Inspector-General of Police has a duty to compile </a:t>
            </a:r>
            <a:r>
              <a:rPr lang="en-US" sz="2200" b="1" dirty="0">
                <a:solidFill>
                  <a:schemeClr val="tx1"/>
                </a:solidFill>
              </a:rPr>
              <a:t>annual statistics </a:t>
            </a:r>
            <a:r>
              <a:rPr lang="en-US" sz="2200" dirty="0">
                <a:solidFill>
                  <a:schemeClr val="tx1"/>
                </a:solidFill>
              </a:rPr>
              <a:t>from these records and forward them to the Minister of Home Affairs. </a:t>
            </a:r>
          </a:p>
          <a:p>
            <a:pPr marL="361950" indent="-361950">
              <a:lnSpc>
                <a:spcPct val="100000"/>
              </a:lnSpc>
              <a:spcBef>
                <a:spcPts val="0"/>
              </a:spcBef>
              <a:spcAft>
                <a:spcPts val="600"/>
              </a:spcAft>
              <a:buSzPct val="90000"/>
              <a:buFont typeface="Wingdings" panose="05000000000000000000" pitchFamily="2" charset="2"/>
              <a:buChar char="l"/>
            </a:pPr>
            <a:r>
              <a:rPr lang="en-US" sz="2200" dirty="0">
                <a:solidFill>
                  <a:schemeClr val="tx1"/>
                </a:solidFill>
              </a:rPr>
              <a:t>The Minister of Home Affairs must give an </a:t>
            </a:r>
            <a:r>
              <a:rPr lang="en-US" sz="2200" b="1" dirty="0">
                <a:solidFill>
                  <a:schemeClr val="tx1"/>
                </a:solidFill>
              </a:rPr>
              <a:t>annual report </a:t>
            </a:r>
            <a:r>
              <a:rPr lang="en-US" sz="2200" dirty="0">
                <a:solidFill>
                  <a:schemeClr val="tx1"/>
                </a:solidFill>
              </a:rPr>
              <a:t>to the </a:t>
            </a:r>
            <a:r>
              <a:rPr lang="en-US" sz="2200" b="1" dirty="0">
                <a:solidFill>
                  <a:schemeClr val="tx1"/>
                </a:solidFill>
              </a:rPr>
              <a:t>National Assembly </a:t>
            </a:r>
            <a:r>
              <a:rPr lang="en-US" sz="2200" dirty="0">
                <a:solidFill>
                  <a:schemeClr val="tx1"/>
                </a:solidFill>
              </a:rPr>
              <a:t>based on the statistics provided by the Inspector-General, without revealing the identity of any of the individual victims.</a:t>
            </a:r>
            <a:endParaRPr lang="en-ZA" sz="2200" dirty="0">
              <a:solidFill>
                <a:schemeClr val="tx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953499" y="1571624"/>
            <a:ext cx="2771775" cy="2409825"/>
          </a:xfrm>
          <a:prstGeom prst="rect">
            <a:avLst/>
          </a:prstGeom>
        </p:spPr>
      </p:pic>
    </p:spTree>
    <p:extLst>
      <p:ext uri="{BB962C8B-B14F-4D97-AF65-F5344CB8AC3E}">
        <p14:creationId xmlns:p14="http://schemas.microsoft.com/office/powerpoint/2010/main" val="3147758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5AB"/>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938214"/>
            <a:ext cx="12192000" cy="900112"/>
          </a:xfrm>
          <a:prstGeom prst="rect">
            <a:avLst/>
          </a:prstGeom>
        </p:spPr>
        <p:txBody>
          <a:bodyPr>
            <a:normAutofit fontScale="90000"/>
          </a:bodyPr>
          <a:lstStyle/>
          <a:p>
            <a:pPr>
              <a:tabLst>
                <a:tab pos="1879600" algn="l"/>
              </a:tabLst>
            </a:pPr>
            <a:r>
              <a:rPr lang="en-US" altLang="en-US" sz="3600" i="1" dirty="0">
                <a:solidFill>
                  <a:schemeClr val="accent2">
                    <a:lumMod val="75000"/>
                  </a:schemeClr>
                </a:solidFill>
              </a:rPr>
              <a:t>My partner violated the protection order. </a:t>
            </a:r>
            <a:br>
              <a:rPr lang="en-US" altLang="en-US" sz="3600" i="1" dirty="0">
                <a:solidFill>
                  <a:schemeClr val="accent2">
                    <a:lumMod val="75000"/>
                  </a:schemeClr>
                </a:solidFill>
              </a:rPr>
            </a:br>
            <a:r>
              <a:rPr lang="en-US" altLang="en-US" sz="3600" i="1" dirty="0">
                <a:solidFill>
                  <a:schemeClr val="accent2">
                    <a:lumMod val="75000"/>
                  </a:schemeClr>
                </a:solidFill>
              </a:rPr>
              <a:t>I want to lay a charge but I am afraid that </a:t>
            </a:r>
            <a:br>
              <a:rPr lang="en-US" altLang="en-US" sz="3600" i="1" dirty="0">
                <a:solidFill>
                  <a:schemeClr val="accent2">
                    <a:lumMod val="75000"/>
                  </a:schemeClr>
                </a:solidFill>
              </a:rPr>
            </a:br>
            <a:r>
              <a:rPr lang="en-US" altLang="en-US" sz="3600" i="1" dirty="0">
                <a:solidFill>
                  <a:schemeClr val="accent2">
                    <a:lumMod val="75000"/>
                  </a:schemeClr>
                </a:solidFill>
              </a:rPr>
              <a:t>he will beat me if he gets out on bail.</a:t>
            </a:r>
          </a:p>
        </p:txBody>
      </p:sp>
      <p:sp>
        <p:nvSpPr>
          <p:cNvPr id="31747" name="Rectangle 3"/>
          <p:cNvSpPr>
            <a:spLocks noGrp="1" noChangeArrowheads="1"/>
          </p:cNvSpPr>
          <p:nvPr>
            <p:ph type="body" idx="4294967295"/>
          </p:nvPr>
        </p:nvSpPr>
        <p:spPr>
          <a:xfrm>
            <a:off x="609600" y="2324100"/>
            <a:ext cx="8229600" cy="3984624"/>
          </a:xfrm>
          <a:prstGeom prst="rect">
            <a:avLst/>
          </a:prstGeom>
        </p:spPr>
        <p:txBody>
          <a:bodyPr>
            <a:normAutofit/>
          </a:bodyPr>
          <a:lstStyle/>
          <a:p>
            <a:pPr marL="361950" indent="-361950" eaLnBrk="1" hangingPunct="1">
              <a:lnSpc>
                <a:spcPct val="100000"/>
              </a:lnSpc>
              <a:spcBef>
                <a:spcPts val="0"/>
              </a:spcBef>
              <a:spcAft>
                <a:spcPts val="1200"/>
              </a:spcAft>
              <a:buSzPct val="90000"/>
              <a:buFont typeface="Wingdings" panose="05000000000000000000" pitchFamily="2" charset="2"/>
              <a:buChar char="l"/>
            </a:pPr>
            <a:r>
              <a:rPr lang="en-US" altLang="en-US" sz="2400" dirty="0">
                <a:solidFill>
                  <a:schemeClr val="tx1"/>
                </a:solidFill>
              </a:rPr>
              <a:t>You should tell the police that you are afraid – </a:t>
            </a:r>
            <a:br>
              <a:rPr lang="en-US" altLang="en-US" sz="2400" dirty="0">
                <a:solidFill>
                  <a:schemeClr val="tx1"/>
                </a:solidFill>
              </a:rPr>
            </a:br>
            <a:r>
              <a:rPr lang="en-US" altLang="en-US" sz="2400" dirty="0">
                <a:solidFill>
                  <a:schemeClr val="tx1"/>
                </a:solidFill>
              </a:rPr>
              <a:t>then the investigating officer can inform the </a:t>
            </a:r>
            <a:br>
              <a:rPr lang="en-US" altLang="en-US" sz="2400" dirty="0">
                <a:solidFill>
                  <a:schemeClr val="tx1"/>
                </a:solidFill>
              </a:rPr>
            </a:br>
            <a:r>
              <a:rPr lang="en-US" altLang="en-US" sz="2400" dirty="0">
                <a:solidFill>
                  <a:schemeClr val="tx1"/>
                </a:solidFill>
              </a:rPr>
              <a:t>court about your concerns and any threats </a:t>
            </a:r>
            <a:br>
              <a:rPr lang="en-US" altLang="en-US" sz="2400" dirty="0">
                <a:solidFill>
                  <a:schemeClr val="tx1"/>
                </a:solidFill>
              </a:rPr>
            </a:br>
            <a:r>
              <a:rPr lang="en-US" altLang="en-US" sz="2400" dirty="0">
                <a:solidFill>
                  <a:schemeClr val="tx1"/>
                </a:solidFill>
              </a:rPr>
              <a:t>made by the abuser. </a:t>
            </a:r>
          </a:p>
          <a:p>
            <a:pPr marL="361950" indent="-361950" eaLnBrk="1" hangingPunct="1">
              <a:lnSpc>
                <a:spcPct val="100000"/>
              </a:lnSpc>
              <a:spcBef>
                <a:spcPts val="0"/>
              </a:spcBef>
              <a:spcAft>
                <a:spcPts val="1200"/>
              </a:spcAft>
              <a:buSzPct val="90000"/>
              <a:buFont typeface="Wingdings" panose="05000000000000000000" pitchFamily="2" charset="2"/>
              <a:buChar char="l"/>
            </a:pPr>
            <a:r>
              <a:rPr lang="en-US" altLang="en-US" sz="2400" dirty="0">
                <a:solidFill>
                  <a:schemeClr val="tx1"/>
                </a:solidFill>
              </a:rPr>
              <a:t>The court can make it a condition of bail </a:t>
            </a:r>
            <a:br>
              <a:rPr lang="en-US" altLang="en-US" sz="2400" dirty="0">
                <a:solidFill>
                  <a:schemeClr val="tx1"/>
                </a:solidFill>
              </a:rPr>
            </a:br>
            <a:r>
              <a:rPr lang="en-US" altLang="en-US" sz="2400" dirty="0">
                <a:solidFill>
                  <a:schemeClr val="tx1"/>
                </a:solidFill>
              </a:rPr>
              <a:t>that the abuser must not make contact </a:t>
            </a:r>
            <a:br>
              <a:rPr lang="en-US" altLang="en-US" sz="2400" dirty="0">
                <a:solidFill>
                  <a:schemeClr val="tx1"/>
                </a:solidFill>
              </a:rPr>
            </a:br>
            <a:r>
              <a:rPr lang="en-US" altLang="en-US" sz="2400" dirty="0">
                <a:solidFill>
                  <a:schemeClr val="tx1"/>
                </a:solidFill>
              </a:rPr>
              <a:t>with you. </a:t>
            </a:r>
          </a:p>
          <a:p>
            <a:pPr marL="714375" lvl="1" indent="-352425">
              <a:lnSpc>
                <a:spcPct val="100000"/>
              </a:lnSpc>
              <a:spcBef>
                <a:spcPts val="0"/>
              </a:spcBef>
              <a:spcAft>
                <a:spcPts val="1800"/>
              </a:spcAft>
              <a:buSzPct val="80000"/>
              <a:buFont typeface="Wingdings" panose="05000000000000000000" pitchFamily="2" charset="2"/>
              <a:buChar char="£"/>
            </a:pPr>
            <a:r>
              <a:rPr lang="en-US" altLang="en-US" sz="2200" dirty="0">
                <a:solidFill>
                  <a:schemeClr val="tx1"/>
                </a:solidFill>
              </a:rPr>
              <a:t>If the abuser violates a bail condition, you </a:t>
            </a:r>
            <a:br>
              <a:rPr lang="en-US" altLang="en-US" sz="2200" dirty="0">
                <a:solidFill>
                  <a:schemeClr val="tx1"/>
                </a:solidFill>
              </a:rPr>
            </a:br>
            <a:r>
              <a:rPr lang="en-US" altLang="en-US" sz="2200" dirty="0">
                <a:solidFill>
                  <a:schemeClr val="tx1"/>
                </a:solidFill>
              </a:rPr>
              <a:t>can tell the police. Then the prosecutor </a:t>
            </a:r>
            <a:br>
              <a:rPr lang="en-US" altLang="en-US" sz="2200" dirty="0">
                <a:solidFill>
                  <a:schemeClr val="tx1"/>
                </a:solidFill>
              </a:rPr>
            </a:br>
            <a:r>
              <a:rPr lang="en-US" altLang="en-US" sz="2200" dirty="0">
                <a:solidFill>
                  <a:schemeClr val="tx1"/>
                </a:solidFill>
              </a:rPr>
              <a:t>can apply for bail to be cancelled.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81825" y="2381250"/>
            <a:ext cx="4574380" cy="3952875"/>
          </a:xfrm>
          <a:prstGeom prst="rect">
            <a:avLst/>
          </a:prstGeom>
        </p:spPr>
      </p:pic>
    </p:spTree>
    <p:extLst>
      <p:ext uri="{BB962C8B-B14F-4D97-AF65-F5344CB8AC3E}">
        <p14:creationId xmlns:p14="http://schemas.microsoft.com/office/powerpoint/2010/main" val="492801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728663"/>
            <a:ext cx="12192000" cy="1047751"/>
          </a:xfrm>
          <a:prstGeom prst="rect">
            <a:avLst/>
          </a:prstGeom>
        </p:spPr>
        <p:txBody>
          <a:bodyPr>
            <a:normAutofit fontScale="90000"/>
          </a:bodyPr>
          <a:lstStyle/>
          <a:p>
            <a:pPr algn="ctr"/>
            <a:r>
              <a:rPr lang="en-US" altLang="en-US" b="1" dirty="0">
                <a:solidFill>
                  <a:schemeClr val="tx1"/>
                </a:solidFill>
              </a:rPr>
              <a:t>SUMMARY: Key innovations of the </a:t>
            </a:r>
            <a:br>
              <a:rPr lang="en-US" altLang="en-US" b="1" dirty="0">
                <a:solidFill>
                  <a:schemeClr val="tx1"/>
                </a:solidFill>
              </a:rPr>
            </a:br>
            <a:r>
              <a:rPr lang="en-US" altLang="en-US" b="1" dirty="0">
                <a:solidFill>
                  <a:schemeClr val="tx1"/>
                </a:solidFill>
              </a:rPr>
              <a:t>Combating of Domestic Violence Act</a:t>
            </a:r>
            <a:endParaRPr lang="en-US" altLang="en-US" sz="4000" dirty="0">
              <a:solidFill>
                <a:schemeClr val="tx1"/>
              </a:solidFill>
            </a:endParaRPr>
          </a:p>
        </p:txBody>
      </p:sp>
      <p:sp>
        <p:nvSpPr>
          <p:cNvPr id="32771" name="Rectangle 3"/>
          <p:cNvSpPr>
            <a:spLocks noGrp="1" noChangeArrowheads="1"/>
          </p:cNvSpPr>
          <p:nvPr>
            <p:ph type="body" idx="4294967295"/>
          </p:nvPr>
        </p:nvSpPr>
        <p:spPr>
          <a:xfrm>
            <a:off x="609600" y="2181225"/>
            <a:ext cx="7716838" cy="3948113"/>
          </a:xfrm>
          <a:prstGeom prst="rect">
            <a:avLst/>
          </a:prstGeom>
        </p:spPr>
        <p:txBody>
          <a:bodyPr>
            <a:noAutofit/>
          </a:bodyPr>
          <a:lstStyle/>
          <a:p>
            <a:pPr marL="361950" lvl="1" indent="-361950">
              <a:lnSpc>
                <a:spcPct val="100000"/>
              </a:lnSpc>
              <a:spcBef>
                <a:spcPts val="0"/>
              </a:spcBef>
              <a:spcAft>
                <a:spcPts val="1200"/>
              </a:spcAft>
              <a:buSzPct val="90000"/>
              <a:buFont typeface="Wingdings" panose="05000000000000000000" pitchFamily="2" charset="2"/>
              <a:buChar char="l"/>
            </a:pPr>
            <a:r>
              <a:rPr lang="en-ZA" altLang="en-US" sz="2200" dirty="0">
                <a:solidFill>
                  <a:schemeClr val="tx1"/>
                </a:solidFill>
              </a:rPr>
              <a:t>provides a simple, accessible procedure for getting </a:t>
            </a:r>
            <a:r>
              <a:rPr lang="en-ZA" altLang="en-US" sz="2200" b="1" dirty="0">
                <a:solidFill>
                  <a:schemeClr val="tx1"/>
                </a:solidFill>
              </a:rPr>
              <a:t>protection orders</a:t>
            </a:r>
            <a:r>
              <a:rPr lang="en-ZA" altLang="en-US" sz="2200" dirty="0">
                <a:solidFill>
                  <a:schemeClr val="tx1"/>
                </a:solidFill>
              </a:rPr>
              <a:t> from a magistrate’s court, with a very quick procedure for interim orders</a:t>
            </a:r>
          </a:p>
          <a:p>
            <a:pPr marL="361950" lvl="1" indent="-361950" eaLnBrk="1" hangingPunct="1">
              <a:lnSpc>
                <a:spcPct val="100000"/>
              </a:lnSpc>
              <a:spcBef>
                <a:spcPts val="0"/>
              </a:spcBef>
              <a:spcAft>
                <a:spcPts val="1200"/>
              </a:spcAft>
              <a:buSzPct val="90000"/>
              <a:buFont typeface="Wingdings" panose="05000000000000000000" pitchFamily="2" charset="2"/>
              <a:buChar char="l"/>
            </a:pPr>
            <a:r>
              <a:rPr lang="en-ZA" altLang="en-US" sz="2200" dirty="0">
                <a:solidFill>
                  <a:schemeClr val="tx1"/>
                </a:solidFill>
              </a:rPr>
              <a:t>classifies existing crimes between persons in a domestic relationship as “</a:t>
            </a:r>
            <a:r>
              <a:rPr lang="en-ZA" altLang="en-US" sz="2200" b="1" dirty="0">
                <a:solidFill>
                  <a:schemeClr val="tx1"/>
                </a:solidFill>
              </a:rPr>
              <a:t>domestic violence offences</a:t>
            </a:r>
            <a:r>
              <a:rPr lang="en-ZA" altLang="en-US" sz="2200" dirty="0">
                <a:solidFill>
                  <a:schemeClr val="tx1"/>
                </a:solidFill>
              </a:rPr>
              <a:t>” and applies some special protections for the victim’s safety in these cases</a:t>
            </a:r>
          </a:p>
          <a:p>
            <a:pPr marL="361950" lvl="1" indent="-361950" eaLnBrk="1" hangingPunct="1">
              <a:lnSpc>
                <a:spcPct val="100000"/>
              </a:lnSpc>
              <a:spcBef>
                <a:spcPts val="0"/>
              </a:spcBef>
              <a:buSzPct val="90000"/>
              <a:buFont typeface="Wingdings" panose="05000000000000000000" pitchFamily="2" charset="2"/>
              <a:buChar char="l"/>
            </a:pPr>
            <a:r>
              <a:rPr lang="en-ZA" altLang="en-US" sz="2200" dirty="0">
                <a:solidFill>
                  <a:schemeClr val="tx1"/>
                </a:solidFill>
              </a:rPr>
              <a:t> provides </a:t>
            </a:r>
            <a:r>
              <a:rPr lang="en-ZA" altLang="en-US" sz="2200" b="1" dirty="0">
                <a:solidFill>
                  <a:schemeClr val="tx1"/>
                </a:solidFill>
              </a:rPr>
              <a:t>other protections </a:t>
            </a:r>
            <a:r>
              <a:rPr lang="en-ZA" altLang="en-US" sz="2200" dirty="0">
                <a:solidFill>
                  <a:schemeClr val="tx1"/>
                </a:solidFill>
              </a:rPr>
              <a:t>for victims of domestic violence, such as the privacy of the proceedings, the right to give information at a bail hearing, and the role of the police to assist the victim</a:t>
            </a:r>
            <a:endParaRPr lang="en-US" altLang="en-US" sz="2200" dirty="0">
              <a:solidFill>
                <a:schemeClr val="tx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61412" y="2238375"/>
            <a:ext cx="2752215" cy="3890963"/>
          </a:xfrm>
          <a:prstGeom prst="rect">
            <a:avLst/>
          </a:prstGeom>
          <a:ln w="82550">
            <a:noFill/>
          </a:ln>
        </p:spPr>
      </p:pic>
    </p:spTree>
    <p:extLst>
      <p:ext uri="{BB962C8B-B14F-4D97-AF65-F5344CB8AC3E}">
        <p14:creationId xmlns:p14="http://schemas.microsoft.com/office/powerpoint/2010/main" val="564087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203819-08DF-4AE7-B279-4BF37CB5870A}"/>
              </a:ext>
            </a:extLst>
          </p:cNvPr>
          <p:cNvGrpSpPr/>
          <p:nvPr/>
        </p:nvGrpSpPr>
        <p:grpSpPr>
          <a:xfrm>
            <a:off x="2245159" y="728663"/>
            <a:ext cx="7775575" cy="5400674"/>
            <a:chOff x="2245159" y="728663"/>
            <a:chExt cx="7775575" cy="5400674"/>
          </a:xfrm>
        </p:grpSpPr>
        <p:sp>
          <p:nvSpPr>
            <p:cNvPr id="3" name="TextBox 2">
              <a:extLst>
                <a:ext uri="{FF2B5EF4-FFF2-40B4-BE49-F238E27FC236}">
                  <a16:creationId xmlns:a16="http://schemas.microsoft.com/office/drawing/2014/main" id="{B7AF8AB3-91CF-4436-BAFD-FB89DF7832B2}"/>
                </a:ext>
              </a:extLst>
            </p:cNvPr>
            <p:cNvSpPr txBox="1"/>
            <p:nvPr/>
          </p:nvSpPr>
          <p:spPr>
            <a:xfrm>
              <a:off x="2245159" y="728663"/>
              <a:ext cx="7775575" cy="5400674"/>
            </a:xfrm>
            <a:prstGeom prst="rect">
              <a:avLst/>
            </a:prstGeom>
            <a:noFill/>
          </p:spPr>
          <p:txBody>
            <a:bodyPr wrap="square" lIns="0" tIns="0" rIns="0" bIns="0">
              <a:noAutofit/>
            </a:bodyPr>
            <a:lstStyle/>
            <a:p>
              <a:pPr algn="ctr"/>
              <a:r>
                <a:rPr lang="en-US" sz="2400" dirty="0">
                  <a:effectLst/>
                  <a:latin typeface="Open Sans" panose="020B0606030504020204" pitchFamily="34" charset="0"/>
                  <a:ea typeface="Open Sans" panose="020B0606030504020204" pitchFamily="34" charset="0"/>
                  <a:cs typeface="Open Sans" panose="020B0606030504020204" pitchFamily="34" charset="0"/>
                </a:rPr>
                <a:t>This publication was made possible </a:t>
              </a:r>
              <a:br>
                <a:rPr lang="en-US" sz="2400" dirty="0">
                  <a:effectLst/>
                  <a:latin typeface="Open Sans" panose="020B0606030504020204" pitchFamily="34" charset="0"/>
                  <a:ea typeface="Open Sans" panose="020B0606030504020204" pitchFamily="34" charset="0"/>
                  <a:cs typeface="Open Sans" panose="020B0606030504020204" pitchFamily="34" charset="0"/>
                </a:rPr>
              </a:br>
              <a:r>
                <a:rPr lang="en-US" sz="2400" dirty="0">
                  <a:effectLst/>
                  <a:latin typeface="Open Sans" panose="020B0606030504020204" pitchFamily="34" charset="0"/>
                  <a:ea typeface="Open Sans" panose="020B0606030504020204" pitchFamily="34" charset="0"/>
                  <a:cs typeface="Open Sans" panose="020B0606030504020204" pitchFamily="34" charset="0"/>
                </a:rPr>
                <a:t>with the financial support of the </a:t>
              </a:r>
              <a:br>
                <a:rPr lang="en-US" sz="2400" dirty="0">
                  <a:effectLst/>
                  <a:latin typeface="Open Sans" panose="020B0606030504020204" pitchFamily="34" charset="0"/>
                  <a:ea typeface="Open Sans" panose="020B0606030504020204" pitchFamily="34" charset="0"/>
                  <a:cs typeface="Open Sans" panose="020B0606030504020204" pitchFamily="34" charset="0"/>
                </a:rPr>
              </a:br>
              <a:r>
                <a:rPr lang="en-US" sz="2400" dirty="0" err="1">
                  <a:effectLst/>
                  <a:latin typeface="Open Sans" panose="020B0606030504020204" pitchFamily="34" charset="0"/>
                  <a:ea typeface="Open Sans" panose="020B0606030504020204" pitchFamily="34" charset="0"/>
                  <a:cs typeface="Open Sans" panose="020B0606030504020204" pitchFamily="34" charset="0"/>
                </a:rPr>
                <a:t>Hanns</a:t>
              </a:r>
              <a:r>
                <a:rPr lang="en-US" sz="2400" dirty="0">
                  <a:effectLst/>
                  <a:latin typeface="Open Sans" panose="020B0606030504020204" pitchFamily="34" charset="0"/>
                  <a:ea typeface="Open Sans" panose="020B0606030504020204" pitchFamily="34" charset="0"/>
                  <a:cs typeface="Open Sans" panose="020B0606030504020204" pitchFamily="34" charset="0"/>
                </a:rPr>
                <a:t> Seidel Foundation.</a:t>
              </a:r>
              <a:endParaRPr lang="en-NA" sz="2400" dirty="0">
                <a:effectLst/>
                <a:latin typeface="Open Sans" panose="020B0606030504020204" pitchFamily="34" charset="0"/>
                <a:ea typeface="Open Sans" panose="020B0606030504020204" pitchFamily="34" charset="0"/>
                <a:cs typeface="Open Sans" panose="020B0606030504020204" pitchFamily="34" charset="0"/>
              </a:endParaRPr>
            </a:p>
            <a:p>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NA"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ct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r>
                <a:rPr lang="en-US" sz="1800" dirty="0">
                  <a:effectLst/>
                  <a:latin typeface="Open Sans" panose="020B0606030504020204" pitchFamily="34" charset="0"/>
                  <a:ea typeface="Open Sans" panose="020B0606030504020204" pitchFamily="34" charset="0"/>
                  <a:cs typeface="Open Sans" panose="020B0606030504020204" pitchFamily="34" charset="0"/>
                </a:rPr>
                <a:t> </a:t>
              </a:r>
            </a:p>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endParaRPr lang="en-NA" sz="18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800" dirty="0">
                  <a:effectLst/>
                  <a:latin typeface="Open Sans" panose="020B0606030504020204" pitchFamily="34" charset="0"/>
                  <a:ea typeface="Open Sans" panose="020B0606030504020204" pitchFamily="34" charset="0"/>
                  <a:cs typeface="Open Sans" panose="020B0606030504020204" pitchFamily="34" charset="0"/>
                </a:rPr>
                <a:t> </a:t>
              </a:r>
              <a:endParaRPr lang="en-NA" sz="18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b="1" dirty="0" err="1">
                  <a:effectLst/>
                  <a:latin typeface="Open Sans" panose="020B0606030504020204" pitchFamily="34" charset="0"/>
                  <a:ea typeface="Open Sans" panose="020B0606030504020204" pitchFamily="34" charset="0"/>
                  <a:cs typeface="Open Sans" panose="020B0606030504020204" pitchFamily="34" charset="0"/>
                </a:rPr>
                <a:t>Hanns</a:t>
              </a:r>
              <a:r>
                <a:rPr lang="en-US" sz="1600" b="1" dirty="0">
                  <a:effectLst/>
                  <a:latin typeface="Open Sans" panose="020B0606030504020204" pitchFamily="34" charset="0"/>
                  <a:ea typeface="Open Sans" panose="020B0606030504020204" pitchFamily="34" charset="0"/>
                  <a:cs typeface="Open Sans" panose="020B0606030504020204" pitchFamily="34" charset="0"/>
                </a:rPr>
                <a:t> Seidel Foundation Namibia</a:t>
              </a:r>
              <a:endParaRPr lang="en-NA" sz="1600" b="1"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effectLst/>
                  <a:latin typeface="Open Sans" panose="020B0606030504020204" pitchFamily="34" charset="0"/>
                  <a:ea typeface="Open Sans" panose="020B0606030504020204" pitchFamily="34" charset="0"/>
                  <a:cs typeface="Open Sans" panose="020B0606030504020204" pitchFamily="34" charset="0"/>
                </a:rPr>
                <a:t>House of Democracy</a:t>
              </a:r>
              <a:endParaRPr lang="en-NA" sz="16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effectLst/>
                  <a:latin typeface="Open Sans" panose="020B0606030504020204" pitchFamily="34" charset="0"/>
                  <a:ea typeface="Open Sans" panose="020B0606030504020204" pitchFamily="34" charset="0"/>
                  <a:cs typeface="Open Sans" panose="020B0606030504020204" pitchFamily="34" charset="0"/>
                </a:rPr>
                <a:t>70-72 Dr Frans </a:t>
              </a:r>
              <a:r>
                <a:rPr lang="en-US" sz="1600" dirty="0" err="1">
                  <a:effectLst/>
                  <a:latin typeface="Open Sans" panose="020B0606030504020204" pitchFamily="34" charset="0"/>
                  <a:ea typeface="Open Sans" panose="020B0606030504020204" pitchFamily="34" charset="0"/>
                  <a:cs typeface="Open Sans" panose="020B0606030504020204" pitchFamily="34" charset="0"/>
                </a:rPr>
                <a:t>Indongo</a:t>
              </a:r>
              <a:r>
                <a:rPr lang="en-US" sz="1600" dirty="0">
                  <a:effectLst/>
                  <a:latin typeface="Open Sans" panose="020B0606030504020204" pitchFamily="34" charset="0"/>
                  <a:ea typeface="Open Sans" panose="020B0606030504020204" pitchFamily="34" charset="0"/>
                  <a:cs typeface="Open Sans" panose="020B0606030504020204" pitchFamily="34" charset="0"/>
                </a:rPr>
                <a:t> Street</a:t>
              </a:r>
              <a:endParaRPr lang="en-NA" sz="16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effectLst/>
                  <a:latin typeface="Open Sans" panose="020B0606030504020204" pitchFamily="34" charset="0"/>
                  <a:ea typeface="Open Sans" panose="020B0606030504020204" pitchFamily="34" charset="0"/>
                  <a:cs typeface="Open Sans" panose="020B0606030504020204" pitchFamily="34" charset="0"/>
                </a:rPr>
                <a:t>P.O. Box 90912</a:t>
              </a:r>
              <a:endParaRPr lang="en-NA" sz="16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effectLst/>
                  <a:latin typeface="Open Sans" panose="020B0606030504020204" pitchFamily="34" charset="0"/>
                  <a:ea typeface="Open Sans" panose="020B0606030504020204" pitchFamily="34" charset="0"/>
                  <a:cs typeface="Open Sans" panose="020B0606030504020204" pitchFamily="34" charset="0"/>
                </a:rPr>
                <a:t>Windhoek, Namibia</a:t>
              </a:r>
              <a:endParaRPr lang="en-NA" sz="16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dirty="0">
                  <a:solidFill>
                    <a:srgbClr val="0B9CD4"/>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info@hsf.org.na</a:t>
              </a:r>
              <a:endParaRPr lang="en-NA" sz="1600" dirty="0">
                <a:solidFill>
                  <a:srgbClr val="0B9CD4"/>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dirty="0">
                  <a:solidFill>
                    <a:srgbClr val="0B9CD4"/>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www.hss.de/namibia/en/home</a:t>
              </a:r>
              <a:endParaRPr lang="en-NA" sz="1600" dirty="0">
                <a:solidFill>
                  <a:srgbClr val="0B9CD4"/>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effectLst/>
                  <a:latin typeface="Open Sans" panose="020B0606030504020204" pitchFamily="34" charset="0"/>
                  <a:ea typeface="Open Sans" panose="020B0606030504020204" pitchFamily="34" charset="0"/>
                  <a:cs typeface="Open Sans" panose="020B0606030504020204" pitchFamily="34" charset="0"/>
                </a:rPr>
                <a:t> </a:t>
              </a:r>
              <a:endParaRPr lang="en-NA" sz="16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effectLst/>
                  <a:latin typeface="Open Sans" panose="020B0606030504020204" pitchFamily="34" charset="0"/>
                  <a:ea typeface="Open Sans" panose="020B0606030504020204" pitchFamily="34" charset="0"/>
                  <a:cs typeface="Open Sans" panose="020B0606030504020204" pitchFamily="34" charset="0"/>
                </a:rPr>
                <a:t>The views and opinions expressed herein do not necessarily </a:t>
              </a:r>
              <a:br>
                <a:rPr lang="en-US" sz="1600" dirty="0">
                  <a:effectLst/>
                  <a:latin typeface="Open Sans" panose="020B0606030504020204" pitchFamily="34" charset="0"/>
                  <a:ea typeface="Open Sans" panose="020B0606030504020204" pitchFamily="34" charset="0"/>
                  <a:cs typeface="Open Sans" panose="020B0606030504020204" pitchFamily="34" charset="0"/>
                </a:rPr>
              </a:br>
              <a:r>
                <a:rPr lang="en-US" sz="1600" dirty="0">
                  <a:effectLst/>
                  <a:latin typeface="Open Sans" panose="020B0606030504020204" pitchFamily="34" charset="0"/>
                  <a:ea typeface="Open Sans" panose="020B0606030504020204" pitchFamily="34" charset="0"/>
                  <a:cs typeface="Open Sans" panose="020B0606030504020204" pitchFamily="34" charset="0"/>
                </a:rPr>
                <a:t>state or reflect those of the </a:t>
              </a:r>
              <a:r>
                <a:rPr lang="en-US" sz="1600" dirty="0" err="1">
                  <a:effectLst/>
                  <a:latin typeface="Open Sans" panose="020B0606030504020204" pitchFamily="34" charset="0"/>
                  <a:ea typeface="Open Sans" panose="020B0606030504020204" pitchFamily="34" charset="0"/>
                  <a:cs typeface="Open Sans" panose="020B0606030504020204" pitchFamily="34" charset="0"/>
                </a:rPr>
                <a:t>Hanns</a:t>
              </a:r>
              <a:r>
                <a:rPr lang="en-US" sz="1600" dirty="0">
                  <a:effectLst/>
                  <a:latin typeface="Open Sans" panose="020B0606030504020204" pitchFamily="34" charset="0"/>
                  <a:ea typeface="Open Sans" panose="020B0606030504020204" pitchFamily="34" charset="0"/>
                  <a:cs typeface="Open Sans" panose="020B0606030504020204" pitchFamily="34" charset="0"/>
                </a:rPr>
                <a:t> Seidel Foundation.</a:t>
              </a:r>
              <a:endParaRPr lang="en-NA" sz="16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45880557-C15C-4C24-885C-5CF508110D5A}"/>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4896479" y="2155030"/>
              <a:ext cx="2472934" cy="1209269"/>
            </a:xfrm>
            <a:prstGeom prst="rect">
              <a:avLst/>
            </a:prstGeom>
          </p:spPr>
        </p:pic>
      </p:grpSp>
    </p:spTree>
    <p:extLst>
      <p:ext uri="{BB962C8B-B14F-4D97-AF65-F5344CB8AC3E}">
        <p14:creationId xmlns:p14="http://schemas.microsoft.com/office/powerpoint/2010/main" val="110849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0075" y="690563"/>
            <a:ext cx="10782299" cy="5614986"/>
          </a:xfrm>
          <a:prstGeom prst="rect">
            <a:avLst/>
          </a:prstGeom>
        </p:spPr>
        <p:txBody>
          <a:bodyPr>
            <a:normAutofit fontScale="40000" lnSpcReduction="20000"/>
          </a:bodyPr>
          <a:lstStyle/>
          <a:p>
            <a:pPr marL="0" indent="0">
              <a:lnSpc>
                <a:spcPct val="120000"/>
              </a:lnSpc>
              <a:spcBef>
                <a:spcPts val="0"/>
              </a:spcBef>
              <a:spcAft>
                <a:spcPts val="1200"/>
              </a:spcAft>
              <a:buNone/>
              <a:tabLst>
                <a:tab pos="714375" algn="l"/>
              </a:tabLst>
            </a:pPr>
            <a:r>
              <a:rPr lang="en-ZA" sz="7000" b="1" dirty="0">
                <a:solidFill>
                  <a:schemeClr val="tx1"/>
                </a:solidFill>
              </a:rPr>
              <a:t>(2) 	Sexual abuse</a:t>
            </a:r>
          </a:p>
          <a:p>
            <a:pPr marL="1076325" indent="-361950">
              <a:lnSpc>
                <a:spcPct val="120000"/>
              </a:lnSpc>
              <a:spcBef>
                <a:spcPts val="0"/>
              </a:spcBef>
              <a:spcAft>
                <a:spcPts val="1200"/>
              </a:spcAft>
              <a:buSzPct val="90000"/>
              <a:buFont typeface="Wingdings" panose="05000000000000000000" pitchFamily="2" charset="2"/>
              <a:buChar char="l"/>
            </a:pPr>
            <a:r>
              <a:rPr lang="en-US" sz="5900" dirty="0">
                <a:solidFill>
                  <a:schemeClr val="tx1"/>
                </a:solidFill>
              </a:rPr>
              <a:t>forcing someone to engage in any </a:t>
            </a:r>
            <a:br>
              <a:rPr lang="en-US" sz="5900" dirty="0">
                <a:solidFill>
                  <a:schemeClr val="tx1"/>
                </a:solidFill>
              </a:rPr>
            </a:br>
            <a:r>
              <a:rPr lang="en-US" sz="5900" dirty="0">
                <a:solidFill>
                  <a:schemeClr val="tx1"/>
                </a:solidFill>
              </a:rPr>
              <a:t>sexual contact</a:t>
            </a:r>
          </a:p>
          <a:p>
            <a:pPr marL="1076325" indent="-361950">
              <a:lnSpc>
                <a:spcPct val="120000"/>
              </a:lnSpc>
              <a:spcBef>
                <a:spcPts val="0"/>
              </a:spcBef>
              <a:spcAft>
                <a:spcPts val="1200"/>
              </a:spcAft>
              <a:buSzPct val="90000"/>
              <a:buFont typeface="Wingdings" panose="05000000000000000000" pitchFamily="2" charset="2"/>
              <a:buChar char="l"/>
            </a:pPr>
            <a:r>
              <a:rPr lang="en-US" sz="5900" dirty="0">
                <a:solidFill>
                  <a:schemeClr val="tx1"/>
                </a:solidFill>
              </a:rPr>
              <a:t>engaging in sexual conduct that </a:t>
            </a:r>
            <a:br>
              <a:rPr lang="en-US" sz="5900" dirty="0">
                <a:solidFill>
                  <a:schemeClr val="tx1"/>
                </a:solidFill>
              </a:rPr>
            </a:br>
            <a:r>
              <a:rPr lang="en-US" sz="5900" dirty="0">
                <a:solidFill>
                  <a:schemeClr val="tx1"/>
                </a:solidFill>
              </a:rPr>
              <a:t>abuses, humiliates or degrades </a:t>
            </a:r>
            <a:br>
              <a:rPr lang="en-US" sz="5900" dirty="0">
                <a:solidFill>
                  <a:schemeClr val="tx1"/>
                </a:solidFill>
              </a:rPr>
            </a:br>
            <a:r>
              <a:rPr lang="en-US" sz="5900" dirty="0">
                <a:solidFill>
                  <a:schemeClr val="tx1"/>
                </a:solidFill>
              </a:rPr>
              <a:t>someone</a:t>
            </a:r>
          </a:p>
          <a:p>
            <a:pPr marL="1076325" indent="-361950">
              <a:lnSpc>
                <a:spcPct val="120000"/>
              </a:lnSpc>
              <a:spcBef>
                <a:spcPts val="0"/>
              </a:spcBef>
              <a:spcAft>
                <a:spcPts val="1200"/>
              </a:spcAft>
              <a:buSzPct val="90000"/>
              <a:buFont typeface="Wingdings" panose="05000000000000000000" pitchFamily="2" charset="2"/>
              <a:buChar char="l"/>
            </a:pPr>
            <a:r>
              <a:rPr lang="en-US" sz="5900" dirty="0">
                <a:solidFill>
                  <a:schemeClr val="tx1"/>
                </a:solidFill>
              </a:rPr>
              <a:t>making someone look at sexual material that abuses, humiliates, </a:t>
            </a:r>
            <a:br>
              <a:rPr lang="en-US" sz="5900" dirty="0">
                <a:solidFill>
                  <a:schemeClr val="tx1"/>
                </a:solidFill>
              </a:rPr>
            </a:br>
            <a:r>
              <a:rPr lang="en-US" sz="5900" dirty="0">
                <a:solidFill>
                  <a:schemeClr val="tx1"/>
                </a:solidFill>
              </a:rPr>
              <a:t>or degrades them (such as forcing someone to view pornography) </a:t>
            </a:r>
          </a:p>
          <a:p>
            <a:pPr marL="1076325" indent="-361950">
              <a:lnSpc>
                <a:spcPct val="120000"/>
              </a:lnSpc>
              <a:spcBef>
                <a:spcPts val="0"/>
              </a:spcBef>
              <a:spcAft>
                <a:spcPts val="1200"/>
              </a:spcAft>
              <a:buSzPct val="90000"/>
              <a:buFont typeface="Wingdings" panose="05000000000000000000" pitchFamily="2" charset="2"/>
              <a:buChar char="l"/>
            </a:pPr>
            <a:r>
              <a:rPr lang="en-US" sz="5900" dirty="0">
                <a:solidFill>
                  <a:schemeClr val="tx1"/>
                </a:solidFill>
              </a:rPr>
              <a:t>engaging in abusive, humiliating or degrading sexual contact or conduct with someone with whom the targeted person has close emotional ties, such as a family member or close friend </a:t>
            </a:r>
          </a:p>
          <a:p>
            <a:pPr marL="1790700" lvl="1" indent="-1333500">
              <a:lnSpc>
                <a:spcPct val="110000"/>
              </a:lnSpc>
              <a:buNone/>
            </a:pPr>
            <a:r>
              <a:rPr lang="en-US" sz="5500" b="1" i="1" dirty="0">
                <a:solidFill>
                  <a:schemeClr val="tx1"/>
                </a:solidFill>
              </a:rPr>
              <a:t>Example:</a:t>
            </a:r>
            <a:r>
              <a:rPr lang="en-US" sz="5500" i="1" dirty="0">
                <a:solidFill>
                  <a:schemeClr val="tx1"/>
                </a:solidFill>
              </a:rPr>
              <a:t>	A man is committing domestic violence against his girlfriend if he forces her daughter to look at a pornographic movie.</a:t>
            </a:r>
            <a:endParaRPr lang="en-ZA" sz="5500" i="1" dirty="0">
              <a:solidFill>
                <a:schemeClr val="tx1"/>
              </a:solidFill>
            </a:endParaRPr>
          </a:p>
        </p:txBody>
      </p:sp>
      <p:pic>
        <p:nvPicPr>
          <p:cNvPr id="5" name="Picture 4">
            <a:extLst>
              <a:ext uri="{FF2B5EF4-FFF2-40B4-BE49-F238E27FC236}">
                <a16:creationId xmlns:a16="http://schemas.microsoft.com/office/drawing/2014/main" id="{F0CEAAF8-7800-413C-8984-15A2F625917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86575" y="728662"/>
            <a:ext cx="4476536" cy="2433638"/>
          </a:xfrm>
          <a:prstGeom prst="rect">
            <a:avLst/>
          </a:prstGeom>
        </p:spPr>
      </p:pic>
    </p:spTree>
    <p:extLst>
      <p:ext uri="{BB962C8B-B14F-4D97-AF65-F5344CB8AC3E}">
        <p14:creationId xmlns:p14="http://schemas.microsoft.com/office/powerpoint/2010/main" val="76054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76274" y="728663"/>
            <a:ext cx="8505825" cy="5757863"/>
          </a:xfrm>
          <a:prstGeom prst="rect">
            <a:avLst/>
          </a:prstGeom>
        </p:spPr>
        <p:txBody>
          <a:bodyPr>
            <a:normAutofit fontScale="77500" lnSpcReduction="20000"/>
          </a:bodyPr>
          <a:lstStyle/>
          <a:p>
            <a:pPr marL="0" indent="0">
              <a:lnSpc>
                <a:spcPct val="120000"/>
              </a:lnSpc>
              <a:spcBef>
                <a:spcPts val="0"/>
              </a:spcBef>
              <a:spcAft>
                <a:spcPts val="1200"/>
              </a:spcAft>
              <a:buNone/>
              <a:tabLst>
                <a:tab pos="714375" algn="l"/>
              </a:tabLst>
            </a:pPr>
            <a:r>
              <a:rPr lang="en-ZA" sz="3600" b="1" dirty="0">
                <a:solidFill>
                  <a:schemeClr val="tx1"/>
                </a:solidFill>
              </a:rPr>
              <a:t>(3) 	Economic abuse</a:t>
            </a:r>
          </a:p>
          <a:p>
            <a:pPr marL="1076325" indent="-361950">
              <a:lnSpc>
                <a:spcPct val="120000"/>
              </a:lnSpc>
              <a:spcBef>
                <a:spcPts val="0"/>
              </a:spcBef>
              <a:spcAft>
                <a:spcPts val="600"/>
              </a:spcAft>
              <a:buSzPct val="90000"/>
              <a:buFont typeface="Wingdings" panose="05000000000000000000" pitchFamily="2" charset="2"/>
              <a:buChar char="l"/>
            </a:pPr>
            <a:r>
              <a:rPr lang="en-US" sz="2800" dirty="0">
                <a:solidFill>
                  <a:schemeClr val="tx1"/>
                </a:solidFill>
              </a:rPr>
              <a:t>unreasonably depriving someone of goods or </a:t>
            </a:r>
            <a:br>
              <a:rPr lang="en-US" sz="2800" dirty="0">
                <a:solidFill>
                  <a:schemeClr val="tx1"/>
                </a:solidFill>
              </a:rPr>
            </a:br>
            <a:r>
              <a:rPr lang="en-US" sz="2800" dirty="0">
                <a:solidFill>
                  <a:schemeClr val="tx1"/>
                </a:solidFill>
              </a:rPr>
              <a:t>money which they need to live, reasonably </a:t>
            </a:r>
            <a:br>
              <a:rPr lang="en-US" sz="2800" dirty="0">
                <a:solidFill>
                  <a:schemeClr val="tx1"/>
                </a:solidFill>
              </a:rPr>
            </a:br>
            <a:r>
              <a:rPr lang="en-US" sz="2800" dirty="0">
                <a:solidFill>
                  <a:schemeClr val="tx1"/>
                </a:solidFill>
              </a:rPr>
              <a:t>expect to use or have a legal right to use </a:t>
            </a:r>
          </a:p>
          <a:p>
            <a:pPr marL="2333625" lvl="1" indent="-1257300">
              <a:lnSpc>
                <a:spcPct val="120000"/>
              </a:lnSpc>
              <a:spcBef>
                <a:spcPts val="0"/>
              </a:spcBef>
              <a:spcAft>
                <a:spcPts val="1200"/>
              </a:spcAft>
              <a:buNone/>
            </a:pPr>
            <a:r>
              <a:rPr lang="en-US" sz="2300" b="1" i="1" dirty="0">
                <a:solidFill>
                  <a:schemeClr val="tx1"/>
                </a:solidFill>
              </a:rPr>
              <a:t>Examples: 	</a:t>
            </a:r>
            <a:r>
              <a:rPr lang="en-US" sz="2300" i="1" dirty="0">
                <a:solidFill>
                  <a:schemeClr val="tx1"/>
                </a:solidFill>
              </a:rPr>
              <a:t>depriving a person of food, of use of the family car </a:t>
            </a:r>
            <a:br>
              <a:rPr lang="en-US" sz="2300" i="1" dirty="0">
                <a:solidFill>
                  <a:schemeClr val="tx1"/>
                </a:solidFill>
              </a:rPr>
            </a:br>
            <a:r>
              <a:rPr lang="en-US" sz="2300" i="1" dirty="0">
                <a:solidFill>
                  <a:schemeClr val="tx1"/>
                </a:solidFill>
              </a:rPr>
              <a:t>to get to work or of access to their own income</a:t>
            </a:r>
          </a:p>
          <a:p>
            <a:pPr marL="1076325" indent="-361950">
              <a:lnSpc>
                <a:spcPct val="120000"/>
              </a:lnSpc>
              <a:spcBef>
                <a:spcPts val="0"/>
              </a:spcBef>
              <a:spcAft>
                <a:spcPts val="600"/>
              </a:spcAft>
              <a:buSzPct val="90000"/>
              <a:buFont typeface="Wingdings" panose="05000000000000000000" pitchFamily="2" charset="2"/>
              <a:buChar char="l"/>
            </a:pPr>
            <a:r>
              <a:rPr lang="en-US" sz="2800" dirty="0">
                <a:solidFill>
                  <a:schemeClr val="tx1"/>
                </a:solidFill>
              </a:rPr>
              <a:t>unreasonably selling, destroying or damaging </a:t>
            </a:r>
            <a:br>
              <a:rPr lang="en-US" sz="2800" dirty="0">
                <a:solidFill>
                  <a:schemeClr val="tx1"/>
                </a:solidFill>
              </a:rPr>
            </a:br>
            <a:r>
              <a:rPr lang="en-US" sz="2800" dirty="0">
                <a:solidFill>
                  <a:schemeClr val="tx1"/>
                </a:solidFill>
              </a:rPr>
              <a:t>property in which the complainant has an interest </a:t>
            </a:r>
            <a:br>
              <a:rPr lang="en-US" sz="2800" dirty="0">
                <a:solidFill>
                  <a:schemeClr val="tx1"/>
                </a:solidFill>
              </a:rPr>
            </a:br>
            <a:r>
              <a:rPr lang="en-US" sz="2800" dirty="0">
                <a:solidFill>
                  <a:schemeClr val="tx1"/>
                </a:solidFill>
              </a:rPr>
              <a:t>or a reasonable expectation of use </a:t>
            </a:r>
          </a:p>
          <a:p>
            <a:pPr marL="2333625" lvl="1" indent="-1257300">
              <a:lnSpc>
                <a:spcPct val="120000"/>
              </a:lnSpc>
              <a:spcBef>
                <a:spcPts val="0"/>
              </a:spcBef>
              <a:spcAft>
                <a:spcPts val="1200"/>
              </a:spcAft>
              <a:buNone/>
            </a:pPr>
            <a:r>
              <a:rPr lang="en-US" sz="2300" b="1" i="1" dirty="0">
                <a:solidFill>
                  <a:schemeClr val="tx1"/>
                </a:solidFill>
              </a:rPr>
              <a:t>Example:	</a:t>
            </a:r>
            <a:r>
              <a:rPr lang="en-US" sz="2300" i="1" dirty="0">
                <a:solidFill>
                  <a:schemeClr val="tx1"/>
                </a:solidFill>
              </a:rPr>
              <a:t>destroying the family radio with a hammer to stop someone from listening to the news</a:t>
            </a:r>
          </a:p>
          <a:p>
            <a:pPr marL="1076325" indent="-361950">
              <a:lnSpc>
                <a:spcPct val="120000"/>
              </a:lnSpc>
              <a:spcBef>
                <a:spcPts val="0"/>
              </a:spcBef>
              <a:spcAft>
                <a:spcPts val="600"/>
              </a:spcAft>
              <a:buSzPct val="90000"/>
              <a:buFont typeface="Wingdings" panose="05000000000000000000" pitchFamily="2" charset="2"/>
              <a:buChar char="l"/>
            </a:pPr>
            <a:r>
              <a:rPr lang="en-US" sz="2800" dirty="0">
                <a:solidFill>
                  <a:schemeClr val="tx1"/>
                </a:solidFill>
              </a:rPr>
              <a:t>hiding or preventing use of property that someone </a:t>
            </a:r>
            <a:br>
              <a:rPr lang="en-US" sz="2800" dirty="0">
                <a:solidFill>
                  <a:schemeClr val="tx1"/>
                </a:solidFill>
              </a:rPr>
            </a:br>
            <a:r>
              <a:rPr lang="en-US" sz="2800" dirty="0">
                <a:solidFill>
                  <a:schemeClr val="tx1"/>
                </a:solidFill>
              </a:rPr>
              <a:t>else owns or has a reasonable expectation to use</a:t>
            </a:r>
          </a:p>
          <a:p>
            <a:pPr marL="2333625" lvl="1" indent="-1257300">
              <a:lnSpc>
                <a:spcPct val="120000"/>
              </a:lnSpc>
              <a:spcBef>
                <a:spcPts val="0"/>
              </a:spcBef>
              <a:spcAft>
                <a:spcPts val="1200"/>
              </a:spcAft>
              <a:buNone/>
            </a:pPr>
            <a:r>
              <a:rPr lang="en-US" sz="2300" b="1" i="1" dirty="0">
                <a:solidFill>
                  <a:schemeClr val="tx1"/>
                </a:solidFill>
              </a:rPr>
              <a:t>Example:	</a:t>
            </a:r>
            <a:r>
              <a:rPr lang="en-US" sz="2300" i="1" dirty="0">
                <a:solidFill>
                  <a:schemeClr val="tx1"/>
                </a:solidFill>
              </a:rPr>
              <a:t>locking up someone’s work uniform as a way of </a:t>
            </a:r>
            <a:br>
              <a:rPr lang="en-US" sz="2300" i="1" dirty="0">
                <a:solidFill>
                  <a:schemeClr val="tx1"/>
                </a:solidFill>
              </a:rPr>
            </a:br>
            <a:r>
              <a:rPr lang="en-US" sz="2300" i="1" dirty="0">
                <a:solidFill>
                  <a:schemeClr val="tx1"/>
                </a:solidFill>
              </a:rPr>
              <a:t>preventing them from working</a:t>
            </a:r>
            <a:endParaRPr lang="en-ZA" sz="2300" i="1"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rcRect/>
          <a:stretch/>
        </p:blipFill>
        <p:spPr>
          <a:xfrm>
            <a:off x="8429625" y="4229099"/>
            <a:ext cx="2458069" cy="1915717"/>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220074" y="2190750"/>
            <a:ext cx="2672690" cy="1657350"/>
          </a:xfrm>
          <a:prstGeom prst="rect">
            <a:avLst/>
          </a:prstGeom>
        </p:spPr>
      </p:pic>
      <p:pic>
        <p:nvPicPr>
          <p:cNvPr id="6" name="Picture 5">
            <a:extLst>
              <a:ext uri="{FF2B5EF4-FFF2-40B4-BE49-F238E27FC236}">
                <a16:creationId xmlns:a16="http://schemas.microsoft.com/office/drawing/2014/main" id="{EA6EAE7F-30BE-4481-8958-65C458E5234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928719" y="728663"/>
            <a:ext cx="3724915" cy="1376361"/>
          </a:xfrm>
          <a:prstGeom prst="rect">
            <a:avLst/>
          </a:prstGeom>
        </p:spPr>
      </p:pic>
      <p:pic>
        <p:nvPicPr>
          <p:cNvPr id="10" name="Picture 9">
            <a:extLst>
              <a:ext uri="{FF2B5EF4-FFF2-40B4-BE49-F238E27FC236}">
                <a16:creationId xmlns:a16="http://schemas.microsoft.com/office/drawing/2014/main" id="{6838016E-CB9C-41DD-B49A-7948D3F61B9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20929" y="2819400"/>
            <a:ext cx="1086846" cy="3309938"/>
          </a:xfrm>
          <a:prstGeom prst="rect">
            <a:avLst/>
          </a:prstGeom>
        </p:spPr>
      </p:pic>
    </p:spTree>
    <p:extLst>
      <p:ext uri="{BB962C8B-B14F-4D97-AF65-F5344CB8AC3E}">
        <p14:creationId xmlns:p14="http://schemas.microsoft.com/office/powerpoint/2010/main" val="244499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0573" y="728663"/>
            <a:ext cx="10572752" cy="5481638"/>
          </a:xfrm>
          <a:prstGeom prst="rect">
            <a:avLst/>
          </a:prstGeom>
        </p:spPr>
        <p:txBody>
          <a:bodyPr>
            <a:normAutofit fontScale="92500" lnSpcReduction="10000"/>
          </a:bodyPr>
          <a:lstStyle/>
          <a:p>
            <a:pPr marL="0" indent="0">
              <a:lnSpc>
                <a:spcPct val="110000"/>
              </a:lnSpc>
              <a:spcBef>
                <a:spcPts val="0"/>
              </a:spcBef>
              <a:spcAft>
                <a:spcPts val="1800"/>
              </a:spcAft>
              <a:buNone/>
              <a:tabLst>
                <a:tab pos="714375" algn="l"/>
              </a:tabLst>
            </a:pPr>
            <a:r>
              <a:rPr lang="en-US" sz="2800" b="1" dirty="0">
                <a:solidFill>
                  <a:schemeClr val="tx1"/>
                </a:solidFill>
              </a:rPr>
              <a:t>(4) 	Intimidation</a:t>
            </a:r>
          </a:p>
          <a:p>
            <a:pPr marL="714375" indent="0">
              <a:lnSpc>
                <a:spcPct val="110000"/>
              </a:lnSpc>
              <a:spcBef>
                <a:spcPts val="0"/>
              </a:spcBef>
              <a:spcAft>
                <a:spcPts val="1800"/>
              </a:spcAft>
              <a:buNone/>
            </a:pPr>
            <a:r>
              <a:rPr lang="en-US" sz="2400" dirty="0">
                <a:solidFill>
                  <a:schemeClr val="tx1"/>
                </a:solidFill>
              </a:rPr>
              <a:t>intentionally making someone afraid by - </a:t>
            </a:r>
          </a:p>
          <a:p>
            <a:pPr marL="1076325" indent="-361950">
              <a:lnSpc>
                <a:spcPct val="110000"/>
              </a:lnSpc>
              <a:spcBef>
                <a:spcPts val="0"/>
              </a:spcBef>
              <a:spcAft>
                <a:spcPts val="1800"/>
              </a:spcAft>
              <a:buSzPct val="90000"/>
              <a:buFont typeface="Wingdings" panose="05000000000000000000" pitchFamily="2" charset="2"/>
              <a:buChar char="l"/>
            </a:pPr>
            <a:r>
              <a:rPr lang="en-US" sz="2400" dirty="0">
                <a:solidFill>
                  <a:schemeClr val="tx1"/>
                </a:solidFill>
              </a:rPr>
              <a:t>threatening to </a:t>
            </a:r>
            <a:br>
              <a:rPr lang="en-US" sz="2400" dirty="0">
                <a:solidFill>
                  <a:schemeClr val="tx1"/>
                </a:solidFill>
              </a:rPr>
            </a:br>
            <a:r>
              <a:rPr lang="en-US" sz="2400" dirty="0">
                <a:solidFill>
                  <a:schemeClr val="tx1"/>
                </a:solidFill>
              </a:rPr>
              <a:t>physically abuse </a:t>
            </a:r>
            <a:br>
              <a:rPr lang="en-US" sz="2400" dirty="0">
                <a:solidFill>
                  <a:schemeClr val="tx1"/>
                </a:solidFill>
              </a:rPr>
            </a:br>
            <a:r>
              <a:rPr lang="en-US" sz="2400" dirty="0">
                <a:solidFill>
                  <a:schemeClr val="tx1"/>
                </a:solidFill>
              </a:rPr>
              <a:t>them</a:t>
            </a:r>
          </a:p>
          <a:p>
            <a:pPr marL="1076325" indent="-361950">
              <a:lnSpc>
                <a:spcPct val="110000"/>
              </a:lnSpc>
              <a:spcBef>
                <a:spcPts val="0"/>
              </a:spcBef>
              <a:spcAft>
                <a:spcPts val="1800"/>
              </a:spcAft>
              <a:buSzPct val="90000"/>
              <a:buFont typeface="Wingdings" panose="05000000000000000000" pitchFamily="2" charset="2"/>
              <a:buChar char="l"/>
            </a:pPr>
            <a:r>
              <a:rPr lang="en-US" sz="2400" dirty="0">
                <a:solidFill>
                  <a:schemeClr val="tx1"/>
                </a:solidFill>
              </a:rPr>
              <a:t>physically abusing </a:t>
            </a:r>
            <a:br>
              <a:rPr lang="en-US" sz="2400" dirty="0">
                <a:solidFill>
                  <a:schemeClr val="tx1"/>
                </a:solidFill>
              </a:rPr>
            </a:br>
            <a:r>
              <a:rPr lang="en-US" sz="2400" dirty="0">
                <a:solidFill>
                  <a:schemeClr val="tx1"/>
                </a:solidFill>
              </a:rPr>
              <a:t>or threatening their </a:t>
            </a:r>
            <a:br>
              <a:rPr lang="en-US" sz="2400" dirty="0">
                <a:solidFill>
                  <a:schemeClr val="tx1"/>
                </a:solidFill>
              </a:rPr>
            </a:br>
            <a:r>
              <a:rPr lang="en-US" sz="2400" dirty="0">
                <a:solidFill>
                  <a:schemeClr val="tx1"/>
                </a:solidFill>
              </a:rPr>
              <a:t>family member or </a:t>
            </a:r>
            <a:br>
              <a:rPr lang="en-US" sz="2400" dirty="0">
                <a:solidFill>
                  <a:schemeClr val="tx1"/>
                </a:solidFill>
              </a:rPr>
            </a:br>
            <a:r>
              <a:rPr lang="en-US" sz="2400" dirty="0" err="1">
                <a:solidFill>
                  <a:schemeClr val="tx1"/>
                </a:solidFill>
              </a:rPr>
              <a:t>dependant</a:t>
            </a:r>
            <a:r>
              <a:rPr lang="en-US" sz="2400" dirty="0">
                <a:solidFill>
                  <a:schemeClr val="tx1"/>
                </a:solidFill>
              </a:rPr>
              <a:t> </a:t>
            </a:r>
          </a:p>
          <a:p>
            <a:pPr marL="1076325" indent="-361950">
              <a:lnSpc>
                <a:spcPct val="110000"/>
              </a:lnSpc>
              <a:spcBef>
                <a:spcPts val="0"/>
              </a:spcBef>
              <a:spcAft>
                <a:spcPts val="1800"/>
              </a:spcAft>
              <a:buSzPct val="90000"/>
              <a:buFont typeface="Wingdings" panose="05000000000000000000" pitchFamily="2" charset="2"/>
              <a:buChar char="l"/>
            </a:pPr>
            <a:r>
              <a:rPr lang="en-US" sz="2400" dirty="0">
                <a:solidFill>
                  <a:schemeClr val="tx1"/>
                </a:solidFill>
              </a:rPr>
              <a:t>exhibiting a weapon</a:t>
            </a:r>
          </a:p>
          <a:p>
            <a:pPr marL="1076325" indent="-361950">
              <a:lnSpc>
                <a:spcPct val="110000"/>
              </a:lnSpc>
              <a:spcBef>
                <a:spcPts val="0"/>
              </a:spcBef>
              <a:spcAft>
                <a:spcPts val="600"/>
              </a:spcAft>
              <a:buSzPct val="90000"/>
              <a:buFont typeface="Wingdings" panose="05000000000000000000" pitchFamily="2" charset="2"/>
              <a:buChar char="l"/>
            </a:pPr>
            <a:r>
              <a:rPr lang="en-US" sz="2400" dirty="0">
                <a:solidFill>
                  <a:schemeClr val="tx1"/>
                </a:solidFill>
              </a:rPr>
              <a:t>other behaviour that </a:t>
            </a:r>
            <a:br>
              <a:rPr lang="en-US" sz="2400" dirty="0">
                <a:solidFill>
                  <a:schemeClr val="tx1"/>
                </a:solidFill>
              </a:rPr>
            </a:br>
            <a:r>
              <a:rPr lang="en-US" sz="2400" dirty="0">
                <a:solidFill>
                  <a:schemeClr val="tx1"/>
                </a:solidFill>
              </a:rPr>
              <a:t>seems threatening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67300" y="2057399"/>
            <a:ext cx="6343650" cy="3810001"/>
          </a:xfrm>
          <a:prstGeom prst="rect">
            <a:avLst/>
          </a:prstGeom>
        </p:spPr>
      </p:pic>
    </p:spTree>
    <p:extLst>
      <p:ext uri="{BB962C8B-B14F-4D97-AF65-F5344CB8AC3E}">
        <p14:creationId xmlns:p14="http://schemas.microsoft.com/office/powerpoint/2010/main" val="40669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9894" y="728662"/>
            <a:ext cx="10502481" cy="5400675"/>
          </a:xfrm>
          <a:prstGeom prst="rect">
            <a:avLst/>
          </a:prstGeom>
        </p:spPr>
        <p:txBody>
          <a:bodyPr>
            <a:normAutofit/>
          </a:bodyPr>
          <a:lstStyle/>
          <a:p>
            <a:pPr marL="0" indent="0">
              <a:lnSpc>
                <a:spcPct val="100000"/>
              </a:lnSpc>
              <a:spcBef>
                <a:spcPts val="0"/>
              </a:spcBef>
              <a:spcAft>
                <a:spcPts val="1800"/>
              </a:spcAft>
              <a:buNone/>
              <a:tabLst>
                <a:tab pos="714375" algn="l"/>
              </a:tabLst>
            </a:pPr>
            <a:r>
              <a:rPr lang="en-US" sz="2800" b="1" dirty="0">
                <a:solidFill>
                  <a:schemeClr val="tx1"/>
                </a:solidFill>
              </a:rPr>
              <a:t>(5) 	Harassment</a:t>
            </a:r>
          </a:p>
          <a:p>
            <a:pPr marL="714375" indent="0">
              <a:lnSpc>
                <a:spcPct val="100000"/>
              </a:lnSpc>
              <a:spcBef>
                <a:spcPts val="0"/>
              </a:spcBef>
              <a:spcAft>
                <a:spcPts val="1800"/>
              </a:spcAft>
              <a:buNone/>
            </a:pPr>
            <a:r>
              <a:rPr lang="en-US" sz="2400" dirty="0">
                <a:solidFill>
                  <a:schemeClr val="tx1"/>
                </a:solidFill>
              </a:rPr>
              <a:t>repeatedly following or</a:t>
            </a:r>
            <a:br>
              <a:rPr lang="en-US" sz="2400" dirty="0">
                <a:solidFill>
                  <a:schemeClr val="tx1"/>
                </a:solidFill>
              </a:rPr>
            </a:br>
            <a:r>
              <a:rPr lang="en-US" sz="2400" dirty="0">
                <a:solidFill>
                  <a:schemeClr val="tx1"/>
                </a:solidFill>
              </a:rPr>
              <a:t>making unwelcome</a:t>
            </a:r>
            <a:br>
              <a:rPr lang="en-US" sz="2400" dirty="0">
                <a:solidFill>
                  <a:schemeClr val="tx1"/>
                </a:solidFill>
              </a:rPr>
            </a:br>
            <a:r>
              <a:rPr lang="en-US" sz="2400" dirty="0">
                <a:solidFill>
                  <a:schemeClr val="tx1"/>
                </a:solidFill>
              </a:rPr>
              <a:t>communications with</a:t>
            </a:r>
            <a:br>
              <a:rPr lang="en-US" sz="2400" dirty="0">
                <a:solidFill>
                  <a:schemeClr val="tx1"/>
                </a:solidFill>
              </a:rPr>
            </a:br>
            <a:r>
              <a:rPr lang="en-US" sz="2400" dirty="0">
                <a:solidFill>
                  <a:schemeClr val="tx1"/>
                </a:solidFill>
              </a:rPr>
              <a:t>someone, or their family</a:t>
            </a:r>
            <a:br>
              <a:rPr lang="en-US" sz="2400" dirty="0">
                <a:solidFill>
                  <a:schemeClr val="tx1"/>
                </a:solidFill>
              </a:rPr>
            </a:br>
            <a:r>
              <a:rPr lang="en-US" sz="2400" dirty="0">
                <a:solidFill>
                  <a:schemeClr val="tx1"/>
                </a:solidFill>
              </a:rPr>
              <a:t>member or </a:t>
            </a:r>
            <a:r>
              <a:rPr lang="en-US" sz="2400" dirty="0" err="1">
                <a:solidFill>
                  <a:schemeClr val="tx1"/>
                </a:solidFill>
              </a:rPr>
              <a:t>dependant</a:t>
            </a:r>
            <a:r>
              <a:rPr lang="en-US" sz="2400" dirty="0">
                <a:solidFill>
                  <a:schemeClr val="tx1"/>
                </a:solidFill>
              </a:rPr>
              <a:t> – </a:t>
            </a:r>
          </a:p>
          <a:p>
            <a:pPr marL="1076325" indent="-361950">
              <a:lnSpc>
                <a:spcPct val="100000"/>
              </a:lnSpc>
              <a:spcBef>
                <a:spcPts val="0"/>
              </a:spcBef>
              <a:spcAft>
                <a:spcPts val="1800"/>
              </a:spcAft>
              <a:buSzPct val="90000"/>
              <a:buFont typeface="Wingdings" panose="05000000000000000000" pitchFamily="2" charset="2"/>
              <a:buChar char="l"/>
            </a:pPr>
            <a:r>
              <a:rPr lang="en-US" sz="2400" dirty="0">
                <a:solidFill>
                  <a:schemeClr val="tx1"/>
                </a:solidFill>
              </a:rPr>
              <a:t>watching or loitering </a:t>
            </a:r>
            <a:br>
              <a:rPr lang="en-US" sz="2400" dirty="0">
                <a:solidFill>
                  <a:schemeClr val="tx1"/>
                </a:solidFill>
              </a:rPr>
            </a:br>
            <a:r>
              <a:rPr lang="en-US" sz="2400" dirty="0">
                <a:solidFill>
                  <a:schemeClr val="tx1"/>
                </a:solidFill>
              </a:rPr>
              <a:t>nearby</a:t>
            </a:r>
          </a:p>
          <a:p>
            <a:pPr marL="1076325" indent="-361950">
              <a:lnSpc>
                <a:spcPct val="100000"/>
              </a:lnSpc>
              <a:spcBef>
                <a:spcPts val="0"/>
              </a:spcBef>
              <a:spcAft>
                <a:spcPts val="1800"/>
              </a:spcAft>
              <a:buSzPct val="90000"/>
              <a:buFont typeface="Wingdings" panose="05000000000000000000" pitchFamily="2" charset="2"/>
              <a:buChar char="l"/>
            </a:pPr>
            <a:r>
              <a:rPr lang="en-US" sz="2400" dirty="0">
                <a:solidFill>
                  <a:schemeClr val="tx1"/>
                </a:solidFill>
              </a:rPr>
              <a:t>repeated telephone calls, including ‘silent’ phone calls</a:t>
            </a:r>
          </a:p>
          <a:p>
            <a:pPr marL="1076325" indent="-361950">
              <a:lnSpc>
                <a:spcPct val="100000"/>
              </a:lnSpc>
              <a:spcBef>
                <a:spcPts val="0"/>
              </a:spcBef>
              <a:buSzPct val="90000"/>
              <a:buFont typeface="Wingdings" panose="05000000000000000000" pitchFamily="2" charset="2"/>
              <a:buChar char="l"/>
            </a:pPr>
            <a:r>
              <a:rPr lang="en-US" sz="2400" dirty="0">
                <a:solidFill>
                  <a:schemeClr val="tx1"/>
                </a:solidFill>
              </a:rPr>
              <a:t>repeatedly sending letters, emails or other messages or objects</a:t>
            </a:r>
          </a:p>
        </p:txBody>
      </p:sp>
      <p:pic>
        <p:nvPicPr>
          <p:cNvPr id="4" name="Picture 3"/>
          <p:cNvPicPr>
            <a:picLocks noChangeAspect="1"/>
          </p:cNvPicPr>
          <p:nvPr/>
        </p:nvPicPr>
        <p:blipFill>
          <a:blip r:embed="rId2"/>
          <a:stretch>
            <a:fillRect/>
          </a:stretch>
        </p:blipFill>
        <p:spPr>
          <a:xfrm>
            <a:off x="5684808" y="804863"/>
            <a:ext cx="5658928" cy="3223673"/>
          </a:xfrm>
          <a:prstGeom prst="rect">
            <a:avLst/>
          </a:prstGeom>
        </p:spPr>
      </p:pic>
    </p:spTree>
    <p:extLst>
      <p:ext uri="{BB962C8B-B14F-4D97-AF65-F5344CB8AC3E}">
        <p14:creationId xmlns:p14="http://schemas.microsoft.com/office/powerpoint/2010/main" val="179254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76276" y="671513"/>
            <a:ext cx="2819400" cy="5133601"/>
          </a:xfrm>
          <a:prstGeom prst="rect">
            <a:avLst/>
          </a:prstGeom>
        </p:spPr>
        <p:txBody>
          <a:bodyPr>
            <a:normAutofit fontScale="70000" lnSpcReduction="20000"/>
          </a:bodyPr>
          <a:lstStyle/>
          <a:p>
            <a:pPr marL="0" indent="0">
              <a:lnSpc>
                <a:spcPct val="120000"/>
              </a:lnSpc>
              <a:spcBef>
                <a:spcPts val="0"/>
              </a:spcBef>
              <a:spcAft>
                <a:spcPts val="1800"/>
              </a:spcAft>
              <a:buNone/>
              <a:tabLst>
                <a:tab pos="714375" algn="l"/>
              </a:tabLst>
            </a:pPr>
            <a:r>
              <a:rPr lang="en-ZA" sz="3600" b="1" dirty="0">
                <a:solidFill>
                  <a:schemeClr val="tx1"/>
                </a:solidFill>
              </a:rPr>
              <a:t>(6) 	Trespass</a:t>
            </a:r>
          </a:p>
          <a:p>
            <a:pPr marL="714375" indent="0">
              <a:lnSpc>
                <a:spcPct val="120000"/>
              </a:lnSpc>
              <a:spcBef>
                <a:spcPts val="0"/>
              </a:spcBef>
              <a:buNone/>
            </a:pPr>
            <a:r>
              <a:rPr lang="en-US" sz="3600" dirty="0">
                <a:solidFill>
                  <a:schemeClr val="tx1"/>
                </a:solidFill>
              </a:rPr>
              <a:t>entering someone’s home or property without </a:t>
            </a:r>
            <a:br>
              <a:rPr lang="en-US" sz="3600" dirty="0">
                <a:solidFill>
                  <a:schemeClr val="tx1"/>
                </a:solidFill>
              </a:rPr>
            </a:br>
            <a:r>
              <a:rPr lang="en-US" sz="3600" dirty="0">
                <a:solidFill>
                  <a:schemeClr val="tx1"/>
                </a:solidFill>
              </a:rPr>
              <a:t>their </a:t>
            </a:r>
            <a:br>
              <a:rPr lang="en-US" sz="3600" dirty="0">
                <a:solidFill>
                  <a:schemeClr val="tx1"/>
                </a:solidFill>
              </a:rPr>
            </a:br>
            <a:r>
              <a:rPr lang="en-US" sz="3600" dirty="0">
                <a:solidFill>
                  <a:schemeClr val="tx1"/>
                </a:solidFill>
              </a:rPr>
              <a:t>consent </a:t>
            </a:r>
          </a:p>
          <a:p>
            <a:pPr marL="0" indent="0">
              <a:lnSpc>
                <a:spcPct val="120000"/>
              </a:lnSpc>
              <a:spcBef>
                <a:spcPts val="0"/>
              </a:spcBef>
              <a:buNone/>
            </a:pPr>
            <a:br>
              <a:rPr lang="en-US" i="1" dirty="0">
                <a:solidFill>
                  <a:schemeClr val="tx1"/>
                </a:solidFill>
              </a:rPr>
            </a:br>
            <a:r>
              <a:rPr lang="en-US" sz="3400" i="1" dirty="0">
                <a:solidFill>
                  <a:schemeClr val="tx1"/>
                </a:solidFill>
              </a:rPr>
              <a:t>obviously applies only where the parties do not share the same home</a:t>
            </a:r>
            <a:endParaRPr lang="en-ZA" sz="3400" i="1" dirty="0">
              <a:solidFill>
                <a:schemeClr val="tx1"/>
              </a:solidFill>
            </a:endParaRPr>
          </a:p>
        </p:txBody>
      </p:sp>
      <p:pic>
        <p:nvPicPr>
          <p:cNvPr id="4" name="Picture 3"/>
          <p:cNvPicPr>
            <a:picLocks noChangeAspect="1"/>
          </p:cNvPicPr>
          <p:nvPr/>
        </p:nvPicPr>
        <p:blipFill>
          <a:blip r:embed="rId2"/>
          <a:stretch>
            <a:fillRect/>
          </a:stretch>
        </p:blipFill>
        <p:spPr>
          <a:xfrm>
            <a:off x="3797188" y="728663"/>
            <a:ext cx="7728061" cy="4929187"/>
          </a:xfrm>
          <a:prstGeom prst="rect">
            <a:avLst/>
          </a:prstGeom>
        </p:spPr>
      </p:pic>
    </p:spTree>
    <p:extLst>
      <p:ext uri="{BB962C8B-B14F-4D97-AF65-F5344CB8AC3E}">
        <p14:creationId xmlns:p14="http://schemas.microsoft.com/office/powerpoint/2010/main" val="275223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0575" y="682625"/>
            <a:ext cx="10744200" cy="4351338"/>
          </a:xfrm>
          <a:prstGeom prst="rect">
            <a:avLst/>
          </a:prstGeom>
        </p:spPr>
        <p:txBody>
          <a:bodyPr>
            <a:normAutofit/>
          </a:bodyPr>
          <a:lstStyle/>
          <a:p>
            <a:pPr marL="0" indent="0">
              <a:lnSpc>
                <a:spcPct val="100000"/>
              </a:lnSpc>
              <a:spcBef>
                <a:spcPts val="0"/>
              </a:spcBef>
              <a:spcAft>
                <a:spcPts val="1800"/>
              </a:spcAft>
              <a:buNone/>
              <a:tabLst>
                <a:tab pos="714375" algn="l"/>
              </a:tabLst>
            </a:pPr>
            <a:r>
              <a:rPr lang="en-US" sz="2800" b="1" dirty="0">
                <a:solidFill>
                  <a:schemeClr val="tx1"/>
                </a:solidFill>
              </a:rPr>
              <a:t>(7)	Emotional, verbal or psychological abuse</a:t>
            </a:r>
          </a:p>
          <a:p>
            <a:pPr marL="714375" indent="0">
              <a:lnSpc>
                <a:spcPct val="100000"/>
              </a:lnSpc>
              <a:spcBef>
                <a:spcPts val="0"/>
              </a:spcBef>
              <a:spcAft>
                <a:spcPts val="1200"/>
              </a:spcAft>
              <a:buNone/>
            </a:pPr>
            <a:r>
              <a:rPr lang="en-US" sz="2400" dirty="0">
                <a:solidFill>
                  <a:schemeClr val="tx1"/>
                </a:solidFill>
              </a:rPr>
              <a:t>a pattern of seriously “degrading” or “humiliating” </a:t>
            </a:r>
            <a:r>
              <a:rPr lang="en-US" sz="2400" dirty="0" err="1">
                <a:solidFill>
                  <a:schemeClr val="tx1"/>
                </a:solidFill>
              </a:rPr>
              <a:t>behaviour</a:t>
            </a:r>
            <a:r>
              <a:rPr lang="en-US" sz="2400" dirty="0">
                <a:solidFill>
                  <a:schemeClr val="tx1"/>
                </a:solidFill>
              </a:rPr>
              <a:t> towards someone or towards their family member or dependant</a:t>
            </a:r>
          </a:p>
          <a:p>
            <a:pPr marL="1076325" indent="-361950">
              <a:lnSpc>
                <a:spcPct val="100000"/>
              </a:lnSpc>
              <a:spcBef>
                <a:spcPts val="0"/>
              </a:spcBef>
              <a:buSzPct val="90000"/>
              <a:buFont typeface="Wingdings" panose="05000000000000000000" pitchFamily="2" charset="2"/>
              <a:buChar char=""/>
            </a:pPr>
            <a:r>
              <a:rPr lang="en-US" sz="2400" i="1" dirty="0">
                <a:solidFill>
                  <a:schemeClr val="tx1"/>
                </a:solidFill>
              </a:rPr>
              <a:t>Example: repeated insults or causing emotional pain</a:t>
            </a:r>
          </a:p>
          <a:p>
            <a:pPr marL="1076325" indent="-361950">
              <a:lnSpc>
                <a:spcPct val="100000"/>
              </a:lnSpc>
              <a:buSzPct val="90000"/>
              <a:buFont typeface="Wingdings" panose="05000000000000000000" pitchFamily="2" charset="2"/>
              <a:buChar char=""/>
            </a:pPr>
            <a:r>
              <a:rPr lang="en-US" sz="2400" i="1" dirty="0">
                <a:solidFill>
                  <a:schemeClr val="tx1"/>
                </a:solidFill>
              </a:rPr>
              <a:t>Example: obsessively jealous or possessive behaviour</a:t>
            </a:r>
            <a:endParaRPr lang="en-ZA" sz="2400" i="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rcRect l="413" r="413"/>
          <a:stretch/>
        </p:blipFill>
        <p:spPr>
          <a:xfrm>
            <a:off x="6445236" y="3415606"/>
            <a:ext cx="4709783" cy="27137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rcRect/>
          <a:stretch/>
        </p:blipFill>
        <p:spPr>
          <a:xfrm>
            <a:off x="791755" y="3317794"/>
            <a:ext cx="5122090" cy="2811544"/>
          </a:xfrm>
          <a:prstGeom prst="rect">
            <a:avLst/>
          </a:prstGeom>
        </p:spPr>
      </p:pic>
    </p:spTree>
    <p:extLst>
      <p:ext uri="{BB962C8B-B14F-4D97-AF65-F5344CB8AC3E}">
        <p14:creationId xmlns:p14="http://schemas.microsoft.com/office/powerpoint/2010/main" val="1961328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1361</TotalTime>
  <Words>3463</Words>
  <Application>Microsoft Office PowerPoint</Application>
  <PresentationFormat>Widescreen</PresentationFormat>
  <Paragraphs>206</Paragraphs>
  <Slides>39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Open Sans Extrabold</vt:lpstr>
      <vt:lpstr>Arial</vt:lpstr>
      <vt:lpstr>Open Sans</vt:lpstr>
      <vt:lpstr>Wingdings</vt:lpstr>
      <vt:lpstr>Office Theme</vt:lpstr>
      <vt:lpstr>Custom Design</vt:lpstr>
      <vt:lpstr>PowerPoint Presentation</vt:lpstr>
      <vt:lpstr>What is domestic violence?</vt:lpstr>
      <vt:lpstr>What abusive acts are defined as  “domestic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Domestic violence against children </vt:lpstr>
      <vt:lpstr>What is a “domestic relationship”?</vt:lpstr>
      <vt:lpstr>Duration of a domestic relationship </vt:lpstr>
      <vt:lpstr>Quiz: Is this domestic violence?</vt:lpstr>
      <vt:lpstr>What can you do if you are  experiencing domestic violence?</vt:lpstr>
      <vt:lpstr>Who can apply for a protection order?</vt:lpstr>
      <vt:lpstr>How to apply for a protection order </vt:lpstr>
      <vt:lpstr>PowerPoint Presentation</vt:lpstr>
      <vt:lpstr>PowerPoint Presentation</vt:lpstr>
      <vt:lpstr>PowerPoint Presentation</vt:lpstr>
      <vt:lpstr>What will the court consider? </vt:lpstr>
      <vt:lpstr>What does a protection order say?</vt:lpstr>
      <vt:lpstr>More possible terms of protection orders</vt:lpstr>
      <vt:lpstr>How long does a protection order last?</vt:lpstr>
      <vt:lpstr>Changes to a protection order </vt:lpstr>
      <vt:lpstr>Crimes relating to protection orders</vt:lpstr>
      <vt:lpstr>Privacy </vt:lpstr>
      <vt:lpstr>PowerPoint Presentation</vt:lpstr>
      <vt:lpstr>PowerPoint Presentation</vt:lpstr>
      <vt:lpstr>PowerPoint Presentation</vt:lpstr>
      <vt:lpstr>PowerPoint Presentation</vt:lpstr>
      <vt:lpstr>Speedy trials and protecting the victim</vt:lpstr>
      <vt:lpstr>Reducing the trauma of the trial</vt:lpstr>
      <vt:lpstr>Sentencing for domestic violence offences</vt:lpstr>
      <vt:lpstr>Statistics on domestic violence</vt:lpstr>
      <vt:lpstr>My partner violated the protection order.  I want to lay a charge but I am afraid that  he will beat me if he gets out on bail.</vt:lpstr>
      <vt:lpstr>SUMMARY: Key innovations of the  Combating of Domestic Violence 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Hubbard</dc:creator>
  <cp:lastModifiedBy>Perri</cp:lastModifiedBy>
  <cp:revision>549</cp:revision>
  <dcterms:created xsi:type="dcterms:W3CDTF">2021-10-16T03:32:31Z</dcterms:created>
  <dcterms:modified xsi:type="dcterms:W3CDTF">2021-11-19T10:31:22Z</dcterms:modified>
</cp:coreProperties>
</file>