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96" r:id="rId4"/>
    <p:sldId id="297" r:id="rId5"/>
    <p:sldId id="261" r:id="rId6"/>
    <p:sldId id="263" r:id="rId7"/>
    <p:sldId id="268" r:id="rId8"/>
    <p:sldId id="270" r:id="rId9"/>
    <p:sldId id="269" r:id="rId10"/>
    <p:sldId id="271" r:id="rId11"/>
    <p:sldId id="272" r:id="rId12"/>
    <p:sldId id="273" r:id="rId13"/>
    <p:sldId id="275" r:id="rId14"/>
    <p:sldId id="276" r:id="rId15"/>
    <p:sldId id="277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91" r:id="rId29"/>
    <p:sldId id="293" r:id="rId30"/>
    <p:sldId id="262" r:id="rId31"/>
    <p:sldId id="294" r:id="rId32"/>
    <p:sldId id="29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B7E"/>
    <a:srgbClr val="858C58"/>
    <a:srgbClr val="86ACC1"/>
    <a:srgbClr val="B7B996"/>
    <a:srgbClr val="B0BEA6"/>
    <a:srgbClr val="9CA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9F42B457-BFD7-4977-B305-4033A3BAC5A2}" type="datetimeFigureOut">
              <a:rPr lang="en-ZA" smtClean="0"/>
              <a:pPr/>
              <a:t>2021/11/19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14DF4520-1821-4EF4-8CEC-15EBD5B4ED29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8962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4pPr>
              <a:defRPr>
                <a:latin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9F42B457-BFD7-4977-B305-4033A3BAC5A2}" type="datetimeFigureOut">
              <a:rPr lang="en-ZA" smtClean="0"/>
              <a:pPr/>
              <a:t>2021/11/19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14DF4520-1821-4EF4-8CEC-15EBD5B4ED29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511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4pPr>
              <a:defRPr>
                <a:latin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9F42B457-BFD7-4977-B305-4033A3BAC5A2}" type="datetimeFigureOut">
              <a:rPr lang="en-ZA" smtClean="0"/>
              <a:pPr/>
              <a:t>2021/11/19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14DF4520-1821-4EF4-8CEC-15EBD5B4ED29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673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anchor="b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4pPr>
              <a:defRPr>
                <a:latin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9F42B457-BFD7-4977-B305-4033A3BAC5A2}" type="datetimeFigureOut">
              <a:rPr lang="en-ZA" smtClean="0"/>
              <a:pPr/>
              <a:t>2021/11/19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14DF4520-1821-4EF4-8CEC-15EBD5B4ED29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14453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orient="horz" pos="38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9F42B457-BFD7-4977-B305-4033A3BAC5A2}" type="datetimeFigureOut">
              <a:rPr lang="en-ZA" smtClean="0"/>
              <a:pPr/>
              <a:t>2021/11/19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14DF4520-1821-4EF4-8CEC-15EBD5B4ED29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0117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4pPr>
              <a:defRPr>
                <a:latin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4pPr>
              <a:defRPr>
                <a:latin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9F42B457-BFD7-4977-B305-4033A3BAC5A2}" type="datetimeFigureOut">
              <a:rPr lang="en-ZA" smtClean="0"/>
              <a:pPr/>
              <a:t>2021/11/19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14DF4520-1821-4EF4-8CEC-15EBD5B4ED29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1919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4pPr>
              <a:defRPr>
                <a:latin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4pPr>
              <a:defRPr>
                <a:latin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9F42B457-BFD7-4977-B305-4033A3BAC5A2}" type="datetimeFigureOut">
              <a:rPr lang="en-ZA" smtClean="0"/>
              <a:pPr/>
              <a:t>2021/11/19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14DF4520-1821-4EF4-8CEC-15EBD5B4ED29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135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9F42B457-BFD7-4977-B305-4033A3BAC5A2}" type="datetimeFigureOut">
              <a:rPr lang="en-ZA" smtClean="0"/>
              <a:pPr/>
              <a:t>2021/11/19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14DF4520-1821-4EF4-8CEC-15EBD5B4ED29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765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9F42B457-BFD7-4977-B305-4033A3BAC5A2}" type="datetimeFigureOut">
              <a:rPr lang="en-ZA" smtClean="0"/>
              <a:pPr/>
              <a:t>2021/11/19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14DF4520-1821-4EF4-8CEC-15EBD5B4ED29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821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9F42B457-BFD7-4977-B305-4033A3BAC5A2}" type="datetimeFigureOut">
              <a:rPr lang="en-ZA" smtClean="0"/>
              <a:pPr/>
              <a:t>2021/11/19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14DF4520-1821-4EF4-8CEC-15EBD5B4ED29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1721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9F42B457-BFD7-4977-B305-4033A3BAC5A2}" type="datetimeFigureOut">
              <a:rPr lang="en-ZA" smtClean="0"/>
              <a:pPr/>
              <a:t>2021/11/19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14DF4520-1821-4EF4-8CEC-15EBD5B4ED29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611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23F836D-87F4-446E-9669-49BBECD0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8559"/>
            <a:ext cx="12192000" cy="67710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dirty="0"/>
              <a:t>Heading 1: Open Sans Extrabold 44pt</a:t>
            </a:r>
            <a:endParaRPr lang="en-ZA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67D5F09-0771-464F-8EF3-32BD31073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25625"/>
            <a:ext cx="10801350" cy="4303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447675" lvl="0" indent="-4476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Wingdings" panose="05000000000000000000" pitchFamily="2" charset="2"/>
              <a:buChar char="l"/>
            </a:pPr>
            <a:r>
              <a:rPr lang="en-US" dirty="0"/>
              <a:t>Bullet 1: Open Sans Regular/Bold 32pt</a:t>
            </a:r>
          </a:p>
          <a:p>
            <a:pPr marL="809625" lvl="1" indent="-361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"/>
            </a:pPr>
            <a:r>
              <a:rPr lang="en-US" dirty="0"/>
              <a:t>Bullet 2: Open Sans Regular/Bold 24pt</a:t>
            </a:r>
          </a:p>
          <a:p>
            <a:pPr marL="1257300" lvl="2" indent="-3619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"/>
            </a:pPr>
            <a:r>
              <a:rPr lang="en-US" dirty="0"/>
              <a:t>Bullet 3: Open Sans Regular/Bold 18pt</a:t>
            </a:r>
          </a:p>
        </p:txBody>
      </p:sp>
    </p:spTree>
    <p:extLst>
      <p:ext uri="{BB962C8B-B14F-4D97-AF65-F5344CB8AC3E}">
        <p14:creationId xmlns:p14="http://schemas.microsoft.com/office/powerpoint/2010/main" val="393682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4400" kern="1200" dirty="0">
          <a:solidFill>
            <a:schemeClr val="tx1"/>
          </a:solidFill>
          <a:latin typeface="Open Sans Extrabold" panose="020B0906030804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buSzPct val="90000"/>
        <a:buFont typeface="Wingdings" panose="05000000000000000000" pitchFamily="2" charset="2"/>
        <a:buChar char="•"/>
        <a:defRPr lang="en-US" sz="3200" kern="1200" dirty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904875" indent="-457200" algn="l" defTabSz="914400" rtl="0" eaLnBrk="1" latinLnBrk="0" hangingPunct="1">
        <a:lnSpc>
          <a:spcPct val="90000"/>
        </a:lnSpc>
        <a:spcBef>
          <a:spcPts val="0"/>
        </a:spcBef>
        <a:buSzPct val="90000"/>
        <a:buFont typeface="Wingdings" panose="05000000000000000000" pitchFamily="2" charset="2"/>
        <a:buChar char="•"/>
        <a:defRPr lang="en-US" sz="2400" kern="1200" dirty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352550" indent="-457200" algn="l" defTabSz="914400" rtl="0" eaLnBrk="1" latinLnBrk="0" hangingPunct="1">
        <a:lnSpc>
          <a:spcPct val="90000"/>
        </a:lnSpc>
        <a:spcBef>
          <a:spcPts val="0"/>
        </a:spcBef>
        <a:buSzPct val="90000"/>
        <a:buFont typeface="Wingdings" panose="05000000000000000000" pitchFamily="2" charset="2"/>
        <a:buChar char="•"/>
        <a:defRPr lang="en-US" sz="1800" kern="1200" dirty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s.de/namibia/en/home" TargetMode="External"/><Relationship Id="rId2" Type="http://schemas.openxmlformats.org/officeDocument/2006/relationships/hyperlink" Target="mailto:info@hsf.org.n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61DDD91-D45B-4B92-B3BB-756927D57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38550"/>
            <a:ext cx="12192000" cy="215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6000" b="1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Combating of Trafficking </a:t>
            </a:r>
            <a:br>
              <a:rPr lang="en-ZA" altLang="en-US" sz="6000" b="1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ZA" altLang="en-US" sz="6000" b="1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 Persons Act 1 of 2018</a:t>
            </a:r>
            <a:endParaRPr lang="en-GB" altLang="en-US" sz="6000" b="1" dirty="0">
              <a:solidFill>
                <a:schemeClr val="tx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D5B59F-D0C0-4352-A515-617270531006}"/>
              </a:ext>
            </a:extLst>
          </p:cNvPr>
          <p:cNvGrpSpPr/>
          <p:nvPr/>
        </p:nvGrpSpPr>
        <p:grpSpPr>
          <a:xfrm>
            <a:off x="3199758" y="1216210"/>
            <a:ext cx="5792483" cy="2002625"/>
            <a:chOff x="3199758" y="1216210"/>
            <a:chExt cx="5792483" cy="2002625"/>
          </a:xfrm>
        </p:grpSpPr>
        <p:sp>
          <p:nvSpPr>
            <p:cNvPr id="6" name="TextBox 1">
              <a:extLst>
                <a:ext uri="{FF2B5EF4-FFF2-40B4-BE49-F238E27FC236}">
                  <a16:creationId xmlns:a16="http://schemas.microsoft.com/office/drawing/2014/main" id="{B40334AB-6905-46CA-837F-165561675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9758" y="2387838"/>
              <a:ext cx="579248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Gender Research &amp; Advocacy Project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LEGAL ASSISTANCE CENTRE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0184AE-357F-44B1-98AB-938FA67A8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38666" y="1216210"/>
              <a:ext cx="1514669" cy="907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6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0563"/>
            <a:ext cx="4810125" cy="1477328"/>
          </a:xfrm>
        </p:spPr>
        <p:txBody>
          <a:bodyPr wrap="square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i="1" dirty="0"/>
              <a:t>Why are “means” </a:t>
            </a:r>
            <a:br>
              <a:rPr lang="en-US" sz="3200" i="1" dirty="0"/>
            </a:br>
            <a:r>
              <a:rPr lang="en-US" sz="3200" i="1" dirty="0"/>
              <a:t>not applicable to </a:t>
            </a:r>
            <a:br>
              <a:rPr lang="en-US" sz="3200" i="1" dirty="0"/>
            </a:br>
            <a:r>
              <a:rPr lang="en-US" sz="3200" i="1" dirty="0"/>
              <a:t>child trafficking?</a:t>
            </a:r>
            <a:endParaRPr lang="en-ZA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2506662"/>
            <a:ext cx="4057650" cy="36226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In the case of adults, it is necessary to prove that some “means” were used to take away the adult’s ability to give free consent.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But it is not necessary to prove that any “means” were used in respect of children, because a child can never consent to exploitation under any circumstances.</a:t>
            </a:r>
            <a:endParaRPr lang="en-ZA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99E0FE-6570-469D-A279-3C83AE9EC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6850" y="733691"/>
            <a:ext cx="6599825" cy="53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938"/>
            <a:ext cx="12192000" cy="609398"/>
          </a:xfrm>
        </p:spPr>
        <p:txBody>
          <a:bodyPr vert="horz" wrap="square" lIns="0" tIns="0" rIns="0" bIns="0" rtlCol="0" anchor="b">
            <a:spAutoFit/>
          </a:bodyPr>
          <a:lstStyle/>
          <a:p>
            <a:pPr algn="ctr"/>
            <a:r>
              <a:rPr lang="en-ZA" dirty="0"/>
              <a:t>Forms of exploitation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466851"/>
            <a:ext cx="10801350" cy="19240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000" b="1" dirty="0"/>
              <a:t>“criminal exploitation” </a:t>
            </a:r>
            <a:r>
              <a:rPr lang="en-US" sz="3000" dirty="0"/>
              <a:t>= not defined in the Combating of Trafficking in Persons </a:t>
            </a:r>
            <a:r>
              <a:rPr lang="en-ZA" sz="3000" dirty="0"/>
              <a:t>Act</a:t>
            </a:r>
          </a:p>
          <a:p>
            <a:pPr marL="361950" lvl="1" indent="-361950">
              <a:lnSpc>
                <a:spcPct val="100000"/>
              </a:lnSpc>
              <a:buFont typeface="Wingdings" panose="05000000000000000000" pitchFamily="2" charset="2"/>
              <a:buChar char=""/>
            </a:pPr>
            <a:r>
              <a:rPr lang="en-US" sz="2000" dirty="0"/>
              <a:t>where an individual or group takes advantage of an imbalance of power, to coerce, control, manipulate or deceive someone, to get them to engage in criminal activity for the benefit </a:t>
            </a:r>
            <a:r>
              <a:rPr lang="en-ZA" sz="2000" dirty="0"/>
              <a:t>of another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C4D6B-703D-4BFD-BA42-4BE5F8AB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5" y="3710775"/>
            <a:ext cx="10801349" cy="241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938"/>
            <a:ext cx="12192000" cy="609398"/>
          </a:xfr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en-ZA" dirty="0"/>
              <a:t>Forms of exploitation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449237"/>
            <a:ext cx="10801350" cy="468010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“</a:t>
            </a:r>
            <a:r>
              <a:rPr lang="en-US" sz="2400" b="1" dirty="0"/>
              <a:t>debt bondage</a:t>
            </a:r>
            <a:r>
              <a:rPr lang="en-US" sz="2400" dirty="0"/>
              <a:t>” = </a:t>
            </a:r>
            <a:br>
              <a:rPr lang="en-US" sz="2400" dirty="0"/>
            </a:br>
            <a:r>
              <a:rPr lang="en-US" sz="2400" dirty="0"/>
              <a:t>when someone </a:t>
            </a:r>
            <a:br>
              <a:rPr lang="en-US" sz="2400" dirty="0"/>
            </a:br>
            <a:r>
              <a:rPr lang="en-US" sz="2400" dirty="0"/>
              <a:t>promises to perform </a:t>
            </a:r>
            <a:br>
              <a:rPr lang="en-US" sz="2400" dirty="0"/>
            </a:br>
            <a:r>
              <a:rPr lang="en-US" sz="2400" dirty="0"/>
              <a:t>services in exchange </a:t>
            </a:r>
            <a:br>
              <a:rPr lang="en-US" sz="2400" dirty="0"/>
            </a:br>
            <a:r>
              <a:rPr lang="en-US" sz="2400" dirty="0"/>
              <a:t>for a debt, and that </a:t>
            </a:r>
            <a:br>
              <a:rPr lang="en-US" sz="2400" dirty="0"/>
            </a:br>
            <a:r>
              <a:rPr lang="en-US" sz="2400" dirty="0"/>
              <a:t>person remains </a:t>
            </a:r>
            <a:br>
              <a:rPr lang="en-US" sz="2400" dirty="0"/>
            </a:br>
            <a:r>
              <a:rPr lang="en-US" sz="2400" dirty="0"/>
              <a:t>trapped and unable </a:t>
            </a:r>
            <a:br>
              <a:rPr lang="en-US" sz="2400" dirty="0"/>
            </a:br>
            <a:r>
              <a:rPr lang="en-US" sz="2400" dirty="0"/>
              <a:t>to pay off the debt </a:t>
            </a:r>
            <a:br>
              <a:rPr lang="en-US" sz="2400" dirty="0"/>
            </a:br>
            <a:r>
              <a:rPr lang="en-US" sz="2400" dirty="0"/>
              <a:t>because the debt is </a:t>
            </a:r>
            <a:br>
              <a:rPr lang="en-US" sz="2400" dirty="0"/>
            </a:br>
            <a:r>
              <a:rPr lang="en-US" sz="2400" dirty="0"/>
              <a:t>unreasonably high, </a:t>
            </a:r>
            <a:br>
              <a:rPr lang="en-US" sz="2400" dirty="0"/>
            </a:br>
            <a:r>
              <a:rPr lang="en-US" sz="2400" dirty="0"/>
              <a:t>the length or nature </a:t>
            </a:r>
            <a:br>
              <a:rPr lang="en-US" sz="2400" dirty="0"/>
            </a:br>
            <a:r>
              <a:rPr lang="en-US" sz="2400" dirty="0"/>
              <a:t>of the services are not defined or limited, or when the value of the person’s services is not applied towards the debt</a:t>
            </a:r>
            <a:endParaRPr lang="en-Z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9692" y="1556443"/>
            <a:ext cx="7286984" cy="349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75938"/>
            <a:ext cx="7600950" cy="609398"/>
          </a:xfr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en-ZA" dirty="0"/>
              <a:t>Forms of exploitation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504950"/>
            <a:ext cx="6385428" cy="42251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“</a:t>
            </a:r>
            <a:r>
              <a:rPr lang="en-US" sz="2400" b="1" dirty="0"/>
              <a:t>forced </a:t>
            </a:r>
            <a:r>
              <a:rPr lang="en-US" sz="2400" b="1" dirty="0" err="1"/>
              <a:t>labour</a:t>
            </a:r>
            <a:r>
              <a:rPr lang="en-US" sz="2400" b="1" dirty="0"/>
              <a:t> or services</a:t>
            </a:r>
            <a:r>
              <a:rPr lang="en-US" sz="2400" dirty="0"/>
              <a:t>” = </a:t>
            </a:r>
            <a:r>
              <a:rPr lang="en-US" sz="2400" dirty="0" err="1"/>
              <a:t>labour</a:t>
            </a:r>
            <a:r>
              <a:rPr lang="en-US" sz="2400" dirty="0"/>
              <a:t> or services obtained through threats, force, intimidation, exploitation or other forms of coercion or physical restraint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“</a:t>
            </a:r>
            <a:r>
              <a:rPr lang="en-US" sz="2400" b="1" dirty="0"/>
              <a:t>forced marriage</a:t>
            </a:r>
            <a:r>
              <a:rPr lang="en-US" sz="2400" dirty="0"/>
              <a:t>” = a marriage that does not involve the free and full consent of both spouses or violates any of the laws on civil and customary marriages in </a:t>
            </a:r>
            <a:r>
              <a:rPr lang="en-ZA" sz="2400" dirty="0"/>
              <a:t>Namibia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“</a:t>
            </a:r>
            <a:r>
              <a:rPr lang="en-US" sz="2400" b="1" dirty="0"/>
              <a:t>prohibited child </a:t>
            </a:r>
            <a:r>
              <a:rPr lang="en-US" sz="2400" b="1" dirty="0" err="1"/>
              <a:t>labour</a:t>
            </a:r>
            <a:r>
              <a:rPr lang="en-US" sz="2400" dirty="0"/>
              <a:t>” = any child </a:t>
            </a:r>
            <a:r>
              <a:rPr lang="en-US" sz="2400" dirty="0" err="1"/>
              <a:t>labour</a:t>
            </a:r>
            <a:r>
              <a:rPr lang="en-US" sz="2400" dirty="0"/>
              <a:t> which violates the Namibian Constitution, the </a:t>
            </a:r>
            <a:r>
              <a:rPr lang="en-US" sz="2400" dirty="0" err="1"/>
              <a:t>Labour</a:t>
            </a:r>
            <a:r>
              <a:rPr lang="en-US" sz="2400" dirty="0"/>
              <a:t> Act or the Child Care </a:t>
            </a:r>
            <a:r>
              <a:rPr lang="en-ZA" sz="2400" dirty="0"/>
              <a:t>and Protection Act</a:t>
            </a:r>
            <a:endParaRPr lang="en-Z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9700" y="728663"/>
            <a:ext cx="3806974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938"/>
            <a:ext cx="7677151" cy="609398"/>
          </a:xfr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en-ZA" dirty="0"/>
              <a:t>Forms of exploitation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524000"/>
            <a:ext cx="6886575" cy="32355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dirty="0"/>
              <a:t>“</a:t>
            </a:r>
            <a:r>
              <a:rPr lang="en-US" sz="2400" b="1" dirty="0"/>
              <a:t>removal of organs or body parts</a:t>
            </a:r>
            <a:r>
              <a:rPr lang="en-US" sz="2400" dirty="0"/>
              <a:t>” = the removal or trade in any human organ or </a:t>
            </a:r>
            <a:r>
              <a:rPr lang="en-US" sz="2400" dirty="0" smtClean="0"/>
              <a:t>other </a:t>
            </a:r>
            <a:r>
              <a:rPr lang="en-US" sz="2400" dirty="0"/>
              <a:t>body part in violation of a law</a:t>
            </a:r>
          </a:p>
          <a:p>
            <a:pPr marL="361950" lvl="1" indent="-361950">
              <a:lnSpc>
                <a:spcPct val="100000"/>
              </a:lnSpc>
              <a:buFont typeface="Wingdings" panose="05000000000000000000" pitchFamily="2" charset="2"/>
              <a:buChar char=""/>
            </a:pPr>
            <a:r>
              <a:rPr lang="en-US" sz="1800" dirty="0"/>
              <a:t>This definition does not apply to the situation where </a:t>
            </a:r>
            <a:br>
              <a:rPr lang="en-US" sz="1800" dirty="0"/>
            </a:br>
            <a:r>
              <a:rPr lang="en-US" sz="1800" dirty="0"/>
              <a:t>a person voluntarily donates an organ or a body part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according </a:t>
            </a:r>
            <a:r>
              <a:rPr lang="en-US" sz="1800" dirty="0"/>
              <a:t>to the proper legal procedures – such as </a:t>
            </a:r>
            <a:br>
              <a:rPr lang="en-US" sz="1800" dirty="0"/>
            </a:br>
            <a:r>
              <a:rPr lang="en-US" sz="1800" dirty="0"/>
              <a:t>agreeing to give a relative a kidney, or arranging for </a:t>
            </a:r>
            <a:br>
              <a:rPr lang="en-US" sz="1800" dirty="0"/>
            </a:br>
            <a:r>
              <a:rPr lang="en-US" sz="1800" dirty="0"/>
              <a:t>certain body parts to be used for medical or research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purposes </a:t>
            </a:r>
            <a:r>
              <a:rPr lang="en-US" sz="1800" dirty="0"/>
              <a:t>after death.</a:t>
            </a:r>
            <a:endParaRPr lang="en-ZA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6856" y="980637"/>
            <a:ext cx="4544862" cy="4176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325" y="4749463"/>
            <a:ext cx="10801349" cy="1446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Open Sans" panose="020B0606030504020204" pitchFamily="34" charset="0"/>
              </a:rPr>
              <a:t>“</a:t>
            </a:r>
            <a:r>
              <a:rPr lang="en-US" sz="2400" b="1" dirty="0">
                <a:latin typeface="Open Sans" panose="020B0606030504020204" pitchFamily="34" charset="0"/>
              </a:rPr>
              <a:t>servitude</a:t>
            </a:r>
            <a:r>
              <a:rPr lang="en-US" sz="2400" dirty="0">
                <a:latin typeface="Open Sans" panose="020B0606030504020204" pitchFamily="34" charset="0"/>
              </a:rPr>
              <a:t>” = where the </a:t>
            </a:r>
            <a:r>
              <a:rPr lang="en-US" sz="2400" dirty="0" err="1">
                <a:latin typeface="Open Sans" panose="020B0606030504020204" pitchFamily="34" charset="0"/>
              </a:rPr>
              <a:t>labour</a:t>
            </a:r>
            <a:r>
              <a:rPr lang="en-US" sz="2400" dirty="0">
                <a:latin typeface="Open Sans" panose="020B0606030504020204" pitchFamily="34" charset="0"/>
              </a:rPr>
              <a:t> or services of a </a:t>
            </a:r>
            <a:br>
              <a:rPr lang="en-US" sz="2400" dirty="0">
                <a:latin typeface="Open Sans" panose="020B0606030504020204" pitchFamily="34" charset="0"/>
              </a:rPr>
            </a:br>
            <a:r>
              <a:rPr lang="en-US" sz="2400" dirty="0">
                <a:latin typeface="Open Sans" panose="020B0606030504020204" pitchFamily="34" charset="0"/>
              </a:rPr>
              <a:t>person are provided or obtained through threats of harm</a:t>
            </a:r>
          </a:p>
          <a:p>
            <a:pPr marL="361950" lvl="1" indent="-361950">
              <a:buSzPct val="90000"/>
              <a:buFont typeface="Wingdings" panose="05000000000000000000" pitchFamily="2" charset="2"/>
              <a:buChar char=""/>
            </a:pPr>
            <a:r>
              <a:rPr lang="en-US" dirty="0">
                <a:latin typeface="Open Sans" panose="020B0606030504020204" pitchFamily="34" charset="0"/>
              </a:rPr>
              <a:t>The term “involuntary servitude” is not defined in the Combating of Trafficking in Persons Act, but it </a:t>
            </a:r>
            <a:r>
              <a:rPr lang="en-US" dirty="0" err="1">
                <a:latin typeface="Open Sans" panose="020B0606030504020204" pitchFamily="34" charset="0"/>
              </a:rPr>
              <a:t>emphasises</a:t>
            </a:r>
            <a:r>
              <a:rPr lang="en-US" dirty="0">
                <a:latin typeface="Open Sans" panose="020B0606030504020204" pitchFamily="34" charset="0"/>
              </a:rPr>
              <a:t> the fact that this refers to servitude which does not involve any meaningful consent.</a:t>
            </a:r>
            <a:endParaRPr lang="en-ZA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555452"/>
            <a:ext cx="6381750" cy="443685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2400" dirty="0"/>
              <a:t>“</a:t>
            </a:r>
            <a:r>
              <a:rPr lang="en-US" sz="2400" b="1" dirty="0"/>
              <a:t>sexual exploitation</a:t>
            </a:r>
            <a:r>
              <a:rPr lang="en-US" sz="2400" dirty="0"/>
              <a:t>” = the commission of any criminal offence of a sexual nature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2400" dirty="0"/>
              <a:t>“</a:t>
            </a:r>
            <a:r>
              <a:rPr lang="en-US" sz="2400" b="1" dirty="0"/>
              <a:t>slavery</a:t>
            </a:r>
            <a:r>
              <a:rPr lang="en-US" sz="2400" dirty="0"/>
              <a:t>” = not defined in the Combating of Trafficking in Persons Act</a:t>
            </a:r>
          </a:p>
          <a:p>
            <a:pPr marL="361950" lvl="1" indent="-3619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"/>
            </a:pPr>
            <a:r>
              <a:rPr lang="en-US" sz="2000" dirty="0"/>
              <a:t>“Slavery” with respect to children is defined in the Child Care and Protection Act as forcing a child by any means to submit to the control of someone else “as if that other person were the owner” of the child.</a:t>
            </a:r>
          </a:p>
          <a:p>
            <a:pPr marL="361950" lvl="1" indent="-3619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"/>
            </a:pPr>
            <a:r>
              <a:rPr lang="en-US" sz="2000" dirty="0"/>
              <a:t>Extreme forms of control over another person can amount to “slavery”, even if the person in question was not actually “bought” </a:t>
            </a:r>
            <a:r>
              <a:rPr lang="en-ZA" sz="2000" dirty="0"/>
              <a:t>or “sold”.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4060" y="3607869"/>
            <a:ext cx="3941880" cy="2521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391" y="728664"/>
            <a:ext cx="3951692" cy="265198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19CE4C7-657E-47FC-800A-BD214898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5938"/>
            <a:ext cx="7677151" cy="609398"/>
          </a:xfr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en-ZA" dirty="0"/>
              <a:t>Forms of exploitation</a:t>
            </a:r>
          </a:p>
        </p:txBody>
      </p:sp>
    </p:spTree>
    <p:extLst>
      <p:ext uri="{BB962C8B-B14F-4D97-AF65-F5344CB8AC3E}">
        <p14:creationId xmlns:p14="http://schemas.microsoft.com/office/powerpoint/2010/main" val="14327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3207"/>
            <a:ext cx="12192000" cy="609398"/>
          </a:xfr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en-US" dirty="0"/>
              <a:t>Penalties for trafficking in persons</a:t>
            </a:r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40722-66CC-45D9-9939-167DEB5EA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5" y="1721357"/>
            <a:ext cx="10801349" cy="28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663"/>
            <a:ext cx="12192000" cy="609398"/>
          </a:xfr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en-ZA" dirty="0"/>
              <a:t>Other crimes related to trafficking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584656"/>
            <a:ext cx="10801350" cy="454468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b="1" dirty="0"/>
              <a:t>Adoption for purposes of exploitation: </a:t>
            </a:r>
            <a:br>
              <a:rPr lang="en-US" sz="2400" b="1" dirty="0"/>
            </a:br>
            <a:r>
              <a:rPr lang="en-US" sz="2400" dirty="0"/>
              <a:t>It is a crime for any person to adopt a child, </a:t>
            </a:r>
            <a:br>
              <a:rPr lang="en-US" sz="2400" dirty="0"/>
            </a:br>
            <a:r>
              <a:rPr lang="en-US" sz="2400" dirty="0"/>
              <a:t>or to arrange the adoption of a child, for </a:t>
            </a:r>
            <a:br>
              <a:rPr lang="en-US" sz="2400" dirty="0"/>
            </a:br>
            <a:r>
              <a:rPr lang="en-US" sz="2400" dirty="0"/>
              <a:t>the purpose of exploiting that child.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b="1" dirty="0"/>
              <a:t>Debt bondage: </a:t>
            </a:r>
            <a:r>
              <a:rPr lang="en-US" sz="2400" dirty="0"/>
              <a:t>It is a crime to make </a:t>
            </a:r>
            <a:br>
              <a:rPr lang="en-US" sz="2400" dirty="0"/>
            </a:br>
            <a:r>
              <a:rPr lang="en-US" sz="2400" dirty="0"/>
              <a:t>another person enter into debt bondage.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Using services of trafficking victims: </a:t>
            </a:r>
            <a:br>
              <a:rPr lang="en-US" sz="2400" b="1" dirty="0"/>
            </a:br>
            <a:r>
              <a:rPr lang="en-US" sz="2400" dirty="0"/>
              <a:t>It is a crime to use or benefit from </a:t>
            </a:r>
            <a:br>
              <a:rPr lang="en-US" sz="2400" dirty="0"/>
            </a:br>
            <a:r>
              <a:rPr lang="en-US" sz="2400" dirty="0"/>
              <a:t>the services of trafficking victims. </a:t>
            </a:r>
            <a:br>
              <a:rPr lang="en-US" sz="2400" dirty="0"/>
            </a:br>
            <a:r>
              <a:rPr lang="en-US" sz="2400" dirty="0"/>
              <a:t>It is also a crime to allow another </a:t>
            </a:r>
            <a:br>
              <a:rPr lang="en-US" sz="2400" dirty="0"/>
            </a:br>
            <a:r>
              <a:rPr lang="en-US" sz="2400" dirty="0"/>
              <a:t>person to use the services of trafficking victims. </a:t>
            </a:r>
            <a:endParaRPr lang="en-ZA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68E03-9BC7-437E-AB4B-11F39915F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4258" y="1673525"/>
            <a:ext cx="5042417" cy="374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663"/>
            <a:ext cx="12192000" cy="609398"/>
          </a:xfr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en-ZA" dirty="0"/>
              <a:t>Other crimes related to trafficking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592298"/>
            <a:ext cx="10938117" cy="15509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2000" b="1" dirty="0"/>
              <a:t>Abusing identification and travel documents: </a:t>
            </a:r>
            <a:r>
              <a:rPr lang="en-US" sz="2000" dirty="0"/>
              <a:t>It is a crime to possess, destroy, confiscate, conceal or tamper with identification or travel documents in order </a:t>
            </a:r>
            <a:r>
              <a:rPr lang="en-ZA" sz="2000" dirty="0"/>
              <a:t>to help traffickers.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/>
              <a:t>Fraudulent identification and travel documents: </a:t>
            </a:r>
            <a:r>
              <a:rPr lang="en-US" sz="2000" dirty="0"/>
              <a:t>It is a crime to make, give or sell fraudulent identification or travel documents in order to help traffickers.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A8BFD5-9236-4195-9C37-1996B0A18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7389" y="3505200"/>
            <a:ext cx="6079286" cy="2624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0FC45D-C251-4A9B-A0DA-CE52E2DB1869}"/>
              </a:ext>
            </a:extLst>
          </p:cNvPr>
          <p:cNvSpPr txBox="1"/>
          <p:nvPr/>
        </p:nvSpPr>
        <p:spPr>
          <a:xfrm>
            <a:off x="628650" y="3423760"/>
            <a:ext cx="44100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SzPct val="90000"/>
            </a:pPr>
            <a:r>
              <a:rPr lang="en-US" sz="2000" b="1" dirty="0">
                <a:latin typeface="Open Sans" panose="020B0606030504020204" pitchFamily="34" charset="0"/>
              </a:rPr>
              <a:t>Transport of trafficking victims: </a:t>
            </a:r>
            <a:r>
              <a:rPr lang="en-US" sz="2000" dirty="0">
                <a:latin typeface="Open Sans" panose="020B0606030504020204" pitchFamily="34" charset="0"/>
              </a:rPr>
              <a:t>It is a crime to transport trafficking victims within Namibia or across international borders. This applies to any transport provider who knows or suspects that a passenger is a victim of trafficking but fails to make a report to a police officer immediately. </a:t>
            </a:r>
            <a:endParaRPr lang="en-ZA" sz="2000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4" y="1481946"/>
            <a:ext cx="10801351" cy="464454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en-ZA" sz="2000" dirty="0"/>
              <a:t>It is a crime to be involved in trafficking </a:t>
            </a:r>
            <a:br>
              <a:rPr lang="en-ZA" sz="2000" dirty="0"/>
            </a:br>
            <a:r>
              <a:rPr lang="en-ZA" sz="2000" dirty="0"/>
              <a:t>in any way:</a:t>
            </a:r>
          </a:p>
          <a:p>
            <a:pPr>
              <a:lnSpc>
                <a:spcPct val="11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sz="2000" dirty="0"/>
              <a:t>working together with another person </a:t>
            </a:r>
            <a:br>
              <a:rPr lang="en-US" sz="2000" dirty="0"/>
            </a:br>
            <a:r>
              <a:rPr lang="en-US" sz="2000" dirty="0"/>
              <a:t>to commit a trafficking-related crime.</a:t>
            </a:r>
          </a:p>
          <a:p>
            <a:pPr>
              <a:lnSpc>
                <a:spcPct val="11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sz="2000" dirty="0"/>
              <a:t>recruiting, advising, encouraging or </a:t>
            </a:r>
            <a:br>
              <a:rPr lang="en-US" sz="2000" dirty="0"/>
            </a:br>
            <a:r>
              <a:rPr lang="en-US" sz="2000" dirty="0"/>
              <a:t>ordering another person to commit a </a:t>
            </a:r>
            <a:br>
              <a:rPr lang="en-US" sz="2000" dirty="0"/>
            </a:br>
            <a:r>
              <a:rPr lang="en-US" sz="2000" dirty="0"/>
              <a:t>trafficking-related crime</a:t>
            </a:r>
          </a:p>
          <a:p>
            <a:pPr>
              <a:lnSpc>
                <a:spcPct val="11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sz="2000" dirty="0"/>
              <a:t>helping  traffickers</a:t>
            </a:r>
          </a:p>
          <a:p>
            <a:pPr>
              <a:lnSpc>
                <a:spcPct val="11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sz="2000" dirty="0"/>
              <a:t>allowing someone else to use your </a:t>
            </a:r>
            <a:br>
              <a:rPr lang="en-US" sz="2000" dirty="0"/>
            </a:br>
            <a:r>
              <a:rPr lang="en-US" sz="2000" dirty="0"/>
              <a:t>house for the purpose of </a:t>
            </a:r>
            <a:r>
              <a:rPr lang="en-ZA" sz="2000" dirty="0"/>
              <a:t>trafficking</a:t>
            </a:r>
          </a:p>
          <a:p>
            <a:pPr>
              <a:lnSpc>
                <a:spcPct val="11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sz="2000" dirty="0"/>
              <a:t>advertising information that promotes human trafficking in any way (including via print, radio, television or online) 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sz="2000" dirty="0"/>
              <a:t>funding, controlling or arranging any trafficking-related crime.</a:t>
            </a:r>
            <a:endParaRPr lang="en-ZA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86F5B2-C170-4C71-AD7E-3D857A07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8663"/>
            <a:ext cx="12192000" cy="609398"/>
          </a:xfr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en-ZA" dirty="0"/>
              <a:t>Other crimes related to trafficking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8CC08F-C9D5-4E44-BCA6-7C196F5DF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856" y="1595887"/>
            <a:ext cx="5674819" cy="335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14577"/>
            <a:ext cx="7924800" cy="609398"/>
          </a:xfrm>
        </p:spPr>
        <p:txBody>
          <a:bodyPr wrap="square">
            <a:spAutoFit/>
          </a:bodyPr>
          <a:lstStyle/>
          <a:p>
            <a:r>
              <a:rPr lang="en-ZA" sz="4400" dirty="0"/>
              <a:t>Introduction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695324" y="1562547"/>
            <a:ext cx="7010401" cy="46935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61950" indent="-361950">
              <a:spcAft>
                <a:spcPts val="1800"/>
              </a:spcAft>
              <a:buSzPct val="90000"/>
              <a:buFont typeface="Wingdings" panose="05000000000000000000" pitchFamily="2" charset="2"/>
              <a:buChar char="l"/>
            </a:pPr>
            <a:r>
              <a:rPr lang="en-US" sz="2600" dirty="0">
                <a:latin typeface="Open Sans" panose="020B0606030504020204" pitchFamily="34" charset="0"/>
              </a:rPr>
              <a:t>Trafficking = trading in persons for purposes of exploitation. </a:t>
            </a:r>
          </a:p>
          <a:p>
            <a:pPr marL="361950" indent="-361950">
              <a:spcAft>
                <a:spcPts val="1800"/>
              </a:spcAft>
              <a:buSzPct val="90000"/>
              <a:buFont typeface="Wingdings" panose="05000000000000000000" pitchFamily="2" charset="2"/>
              <a:buChar char="l"/>
            </a:pPr>
            <a:r>
              <a:rPr lang="en-US" sz="2600" dirty="0">
                <a:latin typeface="Open Sans" panose="020B0606030504020204" pitchFamily="34" charset="0"/>
              </a:rPr>
              <a:t>Trafficking affects women, men and children.  </a:t>
            </a:r>
          </a:p>
          <a:p>
            <a:pPr marL="361950" indent="-361950">
              <a:spcAft>
                <a:spcPts val="1800"/>
              </a:spcAft>
              <a:buSzPct val="90000"/>
              <a:buFont typeface="Wingdings" panose="05000000000000000000" pitchFamily="2" charset="2"/>
              <a:buChar char="l"/>
            </a:pPr>
            <a:r>
              <a:rPr lang="en-US" sz="2600" dirty="0">
                <a:latin typeface="Open Sans" panose="020B0606030504020204" pitchFamily="34" charset="0"/>
              </a:rPr>
              <a:t>Trafficking victims may be exploited for different purposes, including work, sex </a:t>
            </a:r>
            <a:br>
              <a:rPr lang="en-US" sz="2600" dirty="0">
                <a:latin typeface="Open Sans" panose="020B0606030504020204" pitchFamily="34" charset="0"/>
              </a:rPr>
            </a:br>
            <a:r>
              <a:rPr lang="en-US" sz="2600" dirty="0">
                <a:latin typeface="Open Sans" panose="020B0606030504020204" pitchFamily="34" charset="0"/>
              </a:rPr>
              <a:t>or forced marriage. </a:t>
            </a:r>
          </a:p>
          <a:p>
            <a:pPr marL="361950" indent="-361950">
              <a:spcAft>
                <a:spcPts val="1200"/>
              </a:spcAft>
              <a:buSzPct val="90000"/>
              <a:buFont typeface="Wingdings" panose="05000000000000000000" pitchFamily="2" charset="2"/>
              <a:buChar char="l"/>
            </a:pPr>
            <a:r>
              <a:rPr lang="en-US" sz="2600" dirty="0">
                <a:latin typeface="Open Sans" panose="020B0606030504020204" pitchFamily="34" charset="0"/>
              </a:rPr>
              <a:t>Trafficking does not require the crossing </a:t>
            </a:r>
            <a:br>
              <a:rPr lang="en-US" sz="2600" dirty="0">
                <a:latin typeface="Open Sans" panose="020B0606030504020204" pitchFamily="34" charset="0"/>
              </a:rPr>
            </a:br>
            <a:r>
              <a:rPr lang="en-US" sz="2600" dirty="0">
                <a:latin typeface="Open Sans" panose="020B0606030504020204" pitchFamily="34" charset="0"/>
              </a:rPr>
              <a:t>of an international border. Most trafficking takes place in the victim’s own country.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0509CD-A6BD-41AA-8B3F-AE9D05C85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0782" y="714577"/>
            <a:ext cx="3917857" cy="539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97" y="728663"/>
            <a:ext cx="10818477" cy="103822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i="1" dirty="0"/>
              <a:t>What if trafficking takes place </a:t>
            </a:r>
            <a:br>
              <a:rPr lang="en-US" sz="3600" b="1" i="1" dirty="0"/>
            </a:br>
            <a:r>
              <a:rPr lang="en-ZA" sz="3600" b="1" i="1" dirty="0"/>
              <a:t>outside Namibia?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962150"/>
            <a:ext cx="10734675" cy="417671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The law provides </a:t>
            </a:r>
            <a:br>
              <a:rPr lang="en-US" sz="2800" dirty="0"/>
            </a:br>
            <a:r>
              <a:rPr lang="en-US" sz="2800" dirty="0"/>
              <a:t>for “extraterritorial </a:t>
            </a:r>
            <a:br>
              <a:rPr lang="en-US" sz="2800" dirty="0"/>
            </a:br>
            <a:r>
              <a:rPr lang="en-US" sz="2800" dirty="0"/>
              <a:t>jurisdiction” in </a:t>
            </a:r>
            <a:br>
              <a:rPr lang="en-US" sz="2800" dirty="0"/>
            </a:br>
            <a:r>
              <a:rPr lang="en-US" sz="2800" dirty="0"/>
              <a:t>many situations, </a:t>
            </a:r>
            <a:br>
              <a:rPr lang="en-US" sz="2800" dirty="0"/>
            </a:br>
            <a:r>
              <a:rPr lang="en-US" sz="2800" dirty="0"/>
              <a:t>which means that </a:t>
            </a:r>
            <a:br>
              <a:rPr lang="en-US" sz="2800" dirty="0"/>
            </a:br>
            <a:r>
              <a:rPr lang="en-US" sz="2800" dirty="0"/>
              <a:t>a court in Namibia </a:t>
            </a:r>
            <a:br>
              <a:rPr lang="en-US" sz="2800" dirty="0"/>
            </a:br>
            <a:r>
              <a:rPr lang="en-US" sz="2800" dirty="0"/>
              <a:t>has the power to </a:t>
            </a:r>
            <a:br>
              <a:rPr lang="en-US" sz="2800" dirty="0"/>
            </a:br>
            <a:r>
              <a:rPr lang="en-US" sz="2800" dirty="0"/>
              <a:t>put someone on </a:t>
            </a:r>
            <a:br>
              <a:rPr lang="en-US" sz="2800" dirty="0"/>
            </a:br>
            <a:r>
              <a:rPr lang="en-US" sz="2800" dirty="0"/>
              <a:t>trial for something </a:t>
            </a:r>
            <a:br>
              <a:rPr lang="en-US" sz="2800" dirty="0"/>
            </a:br>
            <a:r>
              <a:rPr lang="en-US" sz="2800" dirty="0"/>
              <a:t>that happened in another country.</a:t>
            </a:r>
            <a:endParaRPr lang="en-ZA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85E86-D97D-4F8B-8AA4-92C3111E7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8599" y="2107037"/>
            <a:ext cx="7163826" cy="34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663"/>
            <a:ext cx="12191999" cy="962025"/>
          </a:xfrm>
        </p:spPr>
        <p:txBody>
          <a:bodyPr anchor="t" anchorCtr="0">
            <a:normAutofit fontScale="90000"/>
          </a:bodyPr>
          <a:lstStyle/>
          <a:p>
            <a:pPr algn="ctr"/>
            <a:r>
              <a:rPr lang="en-US" sz="3600" b="1" i="1" dirty="0"/>
              <a:t>What must you do if you know about </a:t>
            </a:r>
            <a:br>
              <a:rPr lang="en-US" sz="3600" b="1" i="1" dirty="0"/>
            </a:br>
            <a:r>
              <a:rPr lang="en-US" sz="3600" b="1" i="1" dirty="0"/>
              <a:t>or suspect trafficking?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952625"/>
            <a:ext cx="5067300" cy="4176712"/>
          </a:xfrm>
        </p:spPr>
        <p:txBody>
          <a:bodyPr>
            <a:noAutofit/>
          </a:bodyPr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3000" dirty="0"/>
              <a:t>If you have information about trafficking or possible trafficking, you must make a report to the police or a state-employed social worker. Your identity will be kept confidential, unless the court orders otherwise.</a:t>
            </a:r>
            <a:endParaRPr lang="en-ZA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188" y="2038164"/>
            <a:ext cx="5453359" cy="40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663"/>
            <a:ext cx="12191999" cy="4333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i="1" dirty="0"/>
              <a:t>What services are available to victims of trafficking?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4" y="1543050"/>
            <a:ext cx="4657725" cy="46701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/>
              <a:t>Both adult and child victims may be provided with services such as –</a:t>
            </a:r>
          </a:p>
          <a:p>
            <a:pPr marL="361950" indent="-3619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en-US" sz="2400" dirty="0"/>
              <a:t>housing</a:t>
            </a:r>
          </a:p>
          <a:p>
            <a:pPr marL="361950" indent="-3619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en-US" sz="2400" dirty="0"/>
              <a:t>counselling</a:t>
            </a:r>
          </a:p>
          <a:p>
            <a:pPr marL="361950" indent="-3619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en-US" sz="2400" dirty="0"/>
              <a:t>information about their legal rights in a language they understand</a:t>
            </a:r>
          </a:p>
          <a:p>
            <a:pPr marL="361950" indent="-3619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en-US" sz="2400" dirty="0"/>
              <a:t>medical care </a:t>
            </a:r>
          </a:p>
          <a:p>
            <a:pPr marL="361950" indent="-3619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en-US" sz="2400" dirty="0"/>
              <a:t>psychological counselling</a:t>
            </a:r>
          </a:p>
          <a:p>
            <a:pPr marL="361950" indent="-36195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sz="2400" dirty="0"/>
              <a:t>measures to protect the victim’s safety. </a:t>
            </a:r>
            <a:endParaRPr lang="en-ZA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EA728-7B13-4897-970D-6EECE373D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0471" y="1625199"/>
            <a:ext cx="5685983" cy="450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28663"/>
            <a:ext cx="12191999" cy="4825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dirty="0"/>
              <a:t>What special assistance is available to children?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405267"/>
            <a:ext cx="10801351" cy="11763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A child must be placed in temporary safe care or in the care of a designated person or organisation while the investigation is being completed. </a:t>
            </a:r>
            <a:br>
              <a:rPr lang="en-US" sz="2400" dirty="0"/>
            </a:br>
            <a:r>
              <a:rPr lang="en-US" sz="2400" dirty="0"/>
              <a:t>Long-term solutions will depend on the child’s needs. </a:t>
            </a:r>
            <a:endParaRPr lang="en-ZA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775B5-E9A3-4950-8642-764B1CE0D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7864" y="2805165"/>
            <a:ext cx="9316528" cy="332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663"/>
            <a:ext cx="12191999" cy="995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/>
              <a:t>What if the child’s parent or guardian cannot </a:t>
            </a:r>
            <a:br>
              <a:rPr lang="en-US" sz="4000" b="1" i="1" dirty="0"/>
            </a:br>
            <a:r>
              <a:rPr lang="en-US" sz="4000" b="1" i="1" dirty="0"/>
              <a:t>afford to escort the child back home?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2010674"/>
            <a:ext cx="3945686" cy="4229100"/>
          </a:xfrm>
        </p:spPr>
        <p:txBody>
          <a:bodyPr>
            <a:noAutofit/>
          </a:bodyPr>
          <a:lstStyle/>
          <a:p>
            <a:pPr marL="361950" indent="-36195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l"/>
            </a:pPr>
            <a:r>
              <a:rPr lang="en-US" sz="2000" dirty="0"/>
              <a:t>An adult (such as the child’s parent or relative, or a social worker) can be authorised to escort the child who was trafficking at state expense. </a:t>
            </a:r>
          </a:p>
          <a:p>
            <a:pPr marL="361950" indent="-36195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sz="2000" dirty="0"/>
              <a:t>The State can provide the funds to move the child back to the place from where the child was living before being trafficked, or to any other suitable place – such as where the child’s parent or caregiver resides. </a:t>
            </a:r>
            <a:endParaRPr lang="en-ZA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614728-6FFA-4F32-A37E-F220F3D69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7058" y="2079889"/>
            <a:ext cx="6579615" cy="375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763172"/>
            <a:ext cx="10801350" cy="96043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3600" b="1" i="1" dirty="0"/>
              <a:t>What if the child’s parent was </a:t>
            </a:r>
            <a:br>
              <a:rPr lang="en-US" sz="3600" b="1" i="1" dirty="0"/>
            </a:br>
            <a:r>
              <a:rPr lang="en-US" sz="3600" b="1" i="1" dirty="0"/>
              <a:t>involved in the trafficking?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937778"/>
            <a:ext cx="4221732" cy="4243316"/>
          </a:xfrm>
        </p:spPr>
        <p:txBody>
          <a:bodyPr>
            <a:noAutofit/>
          </a:bodyPr>
          <a:lstStyle/>
          <a:p>
            <a:pPr marL="361950" indent="-361950"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en-US" sz="2400" dirty="0"/>
              <a:t>The court may suspend parental rights and responsibilities.</a:t>
            </a:r>
          </a:p>
          <a:p>
            <a:pPr marL="361950" indent="-361950"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en-US" sz="2400" dirty="0"/>
              <a:t>The parent may be arrested and put on trial for trafficking crimes.</a:t>
            </a:r>
          </a:p>
          <a:p>
            <a:pPr marL="361950" indent="-36195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sz="2400" dirty="0"/>
              <a:t>The child will be places in  temporary safe care, until a long term solution is found.</a:t>
            </a:r>
            <a:endParaRPr lang="en-ZA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44D9A1-FAF3-4FB7-8331-8C377752D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0355" y="1992702"/>
            <a:ext cx="6286320" cy="41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663"/>
            <a:ext cx="12192000" cy="10352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/>
              <a:t>What services are provided to trafficking </a:t>
            </a:r>
            <a:br>
              <a:rPr lang="en-US" sz="4000" b="1" i="1" dirty="0"/>
            </a:br>
            <a:r>
              <a:rPr lang="en-US" sz="4000" b="1" i="1" dirty="0"/>
              <a:t>victims from other countries?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984075"/>
            <a:ext cx="3626509" cy="4145264"/>
          </a:xfrm>
        </p:spPr>
        <p:txBody>
          <a:bodyPr>
            <a:noAutofit/>
          </a:bodyPr>
          <a:lstStyle/>
          <a:p>
            <a:pPr marL="361950" indent="-361950">
              <a:lnSpc>
                <a:spcPct val="100000"/>
              </a:lnSpc>
              <a:spcAft>
                <a:spcPts val="2000"/>
              </a:spcAft>
              <a:buFont typeface="Wingdings" panose="05000000000000000000" pitchFamily="2" charset="2"/>
              <a:buChar char="l"/>
            </a:pPr>
            <a:r>
              <a:rPr lang="en-US" sz="2000" dirty="0"/>
              <a:t>Assistance for trafficking victims is available to anyone suspected to be </a:t>
            </a:r>
            <a:br>
              <a:rPr lang="en-US" sz="2000" dirty="0"/>
            </a:br>
            <a:r>
              <a:rPr lang="en-US" sz="2000" dirty="0"/>
              <a:t>a victim of trafficking, no matter what nationality they are or what country they normally live in.</a:t>
            </a:r>
          </a:p>
          <a:p>
            <a:pPr marL="361950" indent="-361950"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en-US" sz="2000" dirty="0"/>
              <a:t>Child victims from other countries are entitled to the same services as any Namibian child, including public health care and education</a:t>
            </a:r>
            <a:endParaRPr lang="en-Z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" b="931"/>
          <a:stretch/>
        </p:blipFill>
        <p:spPr>
          <a:xfrm>
            <a:off x="4413462" y="2070340"/>
            <a:ext cx="7083213" cy="376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57225"/>
            <a:ext cx="7643004" cy="1648393"/>
          </a:xfrm>
        </p:spPr>
        <p:txBody>
          <a:bodyPr anchor="t" anchorCtr="0"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>
                <a:solidFill>
                  <a:prstClr val="black"/>
                </a:solidFill>
              </a:rPr>
              <a:t>Are foreign trafficking </a:t>
            </a:r>
            <a:br>
              <a:rPr lang="en-US" sz="3600" b="1" i="1" dirty="0">
                <a:solidFill>
                  <a:prstClr val="black"/>
                </a:solidFill>
              </a:rPr>
            </a:br>
            <a:r>
              <a:rPr lang="en-US" sz="3600" b="1" i="1" dirty="0">
                <a:solidFill>
                  <a:prstClr val="black"/>
                </a:solidFill>
              </a:rPr>
              <a:t>victims returned to </a:t>
            </a:r>
            <a:br>
              <a:rPr lang="en-US" sz="3600" b="1" i="1" dirty="0">
                <a:solidFill>
                  <a:prstClr val="black"/>
                </a:solidFill>
              </a:rPr>
            </a:br>
            <a:r>
              <a:rPr lang="en-US" sz="3600" b="1" i="1" dirty="0">
                <a:solidFill>
                  <a:prstClr val="black"/>
                </a:solidFill>
              </a:rPr>
              <a:t>their home country?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2416476"/>
            <a:ext cx="6732018" cy="3712862"/>
          </a:xfrm>
        </p:spPr>
        <p:txBody>
          <a:bodyPr>
            <a:noAutofit/>
          </a:bodyPr>
          <a:lstStyle/>
          <a:p>
            <a:pPr marL="361950" indent="-361950"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en-US" sz="2400" dirty="0"/>
              <a:t>Victims will be assisted to return to their home country, after checking that they will be safe. </a:t>
            </a:r>
          </a:p>
          <a:p>
            <a:pPr marL="361950" indent="-3619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ZA" sz="2400" dirty="0"/>
              <a:t>This involves considering –</a:t>
            </a:r>
          </a:p>
          <a:p>
            <a:pPr marL="715963" lvl="1" indent="-354013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"/>
            </a:pPr>
            <a:r>
              <a:rPr lang="en-US" sz="2000" dirty="0"/>
              <a:t>the victim’s safety while travelling</a:t>
            </a:r>
          </a:p>
          <a:p>
            <a:pPr marL="715963" lvl="1" indent="-354013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"/>
            </a:pPr>
            <a:r>
              <a:rPr lang="en-ZA" sz="2000" dirty="0"/>
              <a:t>the availability of suitable arrangements </a:t>
            </a:r>
            <a:r>
              <a:rPr lang="en-US" sz="2000" dirty="0"/>
              <a:t>for the care and safety of the victim at home</a:t>
            </a:r>
          </a:p>
          <a:p>
            <a:pPr marL="715963" lvl="1" indent="-354013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"/>
            </a:pPr>
            <a:r>
              <a:rPr lang="en-US" sz="2000" dirty="0"/>
              <a:t>the possibility that the victim might be harmed, killed or trafficked again.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948AF-D60F-4884-89B9-012880424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4801" y="720996"/>
            <a:ext cx="3838702" cy="540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663"/>
            <a:ext cx="12192000" cy="91898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3200" b="1" i="1" dirty="0"/>
              <a:t>What if someone from Namibia is </a:t>
            </a:r>
            <a:br>
              <a:rPr lang="en-US" sz="3200" b="1" i="1" dirty="0"/>
            </a:br>
            <a:r>
              <a:rPr lang="en-US" sz="3200" b="1" i="1" dirty="0"/>
              <a:t>trafficked to </a:t>
            </a:r>
            <a:r>
              <a:rPr lang="en-ZA" sz="3200" b="1" i="1" dirty="0"/>
              <a:t>another country?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923689"/>
            <a:ext cx="2505075" cy="4205650"/>
          </a:xfrm>
        </p:spPr>
        <p:txBody>
          <a:bodyPr>
            <a:noAutofit/>
          </a:bodyPr>
          <a:lstStyle/>
          <a:p>
            <a:pPr marL="266700" indent="-266700"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en-US" sz="2000" dirty="0"/>
              <a:t>The Namibian government will help the trafficking victim to return home to Namibia.</a:t>
            </a:r>
          </a:p>
          <a:p>
            <a:pPr marL="266700" indent="-2667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sz="2000" dirty="0"/>
              <a:t>The Namibian government will provide identification and travel documents if necessary to assist the victim to travel to Namibia.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C5AF8-0C77-44E2-A69F-D76A7CAF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30" y="2027208"/>
            <a:ext cx="7959844" cy="41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663"/>
            <a:ext cx="12192000" cy="609398"/>
          </a:xfr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en-ZA" dirty="0"/>
              <a:t>Victims not criminals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483743"/>
            <a:ext cx="10563585" cy="8022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dirty="0"/>
              <a:t>Victims of trafficking will not be prosecuted for certain crimes which were a direct </a:t>
            </a:r>
            <a:r>
              <a:rPr lang="en-ZA" sz="2400" dirty="0"/>
              <a:t>result of the trafficking: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2FC76C-2C74-48AB-A678-E05118F32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01" y="2458528"/>
            <a:ext cx="7996673" cy="3683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65CEC6-7CD1-4252-8FDF-85180902A294}"/>
              </a:ext>
            </a:extLst>
          </p:cNvPr>
          <p:cNvSpPr txBox="1"/>
          <p:nvPr/>
        </p:nvSpPr>
        <p:spPr>
          <a:xfrm>
            <a:off x="695325" y="2371852"/>
            <a:ext cx="2574086" cy="38472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66700" lvl="1" indent="-266700">
              <a:spcAft>
                <a:spcPts val="600"/>
              </a:spcAft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latin typeface="Open Sans" panose="020B0606030504020204" pitchFamily="34" charset="0"/>
              </a:rPr>
              <a:t>entering or remaining in Namibia without proper legal permission</a:t>
            </a:r>
            <a:endParaRPr lang="en-ZA" sz="2000" dirty="0">
              <a:latin typeface="Open Sans" panose="020B0606030504020204" pitchFamily="34" charset="0"/>
            </a:endParaRPr>
          </a:p>
          <a:p>
            <a:pPr marL="266700" lvl="1" indent="-266700">
              <a:spcAft>
                <a:spcPts val="600"/>
              </a:spcAft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latin typeface="Open Sans" panose="020B0606030504020204" pitchFamily="34" charset="0"/>
              </a:rPr>
              <a:t>using false documents to cross borders</a:t>
            </a:r>
          </a:p>
          <a:p>
            <a:pPr marL="266700" lvl="1" indent="-266700">
              <a:spcAft>
                <a:spcPts val="2000"/>
              </a:spcAft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latin typeface="Open Sans" panose="020B0606030504020204" pitchFamily="34" charset="0"/>
              </a:rPr>
              <a:t>being involved in any illegal activity that they were forced into doing.</a:t>
            </a:r>
            <a:endParaRPr lang="en-ZA" sz="2000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728664"/>
            <a:ext cx="6581775" cy="557212"/>
          </a:xfrm>
        </p:spPr>
        <p:txBody>
          <a:bodyPr>
            <a:noAutofit/>
          </a:bodyPr>
          <a:lstStyle/>
          <a:p>
            <a:r>
              <a:rPr lang="en-ZA" sz="4000" dirty="0"/>
              <a:t>Trafficking in the world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4960" y="745734"/>
            <a:ext cx="4141005" cy="2187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2325" y="3049697"/>
            <a:ext cx="44672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ZA" sz="2800" dirty="0">
                <a:latin typeface="Open Sans" panose="020B0606030504020204" pitchFamily="34" charset="0"/>
              </a:rPr>
              <a:t>Most </a:t>
            </a:r>
            <a:r>
              <a:rPr lang="en-ZA" sz="2800" b="1" dirty="0">
                <a:latin typeface="Open Sans" panose="020B0606030504020204" pitchFamily="34" charset="0"/>
              </a:rPr>
              <a:t>trafficking victims </a:t>
            </a:r>
            <a:br>
              <a:rPr lang="en-ZA" sz="2800" b="1" dirty="0">
                <a:latin typeface="Open Sans" panose="020B0606030504020204" pitchFamily="34" charset="0"/>
              </a:rPr>
            </a:br>
            <a:r>
              <a:rPr lang="en-ZA" sz="2800" dirty="0">
                <a:latin typeface="Open Sans" panose="020B0606030504020204" pitchFamily="34" charset="0"/>
              </a:rPr>
              <a:t>are women.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5325" y="5647879"/>
            <a:ext cx="5438775" cy="5386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600" dirty="0">
                <a:latin typeface="Open Sans" panose="020B0606030504020204" pitchFamily="34" charset="0"/>
              </a:rPr>
              <a:t>United Nations Office on Drugs and Crime, </a:t>
            </a:r>
            <a:br>
              <a:rPr lang="en-US" sz="1600" dirty="0">
                <a:latin typeface="Open Sans" panose="020B0606030504020204" pitchFamily="34" charset="0"/>
              </a:rPr>
            </a:br>
            <a:r>
              <a:rPr lang="en-US" sz="1600" i="1" dirty="0">
                <a:latin typeface="Open Sans" panose="020B0606030504020204" pitchFamily="34" charset="0"/>
              </a:rPr>
              <a:t>Global Report on Trafficking in Persons</a:t>
            </a:r>
            <a:r>
              <a:rPr lang="en-US" sz="1600" dirty="0">
                <a:latin typeface="Open Sans" panose="020B0606030504020204" pitchFamily="34" charset="0"/>
              </a:rPr>
              <a:t>, 2020</a:t>
            </a:r>
            <a:endParaRPr lang="en-ZA" sz="1600" dirty="0">
              <a:latin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97751" y="4283659"/>
            <a:ext cx="2075024" cy="1329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ZA" sz="2800" dirty="0">
                <a:latin typeface="Open Sans" panose="020B0606030504020204" pitchFamily="34" charset="0"/>
              </a:rPr>
              <a:t>Most </a:t>
            </a:r>
            <a:r>
              <a:rPr lang="en-ZA" sz="2800" b="1" dirty="0">
                <a:latin typeface="Open Sans" panose="020B0606030504020204" pitchFamily="34" charset="0"/>
              </a:rPr>
              <a:t>traffickers</a:t>
            </a:r>
            <a:r>
              <a:rPr lang="en-ZA" sz="2800" dirty="0">
                <a:latin typeface="Open Sans" panose="020B0606030504020204" pitchFamily="34" charset="0"/>
              </a:rPr>
              <a:t> are men. </a:t>
            </a:r>
            <a:endParaRPr lang="en-ZA" dirty="0">
              <a:latin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97751" y="5651540"/>
            <a:ext cx="229088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ZA" i="1" dirty="0">
                <a:latin typeface="Open Sans" panose="020B0606030504020204" pitchFamily="34" charset="0"/>
              </a:rPr>
              <a:t>(persons convicted </a:t>
            </a:r>
            <a:br>
              <a:rPr lang="en-ZA" i="1" dirty="0">
                <a:latin typeface="Open Sans" panose="020B0606030504020204" pitchFamily="34" charset="0"/>
              </a:rPr>
            </a:br>
            <a:r>
              <a:rPr lang="en-ZA" i="1" dirty="0">
                <a:latin typeface="Open Sans" panose="020B0606030504020204" pitchFamily="34" charset="0"/>
              </a:rPr>
              <a:t>globally for trafficking)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FD01F7-9CAE-46F2-B0A2-A1C0922A6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4149" y="3987147"/>
            <a:ext cx="1943101" cy="2153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168884"/>
            <a:ext cx="54673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ZA" sz="2800" dirty="0">
                <a:latin typeface="Open Sans" panose="020B0606030504020204" pitchFamily="34" charset="0"/>
              </a:rPr>
              <a:t>The </a:t>
            </a:r>
            <a:r>
              <a:rPr lang="en-ZA" sz="2800" b="1" dirty="0">
                <a:latin typeface="Open Sans" panose="020B0606030504020204" pitchFamily="34" charset="0"/>
              </a:rPr>
              <a:t>main forms of exploitation </a:t>
            </a:r>
            <a:r>
              <a:rPr lang="en-ZA" sz="2800" dirty="0">
                <a:latin typeface="Open Sans" panose="020B0606030504020204" pitchFamily="34" charset="0"/>
              </a:rPr>
              <a:t/>
            </a:r>
            <a:br>
              <a:rPr lang="en-ZA" sz="2800" dirty="0">
                <a:latin typeface="Open Sans" panose="020B0606030504020204" pitchFamily="34" charset="0"/>
              </a:rPr>
            </a:br>
            <a:r>
              <a:rPr lang="en-ZA" sz="2800" dirty="0">
                <a:latin typeface="Open Sans" panose="020B0606030504020204" pitchFamily="34" charset="0"/>
              </a:rPr>
              <a:t>involve sex or labour.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4FD866-1E19-4310-8665-DC6F281C4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5" y="1695478"/>
            <a:ext cx="5436000" cy="23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3207"/>
            <a:ext cx="12192000" cy="609398"/>
          </a:xfr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en-ZA" dirty="0"/>
              <a:t>The Three “P”s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32705" y="1621287"/>
            <a:ext cx="2863970" cy="3798438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180000" rIns="252000" bIns="18000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ZA" sz="2400" b="1" dirty="0">
                <a:latin typeface="Open Sans" panose="020B0606030504020204" pitchFamily="34" charset="0"/>
              </a:rPr>
              <a:t>FOR DISCUSSION: </a:t>
            </a:r>
          </a:p>
          <a:p>
            <a:pPr algn="ctr">
              <a:spcAft>
                <a:spcPts val="1200"/>
              </a:spcAft>
            </a:pPr>
            <a:r>
              <a:rPr lang="en-ZA" sz="2400" dirty="0">
                <a:latin typeface="Open Sans" panose="020B0606030504020204" pitchFamily="34" charset="0"/>
              </a:rPr>
              <a:t>How can Namibia best implement – </a:t>
            </a:r>
          </a:p>
          <a:p>
            <a:pPr marL="361950" lvl="1" indent="-361950">
              <a:spcAft>
                <a:spcPts val="600"/>
              </a:spcAft>
              <a:buClr>
                <a:srgbClr val="86ACC1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sz="2400" dirty="0">
                <a:latin typeface="Open Sans" panose="020B0606030504020204" pitchFamily="34" charset="0"/>
              </a:rPr>
              <a:t>Prevention</a:t>
            </a:r>
          </a:p>
          <a:p>
            <a:pPr marL="361950" lvl="1" indent="-361950">
              <a:spcAft>
                <a:spcPts val="600"/>
              </a:spcAft>
              <a:buClr>
                <a:srgbClr val="858C58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sz="2400" dirty="0">
                <a:latin typeface="Open Sans" panose="020B0606030504020204" pitchFamily="34" charset="0"/>
              </a:rPr>
              <a:t>Protection</a:t>
            </a:r>
          </a:p>
          <a:p>
            <a:pPr marL="361950" lvl="1" indent="-361950">
              <a:spcAft>
                <a:spcPts val="600"/>
              </a:spcAft>
              <a:buClr>
                <a:srgbClr val="D77B7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sz="2400" dirty="0">
                <a:latin typeface="Open Sans" panose="020B0606030504020204" pitchFamily="34" charset="0"/>
              </a:rPr>
              <a:t>Prosecution?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DA173-084E-42E3-B2FE-6A23723F4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5" y="1623930"/>
            <a:ext cx="7429500" cy="45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629139"/>
            <a:ext cx="6924675" cy="775597"/>
          </a:xfr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altLang="en-US" sz="5600" dirty="0"/>
              <a:t>More information</a:t>
            </a:r>
            <a:endParaRPr lang="en-ZA" sz="56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95325" y="1738313"/>
            <a:ext cx="2840934" cy="533205"/>
          </a:xfrm>
          <a:prstGeom prst="rect">
            <a:avLst/>
          </a:prstGeom>
          <a:solidFill>
            <a:schemeClr val="bg1"/>
          </a:solidFill>
        </p:spPr>
        <p:txBody>
          <a:bodyPr wrap="none" lIns="144000" tIns="72000" rIns="144000" bIns="72000" rtlCol="0">
            <a:spAutoFit/>
          </a:bodyPr>
          <a:lstStyle/>
          <a:p>
            <a:pPr marL="0" indent="0">
              <a:buNone/>
            </a:pPr>
            <a:r>
              <a:rPr lang="en-ZA" sz="2800" dirty="0"/>
              <a:t>www.lac.org.na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8B0920-E3F9-425A-8964-1635838F8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1208" y="1752601"/>
            <a:ext cx="3084277" cy="4376737"/>
          </a:xfrm>
          <a:prstGeom prst="rect">
            <a:avLst/>
          </a:prstGeom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 b="507"/>
          <a:stretch/>
        </p:blipFill>
        <p:spPr>
          <a:xfrm>
            <a:off x="7637417" y="728663"/>
            <a:ext cx="3859258" cy="5400675"/>
          </a:xfrm>
          <a:prstGeom prst="rect">
            <a:avLst/>
          </a:prstGeom>
          <a:ln w="63500">
            <a:noFill/>
          </a:ln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7E6ED2-901E-4862-9A22-7E4D34305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5" y="2392640"/>
            <a:ext cx="2847975" cy="14219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8F842F-F523-467C-BF7F-01368EBF3E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5" y="3941105"/>
            <a:ext cx="2847975" cy="218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1A1645-4E81-41DB-ABCA-A9D09B1D75F9}"/>
              </a:ext>
            </a:extLst>
          </p:cNvPr>
          <p:cNvSpPr txBox="1"/>
          <p:nvPr/>
        </p:nvSpPr>
        <p:spPr>
          <a:xfrm>
            <a:off x="2245159" y="728663"/>
            <a:ext cx="7775575" cy="540067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publication was made possible </a:t>
            </a:r>
            <a:b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the financial support of the </a:t>
            </a:r>
            <a:b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Hanns</a:t>
            </a: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Seidel Foundation.</a:t>
            </a:r>
            <a:endParaRPr lang="en-NA" sz="2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NA" sz="180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NA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NA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6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Hanns</a:t>
            </a:r>
            <a:r>
              <a:rPr lang="en-US" sz="1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Seidel Foundation Namibia</a:t>
            </a:r>
            <a:endParaRPr lang="en-NA" sz="16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 of Democracy</a:t>
            </a:r>
            <a:endParaRPr lang="en-NA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70-72 Dr Frans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Indongo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Street</a:t>
            </a:r>
            <a:endParaRPr lang="en-NA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P.O. Box 90912</a:t>
            </a:r>
            <a:endParaRPr lang="en-NA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Windhoek, Namibia</a:t>
            </a:r>
            <a:endParaRPr lang="en-NA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600" u="sng" dirty="0">
                <a:solidFill>
                  <a:srgbClr val="0B9CD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info@hsf.org.na</a:t>
            </a:r>
            <a:endParaRPr lang="en-NA" sz="1600" dirty="0">
              <a:solidFill>
                <a:srgbClr val="0B9CD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600" u="sng" dirty="0">
                <a:solidFill>
                  <a:srgbClr val="0B9CD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www.hss.de/namibia/en/home</a:t>
            </a:r>
            <a:endParaRPr lang="en-NA" sz="1600" dirty="0">
              <a:solidFill>
                <a:srgbClr val="0B9CD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NA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views and opinions expressed herein do not necessarily </a:t>
            </a:r>
            <a:b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 or reflect those of the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Hanns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Seidel Foundation.</a:t>
            </a:r>
            <a:endParaRPr lang="en-NA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130A9-92CE-4B77-BC8F-1EBC25DA6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6479" y="2155030"/>
            <a:ext cx="2472934" cy="120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1"/>
            <a:ext cx="12192000" cy="442912"/>
          </a:xfrm>
        </p:spPr>
        <p:txBody>
          <a:bodyPr/>
          <a:lstStyle/>
          <a:p>
            <a:pPr algn="ctr"/>
            <a:r>
              <a:rPr lang="en-US" dirty="0"/>
              <a:t>Is there trafficking in Namibia? </a:t>
            </a:r>
            <a:endParaRPr lang="en-ZA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1EA830-82AC-4DD3-A351-577B8B10D8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95324" y="1420184"/>
            <a:ext cx="10801351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sz="2400" dirty="0"/>
              <a:t>Yes. The government has identified several </a:t>
            </a:r>
            <a:br>
              <a:rPr lang="en-US" sz="2400" dirty="0"/>
            </a:br>
            <a:r>
              <a:rPr lang="en-US" sz="2400" dirty="0"/>
              <a:t>trafficking victims in recent years:</a:t>
            </a:r>
          </a:p>
          <a:p>
            <a:pPr marL="714375" lvl="1" indent="-352425">
              <a:lnSpc>
                <a:spcPct val="100000"/>
              </a:lnSpc>
              <a:buFont typeface="Wingdings" panose="05000000000000000000" pitchFamily="2" charset="2"/>
              <a:buChar char=""/>
            </a:pPr>
            <a:r>
              <a:rPr lang="en-US" sz="2000" dirty="0"/>
              <a:t>19 trafficking victims in 2020</a:t>
            </a:r>
          </a:p>
          <a:p>
            <a:pPr marL="714375" lvl="1" indent="-352425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"/>
            </a:pPr>
            <a:r>
              <a:rPr lang="en-US" sz="2000" dirty="0"/>
              <a:t>30 trafficking victims in 2019 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sz="2400" dirty="0"/>
              <a:t>The 2020 trafficking victims included:</a:t>
            </a:r>
          </a:p>
          <a:p>
            <a:pPr marL="714375" lvl="1" indent="-352425">
              <a:lnSpc>
                <a:spcPct val="100000"/>
              </a:lnSpc>
              <a:buFont typeface="Wingdings" panose="05000000000000000000" pitchFamily="2" charset="2"/>
              <a:buChar char=""/>
            </a:pPr>
            <a:r>
              <a:rPr lang="en-US" sz="2000" dirty="0"/>
              <a:t>three Namibian children and one Namibian adult </a:t>
            </a:r>
            <a:br>
              <a:rPr lang="en-US" sz="2000" dirty="0"/>
            </a:br>
            <a:r>
              <a:rPr lang="en-US" sz="2000" dirty="0"/>
              <a:t>exploited for sex</a:t>
            </a:r>
          </a:p>
          <a:p>
            <a:pPr marL="714375" lvl="1" indent="-352425">
              <a:lnSpc>
                <a:spcPct val="100000"/>
              </a:lnSpc>
              <a:buFont typeface="Wingdings" panose="05000000000000000000" pitchFamily="2" charset="2"/>
              <a:buChar char=""/>
            </a:pPr>
            <a:r>
              <a:rPr lang="en-US" sz="2000" dirty="0"/>
              <a:t>six Angolan children and six Angolan adults exploited </a:t>
            </a:r>
            <a:br>
              <a:rPr lang="en-US" sz="2000" dirty="0"/>
            </a:br>
            <a:r>
              <a:rPr lang="en-US" sz="2000" dirty="0"/>
              <a:t>for domestic work and sex</a:t>
            </a:r>
          </a:p>
          <a:p>
            <a:pPr marL="714375" lvl="1" indent="-352425">
              <a:lnSpc>
                <a:spcPct val="100000"/>
              </a:lnSpc>
              <a:buFont typeface="Wingdings" panose="05000000000000000000" pitchFamily="2" charset="2"/>
              <a:buChar char=""/>
            </a:pPr>
            <a:r>
              <a:rPr lang="en-US" sz="2000" dirty="0"/>
              <a:t>one Zambian adult exploited for domestic work </a:t>
            </a:r>
          </a:p>
          <a:p>
            <a:pPr marL="714375" lvl="1" indent="-352425">
              <a:lnSpc>
                <a:spcPct val="100000"/>
              </a:lnSpc>
              <a:buFont typeface="Wingdings" panose="05000000000000000000" pitchFamily="2" charset="2"/>
              <a:buChar char=""/>
            </a:pPr>
            <a:r>
              <a:rPr lang="en-US" sz="2000" dirty="0"/>
              <a:t>one Zimbabwean adult exploited for sex </a:t>
            </a:r>
          </a:p>
          <a:p>
            <a:pPr marL="714375" lvl="1" indent="-352425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"/>
            </a:pPr>
            <a:r>
              <a:rPr lang="en-US" sz="2000" dirty="0"/>
              <a:t>one Kenyan adult exploited for sex</a:t>
            </a:r>
          </a:p>
          <a:p>
            <a:pPr marL="361950" lvl="1" indent="0">
              <a:lnSpc>
                <a:spcPct val="100000"/>
              </a:lnSpc>
              <a:buNone/>
            </a:pPr>
            <a:r>
              <a:rPr lang="en-US" sz="1600" i="1" dirty="0"/>
              <a:t>(US State Department 2021 Trafficking  in Persons Report, Namibia)</a:t>
            </a:r>
            <a:endParaRPr lang="en-ZA" sz="16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0BECE-A254-485E-879E-F0324EC1008C}"/>
              </a:ext>
            </a:extLst>
          </p:cNvPr>
          <p:cNvSpPr txBox="1"/>
          <p:nvPr/>
        </p:nvSpPr>
        <p:spPr>
          <a:xfrm>
            <a:off x="7815530" y="5483007"/>
            <a:ext cx="3200401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information reflects only reported cases. There may be other instances </a:t>
            </a:r>
            <a:b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trafficking that are unreported.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F32B14-F72D-416E-AE41-F3F43F9C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1836" y="1490825"/>
            <a:ext cx="3945224" cy="36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3682"/>
            <a:ext cx="8902460" cy="609398"/>
          </a:xfrm>
        </p:spPr>
        <p:txBody>
          <a:bodyPr/>
          <a:lstStyle/>
          <a:p>
            <a:pPr algn="ctr"/>
            <a:r>
              <a:rPr lang="en-ZA" dirty="0"/>
              <a:t>Namibian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604963"/>
            <a:ext cx="7886700" cy="4595812"/>
          </a:xfrm>
        </p:spPr>
        <p:txBody>
          <a:bodyPr>
            <a:noAutofit/>
          </a:bodyPr>
          <a:lstStyle/>
          <a:p>
            <a:pPr marL="361950" indent="-36195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l"/>
            </a:pPr>
            <a:r>
              <a:rPr lang="en-US" sz="2200" dirty="0"/>
              <a:t>In June 2015, a woman in Namibia was convicted of five charges of trafficking in persons. She was recruited by a man to provide underage girls for the purpose of sexual exploitation. She was sentenced to a total of 13 years imprisonment for the crimes of rape and trafficking together. This case involved a total of </a:t>
            </a:r>
            <a:r>
              <a:rPr lang="en-US" sz="2200" b="1" dirty="0"/>
              <a:t>three girls</a:t>
            </a:r>
            <a:r>
              <a:rPr lang="en-US" sz="2200" dirty="0"/>
              <a:t>, all below the age of 16.</a:t>
            </a:r>
          </a:p>
          <a:p>
            <a:pPr marL="361950" indent="-3619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sz="2200" dirty="0"/>
              <a:t>In September 2018, a man in Namibia was convicted of five charges of child trafficking, for </a:t>
            </a:r>
            <a:r>
              <a:rPr lang="en-US" sz="2200" dirty="0" err="1"/>
              <a:t>harbouring</a:t>
            </a:r>
            <a:r>
              <a:rPr lang="en-US" sz="2200" dirty="0"/>
              <a:t> children in his home with the intention of committing a sexual or immoral act. He was sentenced to a total of 8 years imprisonment for the crimes taken together. This case involved </a:t>
            </a:r>
            <a:r>
              <a:rPr lang="en-US" sz="2200" b="1" dirty="0"/>
              <a:t>five girls </a:t>
            </a:r>
            <a:r>
              <a:rPr lang="en-US" sz="2200" dirty="0"/>
              <a:t>between the ages of 9 and 13.</a:t>
            </a:r>
            <a:endParaRPr lang="en-ZA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" b="2959"/>
          <a:stretch/>
        </p:blipFill>
        <p:spPr>
          <a:xfrm>
            <a:off x="8899765" y="3295650"/>
            <a:ext cx="2596909" cy="2833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" b="1376"/>
          <a:stretch/>
        </p:blipFill>
        <p:spPr>
          <a:xfrm>
            <a:off x="8901060" y="728663"/>
            <a:ext cx="2595615" cy="25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663"/>
            <a:ext cx="12192000" cy="500062"/>
          </a:xfrm>
        </p:spPr>
        <p:txBody>
          <a:bodyPr/>
          <a:lstStyle/>
          <a:p>
            <a:pPr algn="ctr"/>
            <a:r>
              <a:rPr lang="en-ZA" sz="4000" dirty="0"/>
              <a:t>Evolution of Namibian law on trafficking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409700"/>
            <a:ext cx="10515600" cy="5049149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sz="2400" b="1" dirty="0"/>
              <a:t>Prevention of </a:t>
            </a:r>
            <a:r>
              <a:rPr lang="en-US" sz="2400" b="1" dirty="0" err="1"/>
              <a:t>Organised</a:t>
            </a:r>
            <a:r>
              <a:rPr lang="en-US" sz="2400" b="1" dirty="0"/>
              <a:t> Crime Act 24 of 2004 (POCA)</a:t>
            </a:r>
            <a:br>
              <a:rPr lang="en-US" sz="2400" b="1" dirty="0"/>
            </a:br>
            <a:r>
              <a:rPr lang="en-US" sz="2400" dirty="0"/>
              <a:t>general provisions on trafficking</a:t>
            </a:r>
          </a:p>
          <a:p>
            <a:pPr marL="361950" indent="-36195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sz="2400" b="1" dirty="0"/>
              <a:t>Child Care and Protection Act 3 of 2015</a:t>
            </a:r>
            <a:br>
              <a:rPr lang="en-US" sz="2400" b="1" dirty="0"/>
            </a:br>
            <a:r>
              <a:rPr lang="en-US" sz="2400" dirty="0"/>
              <a:t>chapter on child trafficking to supplement POCA</a:t>
            </a:r>
          </a:p>
          <a:p>
            <a:pPr marL="361950" indent="-36195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sz="2400" b="1" dirty="0"/>
              <a:t>Combating of Trafficking in Persons Act 1 of 2018</a:t>
            </a:r>
            <a:br>
              <a:rPr lang="en-US" sz="2400" b="1" dirty="0"/>
            </a:br>
            <a:r>
              <a:rPr lang="en-US" sz="2400" dirty="0"/>
              <a:t>current law; repealed provisions on trafficking in the </a:t>
            </a:r>
            <a:br>
              <a:rPr lang="en-US" sz="2400" dirty="0"/>
            </a:br>
            <a:r>
              <a:rPr lang="en-US" sz="2400" dirty="0"/>
              <a:t>other two laws </a:t>
            </a:r>
          </a:p>
          <a:p>
            <a:pPr marL="714375" lvl="1" indent="-352425">
              <a:lnSpc>
                <a:spcPct val="100000"/>
              </a:lnSpc>
              <a:buFont typeface="Wingdings" panose="05000000000000000000" pitchFamily="2" charset="2"/>
              <a:buChar char=""/>
            </a:pPr>
            <a:r>
              <a:rPr lang="en-US" sz="1800" dirty="0"/>
              <a:t>prevents and combats trafficking in persons</a:t>
            </a:r>
          </a:p>
          <a:p>
            <a:pPr marL="714375" lvl="1" indent="-352425">
              <a:lnSpc>
                <a:spcPct val="100000"/>
              </a:lnSpc>
              <a:buFont typeface="Wingdings" panose="05000000000000000000" pitchFamily="2" charset="2"/>
              <a:buChar char=""/>
            </a:pPr>
            <a:r>
              <a:rPr lang="en-US" sz="1800" dirty="0"/>
              <a:t>provides measures to protect and assist victims</a:t>
            </a:r>
          </a:p>
          <a:p>
            <a:pPr marL="714375" lvl="1" indent="-352425">
              <a:lnSpc>
                <a:spcPct val="100000"/>
              </a:lnSpc>
              <a:buFont typeface="Wingdings" panose="05000000000000000000" pitchFamily="2" charset="2"/>
              <a:buChar char=""/>
            </a:pPr>
            <a:r>
              <a:rPr lang="en-US" sz="1800" dirty="0" err="1"/>
              <a:t>criminalises</a:t>
            </a:r>
            <a:r>
              <a:rPr lang="en-US" sz="1800" dirty="0"/>
              <a:t> trafficking</a:t>
            </a:r>
          </a:p>
          <a:p>
            <a:pPr marL="714375" lvl="1" indent="-352425">
              <a:lnSpc>
                <a:spcPct val="100000"/>
              </a:lnSpc>
              <a:buFont typeface="Wingdings" panose="05000000000000000000" pitchFamily="2" charset="2"/>
              <a:buChar char=""/>
            </a:pPr>
            <a:r>
              <a:rPr lang="en-US" sz="1800" dirty="0"/>
              <a:t>gives effect to Namibia’s international obligations </a:t>
            </a:r>
            <a:br>
              <a:rPr lang="en-US" sz="1800" dirty="0"/>
            </a:br>
            <a:r>
              <a:rPr lang="en-US" sz="1800" dirty="0"/>
              <a:t>on trafficking </a:t>
            </a:r>
          </a:p>
          <a:p>
            <a:pPr marL="714375" lvl="1" indent="-352425">
              <a:lnSpc>
                <a:spcPct val="100000"/>
              </a:lnSpc>
              <a:buFont typeface="Wingdings" panose="05000000000000000000" pitchFamily="2" charset="2"/>
              <a:buChar char=""/>
            </a:pPr>
            <a:r>
              <a:rPr lang="en-US" sz="1800" dirty="0"/>
              <a:t>includes special provisions on the trafficking of </a:t>
            </a:r>
            <a:br>
              <a:rPr lang="en-US" sz="1800" dirty="0"/>
            </a:br>
            <a:r>
              <a:rPr lang="en-US" sz="1800" dirty="0"/>
              <a:t>children</a:t>
            </a:r>
            <a:endParaRPr lang="en-ZA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D4886-8EC4-443E-9B8C-AE5D4A515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2473" y="3166511"/>
            <a:ext cx="4419279" cy="307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63" y="647700"/>
            <a:ext cx="4510177" cy="1768835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en-ZA" sz="3600" dirty="0"/>
              <a:t>Crime of trafficking: </a:t>
            </a:r>
            <a:br>
              <a:rPr lang="en-ZA" sz="3600" dirty="0"/>
            </a:br>
            <a:r>
              <a:rPr lang="en-US" sz="3600" dirty="0"/>
              <a:t>adult victims 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2571750"/>
            <a:ext cx="3449128" cy="35575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dirty="0"/>
              <a:t>If the victim is an adult, trafficking involves </a:t>
            </a:r>
            <a:r>
              <a:rPr lang="en-US" sz="2800" b="1" dirty="0"/>
              <a:t>three elements</a:t>
            </a:r>
            <a:r>
              <a:rPr lang="en-US" sz="2800" dirty="0"/>
              <a:t>: action, means, and purpose of exploitation.</a:t>
            </a:r>
          </a:p>
          <a:p>
            <a:pPr marL="361950" lvl="1" indent="-361950">
              <a:lnSpc>
                <a:spcPct val="100000"/>
              </a:lnSpc>
              <a:buFont typeface="Wingdings" panose="05000000000000000000" pitchFamily="2" charset="2"/>
              <a:buChar char=""/>
            </a:pPr>
            <a:r>
              <a:rPr lang="en-US" sz="2000" dirty="0"/>
              <a:t>One element from each of the three columns must be present.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b="169"/>
          <a:stretch/>
        </p:blipFill>
        <p:spPr>
          <a:xfrm>
            <a:off x="4569663" y="728663"/>
            <a:ext cx="6927012" cy="540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663"/>
            <a:ext cx="12192000" cy="609398"/>
          </a:xfr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Is it possible to consent to trafficking?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616074"/>
            <a:ext cx="3305175" cy="4456113"/>
          </a:xfrm>
        </p:spPr>
        <p:txBody>
          <a:bodyPr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400" dirty="0"/>
              <a:t>No. It is not possible </a:t>
            </a:r>
            <a:br>
              <a:rPr lang="en-US" sz="2400" dirty="0"/>
            </a:br>
            <a:r>
              <a:rPr lang="en-US" sz="2400" dirty="0"/>
              <a:t>to consent to trafficking. </a:t>
            </a:r>
            <a:br>
              <a:rPr lang="en-US" sz="2400" dirty="0"/>
            </a:br>
            <a:r>
              <a:rPr lang="en-US" sz="2400" dirty="0"/>
              <a:t>Once it is established that one or more means in the middle column of the table were used, there is </a:t>
            </a:r>
            <a:br>
              <a:rPr lang="en-US" sz="2400" dirty="0"/>
            </a:br>
            <a:r>
              <a:rPr lang="en-US" sz="2400" dirty="0"/>
              <a:t>no possibility of meaningful consent </a:t>
            </a:r>
            <a:br>
              <a:rPr lang="en-US" sz="2400" dirty="0"/>
            </a:br>
            <a:r>
              <a:rPr lang="en-US" sz="2400" dirty="0"/>
              <a:t>by the adult victim.</a:t>
            </a:r>
            <a:endParaRPr lang="en-ZA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EA64EE-30A6-4585-A112-AD41372F3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9858" y="1704975"/>
            <a:ext cx="7246817" cy="44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663"/>
            <a:ext cx="12192000" cy="747712"/>
          </a:xfrm>
        </p:spPr>
        <p:txBody>
          <a:bodyPr anchor="t" anchorCtr="0">
            <a:normAutofit/>
          </a:bodyPr>
          <a:lstStyle/>
          <a:p>
            <a:pPr algn="ctr"/>
            <a:r>
              <a:rPr lang="en-ZA" dirty="0"/>
              <a:t>Crime of trafficking: child </a:t>
            </a:r>
            <a:r>
              <a:rPr lang="en-US" dirty="0"/>
              <a:t>victims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504950"/>
            <a:ext cx="3264199" cy="46243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dirty="0"/>
              <a:t>If the victim is a child, trafficking involves </a:t>
            </a:r>
            <a:r>
              <a:rPr lang="en-US" sz="2800" b="1" dirty="0"/>
              <a:t>two elements</a:t>
            </a:r>
            <a:r>
              <a:rPr lang="en-US" sz="2800" dirty="0"/>
              <a:t>: action, and purpose of exploitation.</a:t>
            </a:r>
          </a:p>
          <a:p>
            <a:pPr marL="361950" lvl="1" indent="-3619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"/>
            </a:pPr>
            <a:r>
              <a:rPr lang="en-US" sz="2000" dirty="0"/>
              <a:t>One element from each of the two columns must be present.</a:t>
            </a:r>
          </a:p>
          <a:p>
            <a:pPr marL="361950" lvl="1" indent="-361950">
              <a:lnSpc>
                <a:spcPct val="100000"/>
              </a:lnSpc>
              <a:buFont typeface="Wingdings" panose="05000000000000000000" pitchFamily="2" charset="2"/>
              <a:buChar char=""/>
            </a:pPr>
            <a:r>
              <a:rPr lang="en-ZA" sz="2000" dirty="0"/>
              <a:t>A parent or guardian cannot give consent to child trafficking.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650" y="2129922"/>
            <a:ext cx="7235000" cy="3999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66972" y="1600200"/>
            <a:ext cx="32223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ZA" b="1" dirty="0">
                <a:latin typeface="Open Sans" panose="020B0606030504020204" pitchFamily="34" charset="0"/>
              </a:rPr>
              <a:t>child </a:t>
            </a:r>
            <a:r>
              <a:rPr lang="en-ZA" dirty="0">
                <a:latin typeface="Open Sans" panose="020B0606030504020204" pitchFamily="34" charset="0"/>
              </a:rPr>
              <a:t>= person under age 18</a:t>
            </a:r>
          </a:p>
        </p:txBody>
      </p:sp>
    </p:spTree>
    <p:extLst>
      <p:ext uri="{BB962C8B-B14F-4D97-AF65-F5344CB8AC3E}">
        <p14:creationId xmlns:p14="http://schemas.microsoft.com/office/powerpoint/2010/main" val="7597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2113</Words>
  <Application>Microsoft Office PowerPoint</Application>
  <PresentationFormat>Widescreen</PresentationFormat>
  <Paragraphs>151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Open Sans</vt:lpstr>
      <vt:lpstr>Open Sans Extrabold</vt:lpstr>
      <vt:lpstr>Wingdings</vt:lpstr>
      <vt:lpstr>Office Theme</vt:lpstr>
      <vt:lpstr>PowerPoint Presentation</vt:lpstr>
      <vt:lpstr>Introduction </vt:lpstr>
      <vt:lpstr>Trafficking in the world </vt:lpstr>
      <vt:lpstr>Is there trafficking in Namibia? </vt:lpstr>
      <vt:lpstr>Namibian examples</vt:lpstr>
      <vt:lpstr>Evolution of Namibian law on trafficking </vt:lpstr>
      <vt:lpstr>Crime of trafficking:  adult victims </vt:lpstr>
      <vt:lpstr>Is it possible to consent to trafficking?</vt:lpstr>
      <vt:lpstr>Crime of trafficking: child victims </vt:lpstr>
      <vt:lpstr>Why are “means”  not applicable to  child trafficking?</vt:lpstr>
      <vt:lpstr>Forms of exploitation</vt:lpstr>
      <vt:lpstr>Forms of exploitation</vt:lpstr>
      <vt:lpstr>Forms of exploitation</vt:lpstr>
      <vt:lpstr>Forms of exploitation</vt:lpstr>
      <vt:lpstr>Forms of exploitation</vt:lpstr>
      <vt:lpstr>Penalties for trafficking in persons</vt:lpstr>
      <vt:lpstr>Other crimes related to trafficking</vt:lpstr>
      <vt:lpstr>Other crimes related to trafficking</vt:lpstr>
      <vt:lpstr>Other crimes related to trafficking</vt:lpstr>
      <vt:lpstr>What if trafficking takes place  outside Namibia?</vt:lpstr>
      <vt:lpstr>What must you do if you know about  or suspect trafficking?</vt:lpstr>
      <vt:lpstr>What services are available to victims of trafficking?</vt:lpstr>
      <vt:lpstr>What special assistance is available to children?</vt:lpstr>
      <vt:lpstr>What if the child’s parent or guardian cannot  afford to escort the child back home?</vt:lpstr>
      <vt:lpstr>What if the child’s parent was  involved in the trafficking?</vt:lpstr>
      <vt:lpstr>What services are provided to trafficking  victims from other countries?</vt:lpstr>
      <vt:lpstr>Are foreign trafficking  victims returned to  their home country?</vt:lpstr>
      <vt:lpstr>What if someone from Namibia is  trafficked to another country?</vt:lpstr>
      <vt:lpstr>Victims not criminals</vt:lpstr>
      <vt:lpstr>The Three “P”s</vt:lpstr>
      <vt:lpstr>More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Dianne Hubbard</dc:creator>
  <cp:lastModifiedBy>Dianne Hubbard</cp:lastModifiedBy>
  <cp:revision>482</cp:revision>
  <dcterms:created xsi:type="dcterms:W3CDTF">2021-11-05T06:58:48Z</dcterms:created>
  <dcterms:modified xsi:type="dcterms:W3CDTF">2021-11-19T14:43:28Z</dcterms:modified>
</cp:coreProperties>
</file>