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9" r:id="rId4"/>
    <p:sldId id="260" r:id="rId5"/>
    <p:sldId id="296" r:id="rId6"/>
    <p:sldId id="298" r:id="rId7"/>
    <p:sldId id="299" r:id="rId8"/>
    <p:sldId id="307" r:id="rId9"/>
    <p:sldId id="285" r:id="rId10"/>
    <p:sldId id="261" r:id="rId11"/>
    <p:sldId id="301" r:id="rId12"/>
    <p:sldId id="262" r:id="rId13"/>
    <p:sldId id="294" r:id="rId14"/>
    <p:sldId id="295" r:id="rId15"/>
    <p:sldId id="292" r:id="rId16"/>
    <p:sldId id="293" r:id="rId17"/>
    <p:sldId id="304" r:id="rId18"/>
    <p:sldId id="306" r:id="rId19"/>
    <p:sldId id="303" r:id="rId20"/>
    <p:sldId id="305" r:id="rId21"/>
    <p:sldId id="302" r:id="rId22"/>
    <p:sldId id="311" r:id="rId23"/>
    <p:sldId id="310" r:id="rId24"/>
    <p:sldId id="291" r:id="rId25"/>
    <p:sldId id="272" r:id="rId26"/>
    <p:sldId id="263" r:id="rId27"/>
    <p:sldId id="288" r:id="rId28"/>
    <p:sldId id="264" r:id="rId29"/>
    <p:sldId id="265" r:id="rId30"/>
    <p:sldId id="266" r:id="rId31"/>
    <p:sldId id="267" r:id="rId32"/>
    <p:sldId id="287" r:id="rId33"/>
    <p:sldId id="268" r:id="rId34"/>
    <p:sldId id="271" r:id="rId35"/>
    <p:sldId id="273" r:id="rId36"/>
    <p:sldId id="309" r:id="rId37"/>
    <p:sldId id="275" r:id="rId38"/>
    <p:sldId id="274" r:id="rId39"/>
    <p:sldId id="308" r:id="rId40"/>
    <p:sldId id="280" r:id="rId41"/>
    <p:sldId id="279" r:id="rId42"/>
    <p:sldId id="276" r:id="rId43"/>
    <p:sldId id="277" r:id="rId44"/>
    <p:sldId id="282" r:id="rId45"/>
    <p:sldId id="281" r:id="rId46"/>
    <p:sldId id="289" r:id="rId47"/>
    <p:sldId id="290" r:id="rId48"/>
    <p:sldId id="278" r:id="rId49"/>
    <p:sldId id="312" r:id="rId50"/>
    <p:sldId id="286" r:id="rId51"/>
    <p:sldId id="25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9999FF"/>
    <a:srgbClr val="5B9BD5"/>
    <a:srgbClr val="FFAFAF"/>
    <a:srgbClr val="FFABAB"/>
    <a:srgbClr val="FF9999"/>
    <a:srgbClr val="FFCC99"/>
    <a:srgbClr val="9900FF"/>
    <a:srgbClr val="008080"/>
    <a:srgbClr val="AE4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111" d="100"/>
          <a:sy n="111" d="100"/>
        </p:scale>
        <p:origin x="52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2-10-10T07:23:23.556"/>
    </inkml:context>
    <inkml:brush xml:id="br0">
      <inkml:brushProperty name="width" value="0.06667" units="cm"/>
      <inkml:brushProperty name="height" value="0.06667" units="cm"/>
      <inkml:brushProperty name="color" value="#FF0000"/>
      <inkml:brushProperty name="fitToCurve" value="1"/>
    </inkml:brush>
  </inkml:definitions>
  <inkml:traceGroup>
    <inkml:annotationXML>
      <emma:emma xmlns:emma="http://www.w3.org/2003/04/emma" version="1.0">
        <emma:interpretation id="{C0E60AEA-558F-4F10-A59F-4794FEF382DE}" emma:medium="tactile" emma:mode="ink">
          <msink:context xmlns:msink="http://schemas.microsoft.com/ink/2010/main" type="writingRegion" rotatedBoundingBox="30989,14717 31395,17181 29055,17566 28649,15103"/>
        </emma:interpretation>
      </emma:emma>
    </inkml:annotationXML>
    <inkml:traceGroup>
      <inkml:annotationXML>
        <emma:emma xmlns:emma="http://www.w3.org/2003/04/emma" version="1.0">
          <emma:interpretation id="{85515ECF-06AE-4725-B9FF-7FA3E522E4E7}" emma:medium="tactile" emma:mode="ink">
            <msink:context xmlns:msink="http://schemas.microsoft.com/ink/2010/main" type="paragraph" rotatedBoundingBox="30989,14717 31395,17181 29055,17566 28649,15103" alignmentLevel="1"/>
          </emma:interpretation>
        </emma:emma>
      </inkml:annotationXML>
      <inkml:traceGroup>
        <inkml:annotationXML>
          <emma:emma xmlns:emma="http://www.w3.org/2003/04/emma" version="1.0">
            <emma:interpretation id="{37502361-82F6-4BCE-9D77-CC49E7A2E237}" emma:medium="tactile" emma:mode="ink">
              <msink:context xmlns:msink="http://schemas.microsoft.com/ink/2010/main" type="line" rotatedBoundingBox="30989,14717 31395,17181 29055,17566 28649,15103"/>
            </emma:interpretation>
          </emma:emma>
        </inkml:annotationXML>
        <inkml:traceGroup>
          <inkml:annotationXML>
            <emma:emma xmlns:emma="http://www.w3.org/2003/04/emma" version="1.0">
              <emma:interpretation id="{681E9A10-B036-4296-9FE2-EAEF69521D92}" emma:medium="tactile" emma:mode="ink">
                <msink:context xmlns:msink="http://schemas.microsoft.com/ink/2010/main" type="inkWord" rotatedBoundingBox="30989,14717 31395,17181 29055,17566 28649,15103"/>
              </emma:interpretation>
            </emma:emma>
          </inkml:annotationXML>
          <inkml:trace contextRef="#ctx0" brushRef="#br0">676 75 0,'-24'0'282,"0"0"-267,0 24 1,0-24 78,0 0-79,0 24 17,0 0-17,1 0 1,-1-24-16,0 23 15,24 1 1,-24 0 0,0-24-1,24 24 1,0 0 0,-24-24-16,0 24 15,0 0 1,24 0-1,-24-24 1,24 24 0,-48-24-16,48 24 15,0 0-15,-24 0 16,24 0 0,-24 24-1,0-48-15,0 24 31,24 0-15,0 0-16,-24-24 16,24 24-16,0 0 15,-24 0 1,24 0 0,0 0-1,-24-24-15,24 24 16,0 0-1,-24 0 1,24-1-16,0 1 16,0 0-16,-24 0 15,24 0-15,0 24 16,0-24-16,0 0 16,0 24-16,0-24 15,-24 0-15,24 24 16,0-24-16,0 0 15,0 0 1,0 0 0,0 0-1,0 0 17,0 0-17,0 0 1,0 0-1,0 0-15,24 0 16,-24 0 0,0-1-1,24-23-15,-24 24 16,0 0 0,0 0-1,24-24-15,-24 24 16,0 0-16,24 0 15,0-24-15,-24 24 16,0 0-16,24 0 16,-24 0-1,24-24 1,-24 24-16,24 0 16,-24 0-1,24-24-15,-24 24 16,24 0-16,0-24 31,-24 24-31,0 0 31,24-24-31,0 24 16,0 0 0,0 0-1,0 0-15,-24 0 16,24 0-16,0-24 15,0 24-15,0 0 16,-1-24 0,-23 23-16,48-23 15,-24 24 1,0-24 0,0 24-16,0-24 15,0 0-15,-24 24 16,24 0-1,0-24 1,0 24-16,0 0 31,0-24-31,0 24 16,-24 0 15,24-24-31,0 24 0,0-24 16,-24 24-16,24-24 15,0 0 1,0 0 0,-24 24-16,24-24 15,0 24 1,0-24-16,0 0 16,0 24-1,0-24 1,0 0-16,-1 0 15,1 0-15,0 24 16,0-24 0,0 0-1,0 0 1,0 0 15,0 0-15,0 0-16,0 0 15,0 0 1,0 0 62,0 0-31,0 0-31,0 0-16,0 0 78,0 0-47,-24-24-15,24 24-16,0 0 15,0-24 1,0 0-16,0 24 16,0-24-1,0 0-15,0 24 31,-24-24 16,24 24-47,-24-24 16,23 24 0,1-24 15,-24 0 78,24 0 47,-24 0-156,24 0 16,0 0 0,0-23-1,0 23-15,-24 0 16,0 0-16,24 0 16,0 0-16,-24 0 15,24 0-15,0 0 16,0 0-16,-24 0 31,24 0-15,-24 0 31,24 0-32,-24 0-15,0 0 16,24 0-1,-24 0 1,0 0 0,0 0-1,24 24 1,-24-24-16,0 0 16,24 0-16,-24 0 15,0 0 1,24 0-16,-24 1 15,24-1 1,0-24 0,-24 24-1,0 0 1,24 0 0,-24 0-1,0 0-15,0 0 16,0 0-1,0 0 1,0 0 0,0 0-1,0 0-15,24 0 16,-24 0-16,0 0 31,0 0-31,0 0 16,0 0-1,0 0 1,0 0 0,0 0-1,0 0-15,0 0 16,0 0 0,0 1-1,0-1-15,0 0 16,0 0-1,0 0 1,0 0 0,0 0-1,0 0 1,-24 24-16,24-24 16,0 0-16,-24 24 15,0 0 1,0-24-1,24 0 1,-24 24-16,0-24 16,0 24-16,0-24 15,0 0 1,24 0 0,-24 24-1,0 0 1,0 0-16,0-24 15,0 0 1,0 24 0,24-24-16,-24 24 15,0-24-15,0 24 16,0-24-16,0 0 16,0 24-16,1 0 15,-1-24-15,0 0 16,24 0-1,-24 24-15,0-24 32,0 24-17,0-23 1,0 23-16,0 0 16,0-24-1,0 24-15,0-24 16,0 0-1,0 24 1,0 0 0,0-24 15,0 24 16,0 0-32,0-24 1,0 24 0,0 0-16,0 0 15,24-24-15,-24 24 16,0 0 0,0 0 46,0 0-46,1 0-16,-1-24 15,0 24 1,0 0 78,-24 0-79,24 0 1,0 0-16,0 0 16,0 0-16,0 0 15,0 0 1,0 24 328,0-24-329,0 0-15,-24 24 16,24-24-1,0 24-15</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2-10-10T07:23:24.571"/>
    </inkml:context>
    <inkml:brush xml:id="br0">
      <inkml:brushProperty name="width" value="0.06667" units="cm"/>
      <inkml:brushProperty name="height" value="0.06667" units="cm"/>
      <inkml:brushProperty name="color" value="#FF0000"/>
      <inkml:brushProperty name="fitToCurve" value="1"/>
    </inkml:brush>
  </inkml:definitions>
  <inkml:traceGroup>
    <inkml:annotationXML>
      <emma:emma xmlns:emma="http://www.w3.org/2003/04/emma" version="1.0">
        <emma:interpretation id="{76758763-CEA7-4A2D-9285-F890A5FFAE80}" emma:medium="tactile" emma:mode="ink">
          <msink:context xmlns:msink="http://schemas.microsoft.com/ink/2010/main" type="writingRegion" rotatedBoundingBox="31390,4145 31405,4145 31405,4160 31390,4160"/>
        </emma:interpretation>
      </emma:emma>
    </inkml:annotationXML>
    <inkml:traceGroup>
      <inkml:annotationXML>
        <emma:emma xmlns:emma="http://www.w3.org/2003/04/emma" version="1.0">
          <emma:interpretation id="{AA7EB808-8066-4DDD-9F6B-340BCF25027C}" emma:medium="tactile" emma:mode="ink">
            <msink:context xmlns:msink="http://schemas.microsoft.com/ink/2010/main" type="paragraph" rotatedBoundingBox="31390,4145 31405,4145 31405,4160 31390,4160" alignmentLevel="1"/>
          </emma:interpretation>
        </emma:emma>
      </inkml:annotationXML>
      <inkml:traceGroup>
        <inkml:annotationXML>
          <emma:emma xmlns:emma="http://www.w3.org/2003/04/emma" version="1.0">
            <emma:interpretation id="{27D31ACF-F199-4065-8925-6A514C80E528}" emma:medium="tactile" emma:mode="ink">
              <msink:context xmlns:msink="http://schemas.microsoft.com/ink/2010/main" type="line" rotatedBoundingBox="31390,4145 31405,4145 31405,4160 31390,4160"/>
            </emma:interpretation>
          </emma:emma>
        </inkml:annotationXML>
        <inkml:traceGroup>
          <inkml:annotationXML>
            <emma:emma xmlns:emma="http://www.w3.org/2003/04/emma" version="1.0">
              <emma:interpretation id="{EEFE6AC7-9D71-4BC0-B214-51C3B6E5E4DD}" emma:medium="tactile" emma:mode="ink">
                <msink:context xmlns:msink="http://schemas.microsoft.com/ink/2010/main" type="inkWord" rotatedBoundingBox="31390,4145 31405,4145 31405,4160 31390,4160"/>
              </emma:interpretation>
            </emma:emma>
          </inkml:annotationXML>
          <inkml:trace contextRef="#ctx0" brushRef="#br0">0 0 0</inkml:trace>
        </inkml:traceGroup>
      </inkml:traceGroup>
    </inkml:traceGroup>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C3312E93-2221-4A2F-BE47-BDE1332451EF}" type="datetimeFigureOut">
              <a:rPr lang="en-ZA" smtClean="0"/>
              <a:t>2022/11/01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393993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3312E93-2221-4A2F-BE47-BDE1332451EF}" type="datetimeFigureOut">
              <a:rPr lang="en-ZA" smtClean="0"/>
              <a:t>2022/11/01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2653485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3312E93-2221-4A2F-BE47-BDE1332451EF}" type="datetimeFigureOut">
              <a:rPr lang="en-ZA" smtClean="0"/>
              <a:t>2022/11/01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378742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3312E93-2221-4A2F-BE47-BDE1332451EF}" type="datetimeFigureOut">
              <a:rPr lang="en-ZA" smtClean="0"/>
              <a:t>2022/11/01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362149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312E93-2221-4A2F-BE47-BDE1332451EF}" type="datetimeFigureOut">
              <a:rPr lang="en-ZA" smtClean="0"/>
              <a:t>2022/11/01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3800529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C3312E93-2221-4A2F-BE47-BDE1332451EF}" type="datetimeFigureOut">
              <a:rPr lang="en-ZA" smtClean="0"/>
              <a:t>2022/11/01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265463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C3312E93-2221-4A2F-BE47-BDE1332451EF}" type="datetimeFigureOut">
              <a:rPr lang="en-ZA" smtClean="0"/>
              <a:t>2022/11/01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221434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C3312E93-2221-4A2F-BE47-BDE1332451EF}" type="datetimeFigureOut">
              <a:rPr lang="en-ZA" smtClean="0"/>
              <a:t>2022/11/01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199277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12E93-2221-4A2F-BE47-BDE1332451EF}" type="datetimeFigureOut">
              <a:rPr lang="en-ZA" smtClean="0"/>
              <a:t>2022/11/01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148848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312E93-2221-4A2F-BE47-BDE1332451EF}" type="datetimeFigureOut">
              <a:rPr lang="en-ZA" smtClean="0"/>
              <a:t>2022/11/01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165897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312E93-2221-4A2F-BE47-BDE1332451EF}" type="datetimeFigureOut">
              <a:rPr lang="en-ZA" smtClean="0"/>
              <a:t>2022/11/01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B767A0E-FB43-4CC1-BA1B-85BFB07BA58A}" type="slidenum">
              <a:rPr lang="en-ZA" smtClean="0"/>
              <a:t>‹#›</a:t>
            </a:fld>
            <a:endParaRPr lang="en-ZA"/>
          </a:p>
        </p:txBody>
      </p:sp>
    </p:spTree>
    <p:extLst>
      <p:ext uri="{BB962C8B-B14F-4D97-AF65-F5344CB8AC3E}">
        <p14:creationId xmlns:p14="http://schemas.microsoft.com/office/powerpoint/2010/main" val="2031165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12E93-2221-4A2F-BE47-BDE1332451EF}" type="datetimeFigureOut">
              <a:rPr lang="en-ZA" smtClean="0"/>
              <a:t>2022/11/01</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67A0E-FB43-4CC1-BA1B-85BFB07BA58A}" type="slidenum">
              <a:rPr lang="en-ZA" smtClean="0"/>
              <a:t>‹#›</a:t>
            </a:fld>
            <a:endParaRPr lang="en-ZA"/>
          </a:p>
        </p:txBody>
      </p:sp>
    </p:spTree>
    <p:extLst>
      <p:ext uri="{BB962C8B-B14F-4D97-AF65-F5344CB8AC3E}">
        <p14:creationId xmlns:p14="http://schemas.microsoft.com/office/powerpoint/2010/main" val="2531234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customXml" Target="../ink/ink2.xml"/><Relationship Id="rId5" Type="http://schemas.openxmlformats.org/officeDocument/2006/relationships/image" Target="../media/image32.png"/><Relationship Id="rId10" Type="http://schemas.openxmlformats.org/officeDocument/2006/relationships/image" Target="../media/image29.emf"/><Relationship Id="rId4" Type="http://schemas.openxmlformats.org/officeDocument/2006/relationships/image" Target="../media/image31.jpeg"/><Relationship Id="rId9" Type="http://schemas.openxmlformats.org/officeDocument/2006/relationships/customXml" Target="../ink/ink1.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theconsumervoice.org/uploads/files/issues/Crafting_an_Effective_Advocacy_Message_han.pdf"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hange.org/o/young_feminists_movement_namibia"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2261" y="904492"/>
            <a:ext cx="9144000" cy="2061713"/>
          </a:xfrm>
        </p:spPr>
        <p:txBody>
          <a:bodyPr>
            <a:normAutofit fontScale="90000"/>
          </a:bodyPr>
          <a:lstStyle/>
          <a:p>
            <a:r>
              <a:rPr lang="en-ZA" sz="7200" b="1" dirty="0" smtClean="0">
                <a:latin typeface="+mn-lt"/>
              </a:rPr>
              <a:t>ENHANCING EFFECTIVENESS</a:t>
            </a:r>
            <a:endParaRPr lang="en-ZA" sz="7200" b="1" dirty="0">
              <a:latin typeface="+mn-lt"/>
            </a:endParaRPr>
          </a:p>
        </p:txBody>
      </p:sp>
      <p:sp>
        <p:nvSpPr>
          <p:cNvPr id="3" name="Subtitle 2"/>
          <p:cNvSpPr>
            <a:spLocks noGrp="1"/>
          </p:cNvSpPr>
          <p:nvPr>
            <p:ph type="subTitle" idx="1"/>
          </p:nvPr>
        </p:nvSpPr>
        <p:spPr>
          <a:xfrm>
            <a:off x="3994369" y="4903604"/>
            <a:ext cx="3999781" cy="1401946"/>
          </a:xfrm>
        </p:spPr>
        <p:txBody>
          <a:bodyPr>
            <a:normAutofit/>
          </a:bodyPr>
          <a:lstStyle/>
          <a:p>
            <a:pPr>
              <a:lnSpc>
                <a:spcPct val="100000"/>
              </a:lnSpc>
              <a:spcBef>
                <a:spcPts val="0"/>
              </a:spcBef>
            </a:pPr>
            <a:r>
              <a:rPr lang="en-ZA" sz="2800" b="1" dirty="0" smtClean="0"/>
              <a:t>Dianne Hubbard</a:t>
            </a:r>
          </a:p>
          <a:p>
            <a:pPr>
              <a:lnSpc>
                <a:spcPct val="100000"/>
              </a:lnSpc>
              <a:spcBef>
                <a:spcPts val="0"/>
              </a:spcBef>
            </a:pPr>
            <a:r>
              <a:rPr lang="en-ZA" sz="2800" b="1" dirty="0" smtClean="0"/>
              <a:t>Legal Assistance Centre</a:t>
            </a:r>
          </a:p>
          <a:p>
            <a:pPr>
              <a:lnSpc>
                <a:spcPct val="100000"/>
              </a:lnSpc>
              <a:spcBef>
                <a:spcPts val="0"/>
              </a:spcBef>
            </a:pPr>
            <a:r>
              <a:rPr lang="en-ZA" sz="2800" b="1" dirty="0" smtClean="0"/>
              <a:t>2022</a:t>
            </a:r>
            <a:endParaRPr lang="en-ZA" sz="2800" b="1"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88121" y="3295518"/>
            <a:ext cx="2212279" cy="1278773"/>
          </a:xfrm>
          <a:prstGeom prst="rect">
            <a:avLst/>
          </a:prstGeom>
        </p:spPr>
      </p:pic>
      <p:sp>
        <p:nvSpPr>
          <p:cNvPr id="5" name="Rectangle 4"/>
          <p:cNvSpPr/>
          <p:nvPr/>
        </p:nvSpPr>
        <p:spPr>
          <a:xfrm>
            <a:off x="3835977" y="398520"/>
            <a:ext cx="4316566" cy="505972"/>
          </a:xfrm>
          <a:prstGeom prst="rect">
            <a:avLst/>
          </a:prstGeom>
        </p:spPr>
        <p:txBody>
          <a:bodyPr wrap="none">
            <a:spAutoFit/>
          </a:bodyPr>
          <a:lstStyle/>
          <a:p>
            <a:pPr>
              <a:lnSpc>
                <a:spcPct val="120000"/>
              </a:lnSpc>
              <a:spcBef>
                <a:spcPts val="0"/>
              </a:spcBef>
              <a:spcAft>
                <a:spcPts val="600"/>
              </a:spcAft>
            </a:pPr>
            <a:r>
              <a:rPr lang="en-ZA" sz="2400" b="1" i="1" dirty="0">
                <a:solidFill>
                  <a:srgbClr val="800000"/>
                </a:solidFill>
              </a:rPr>
              <a:t>Advocacy Advice for Civil Society</a:t>
            </a:r>
          </a:p>
        </p:txBody>
      </p:sp>
    </p:spTree>
    <p:extLst>
      <p:ext uri="{BB962C8B-B14F-4D97-AF65-F5344CB8AC3E}">
        <p14:creationId xmlns:p14="http://schemas.microsoft.com/office/powerpoint/2010/main" val="1202452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772" y="519719"/>
            <a:ext cx="6978108" cy="3345271"/>
          </a:xfrm>
        </p:spPr>
        <p:txBody>
          <a:bodyPr>
            <a:noAutofit/>
          </a:bodyPr>
          <a:lstStyle/>
          <a:p>
            <a:pPr marL="0" indent="0">
              <a:lnSpc>
                <a:spcPct val="80000"/>
              </a:lnSpc>
              <a:buNone/>
            </a:pPr>
            <a:r>
              <a:rPr lang="en-US" sz="2000" b="1" dirty="0" smtClean="0">
                <a:solidFill>
                  <a:srgbClr val="800000"/>
                </a:solidFill>
              </a:rPr>
              <a:t>STEP </a:t>
            </a:r>
            <a:r>
              <a:rPr lang="en-US" sz="2000" b="1" dirty="0">
                <a:solidFill>
                  <a:srgbClr val="800000"/>
                </a:solidFill>
              </a:rPr>
              <a:t>6 </a:t>
            </a:r>
            <a:r>
              <a:rPr lang="en-US" sz="2000" b="1" dirty="0" smtClean="0">
                <a:solidFill>
                  <a:srgbClr val="800000"/>
                </a:solidFill>
              </a:rPr>
              <a:t>- Identify </a:t>
            </a:r>
            <a:r>
              <a:rPr lang="en-US" sz="2000" b="1" dirty="0">
                <a:solidFill>
                  <a:srgbClr val="800000"/>
                </a:solidFill>
              </a:rPr>
              <a:t>decision-makers. </a:t>
            </a:r>
            <a:endParaRPr lang="en-US" sz="2000" b="1" dirty="0" smtClean="0">
              <a:solidFill>
                <a:srgbClr val="800000"/>
              </a:solidFill>
            </a:endParaRPr>
          </a:p>
          <a:p>
            <a:pPr marL="0" indent="0">
              <a:lnSpc>
                <a:spcPct val="80000"/>
              </a:lnSpc>
              <a:buNone/>
            </a:pPr>
            <a:r>
              <a:rPr lang="en-US" sz="1800" i="1" dirty="0" smtClean="0"/>
              <a:t>Primary </a:t>
            </a:r>
            <a:r>
              <a:rPr lang="en-US" sz="1800" i="1" dirty="0"/>
              <a:t>audience </a:t>
            </a:r>
            <a:r>
              <a:rPr lang="en-US" sz="1800" i="1" dirty="0" smtClean="0"/>
              <a:t>- </a:t>
            </a:r>
            <a:r>
              <a:rPr lang="en-US" sz="1800" dirty="0" smtClean="0"/>
              <a:t>people </a:t>
            </a:r>
            <a:r>
              <a:rPr lang="en-US" sz="1800" dirty="0"/>
              <a:t>who have the power to make the desired changes – such as </a:t>
            </a:r>
            <a:r>
              <a:rPr lang="en-US" sz="1800" dirty="0" smtClean="0"/>
              <a:t>ministers</a:t>
            </a:r>
            <a:r>
              <a:rPr lang="en-US" sz="1800" dirty="0"/>
              <a:t>, regional </a:t>
            </a:r>
            <a:r>
              <a:rPr lang="en-ZA" sz="1800" dirty="0" smtClean="0"/>
              <a:t>councillors</a:t>
            </a:r>
            <a:r>
              <a:rPr lang="en-US" sz="1800" dirty="0" smtClean="0"/>
              <a:t> </a:t>
            </a:r>
            <a:r>
              <a:rPr lang="en-US" sz="1800" dirty="0"/>
              <a:t>or local authority </a:t>
            </a:r>
            <a:r>
              <a:rPr lang="en-US" sz="1800" dirty="0" err="1" smtClean="0"/>
              <a:t>councillors</a:t>
            </a:r>
            <a:r>
              <a:rPr lang="en-US" sz="1800" dirty="0"/>
              <a:t>. </a:t>
            </a:r>
            <a:endParaRPr lang="en-US" sz="1800" dirty="0" smtClean="0"/>
          </a:p>
          <a:p>
            <a:pPr marL="0" indent="0">
              <a:lnSpc>
                <a:spcPct val="80000"/>
              </a:lnSpc>
              <a:buNone/>
            </a:pPr>
            <a:r>
              <a:rPr lang="en-US" sz="1800" i="1" dirty="0" smtClean="0"/>
              <a:t>Secondary </a:t>
            </a:r>
            <a:r>
              <a:rPr lang="en-US" sz="1800" i="1" dirty="0"/>
              <a:t>audience </a:t>
            </a:r>
            <a:r>
              <a:rPr lang="en-US" sz="1800" i="1" dirty="0" smtClean="0"/>
              <a:t>- </a:t>
            </a:r>
            <a:r>
              <a:rPr lang="en-US" sz="1800" dirty="0" smtClean="0"/>
              <a:t>other </a:t>
            </a:r>
            <a:r>
              <a:rPr lang="en-US" sz="1800" dirty="0"/>
              <a:t>people who can also influence the decision-makers – such as church and community leaders, members of the opposition parties, or other people affected by the issue. </a:t>
            </a:r>
            <a:endParaRPr lang="en-US" sz="1800" dirty="0" smtClean="0"/>
          </a:p>
          <a:p>
            <a:pPr marL="0" indent="0">
              <a:lnSpc>
                <a:spcPct val="80000"/>
              </a:lnSpc>
              <a:buNone/>
            </a:pPr>
            <a:r>
              <a:rPr lang="en-US" sz="1800" dirty="0" smtClean="0"/>
              <a:t>Try </a:t>
            </a:r>
            <a:r>
              <a:rPr lang="en-US" sz="1800" dirty="0"/>
              <a:t>to meet with the appropriate decision-makers to discuss your concerns at an early stage. Understanding the issue from their perspective may help you to refine your goals. Remember that the decision-makers </a:t>
            </a:r>
            <a:r>
              <a:rPr lang="en-US" sz="1800" dirty="0" smtClean="0"/>
              <a:t>are </a:t>
            </a:r>
            <a:r>
              <a:rPr lang="en-US" sz="1800" dirty="0"/>
              <a:t>not necessarily your opponents. Improving a situation may be in their interests as well. </a:t>
            </a:r>
            <a:endParaRPr lang="en-US" sz="1800" dirty="0" smtClean="0"/>
          </a:p>
        </p:txBody>
      </p:sp>
      <p:sp>
        <p:nvSpPr>
          <p:cNvPr id="5" name="Rectangle 4"/>
          <p:cNvSpPr/>
          <p:nvPr/>
        </p:nvSpPr>
        <p:spPr>
          <a:xfrm>
            <a:off x="7905532" y="344388"/>
            <a:ext cx="3743864" cy="62297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i="1" dirty="0" smtClean="0">
                <a:solidFill>
                  <a:schemeClr val="tx1"/>
                </a:solidFill>
              </a:rPr>
              <a:t>Primary audience</a:t>
            </a:r>
          </a:p>
          <a:p>
            <a:r>
              <a:rPr lang="en-ZA" b="1" dirty="0" smtClean="0">
                <a:solidFill>
                  <a:schemeClr val="tx1"/>
                </a:solidFill>
              </a:rPr>
              <a:t>TIP:</a:t>
            </a:r>
            <a:r>
              <a:rPr lang="en-ZA" dirty="0" smtClean="0">
                <a:solidFill>
                  <a:schemeClr val="tx1"/>
                </a:solidFill>
              </a:rPr>
              <a:t> It makes no sense to spend energy on an advocacy campaign before you try simply </a:t>
            </a:r>
            <a:r>
              <a:rPr lang="en-ZA" i="1" dirty="0" smtClean="0">
                <a:solidFill>
                  <a:schemeClr val="tx1"/>
                </a:solidFill>
              </a:rPr>
              <a:t>asking </a:t>
            </a:r>
            <a:r>
              <a:rPr lang="en-ZA" dirty="0" smtClean="0">
                <a:solidFill>
                  <a:schemeClr val="tx1"/>
                </a:solidFill>
              </a:rPr>
              <a:t>the relevant decision-maker for what you want. </a:t>
            </a:r>
            <a:r>
              <a:rPr lang="en-ZA" dirty="0">
                <a:solidFill>
                  <a:schemeClr val="tx1"/>
                </a:solidFill>
              </a:rPr>
              <a:t>O</a:t>
            </a:r>
            <a:r>
              <a:rPr lang="en-ZA" dirty="0" smtClean="0">
                <a:solidFill>
                  <a:schemeClr val="tx1"/>
                </a:solidFill>
              </a:rPr>
              <a:t>mitting this step may also alienate the decision-maker unnecessarily. Even if a direct request does not succeed, it may help pinpoint the area for advocacy.</a:t>
            </a:r>
          </a:p>
          <a:p>
            <a:pPr marL="285750" indent="-285750">
              <a:buFont typeface="Wingdings" panose="05000000000000000000" pitchFamily="2" charset="2"/>
              <a:buChar char="Ø"/>
            </a:pPr>
            <a:r>
              <a:rPr lang="en-ZA" sz="1600" dirty="0" smtClean="0">
                <a:solidFill>
                  <a:srgbClr val="800000"/>
                </a:solidFill>
              </a:rPr>
              <a:t>For instance, suppose you want to campaign for the appointment of maintenance investigators by the Ministry of Justice in accordance with the law. Try meeting with the Minister first to see if a time frame for this step could be discussed and agreed. </a:t>
            </a:r>
          </a:p>
          <a:p>
            <a:endParaRPr lang="en-ZA" dirty="0" smtClean="0">
              <a:solidFill>
                <a:srgbClr val="800000"/>
              </a:solidFill>
            </a:endParaRPr>
          </a:p>
          <a:p>
            <a:r>
              <a:rPr lang="en-ZA" b="1" i="1" dirty="0" smtClean="0">
                <a:solidFill>
                  <a:schemeClr val="tx1"/>
                </a:solidFill>
              </a:rPr>
              <a:t>Secondary audience</a:t>
            </a:r>
            <a:endParaRPr lang="en-ZA" b="1" i="1" dirty="0">
              <a:solidFill>
                <a:schemeClr val="tx1"/>
              </a:solidFill>
            </a:endParaRPr>
          </a:p>
          <a:p>
            <a:r>
              <a:rPr lang="en-ZA" b="1" dirty="0" smtClean="0">
                <a:solidFill>
                  <a:schemeClr val="tx1"/>
                </a:solidFill>
              </a:rPr>
              <a:t>TIP: </a:t>
            </a:r>
            <a:r>
              <a:rPr lang="en-ZA" dirty="0" smtClean="0">
                <a:solidFill>
                  <a:schemeClr val="tx1"/>
                </a:solidFill>
              </a:rPr>
              <a:t>Some flexibility on demands may increase the level of support. Meet with possible allies to see if you can find common ground. </a:t>
            </a:r>
            <a:endParaRPr lang="en-ZA" dirty="0">
              <a:solidFill>
                <a:schemeClr val="tx1"/>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21251" y="4100661"/>
            <a:ext cx="1581881" cy="1819438"/>
          </a:xfrm>
          <a:prstGeom prst="rect">
            <a:avLst/>
          </a:prstGeom>
        </p:spPr>
      </p:pic>
      <p:sp>
        <p:nvSpPr>
          <p:cNvPr id="7" name="TextBox 6"/>
          <p:cNvSpPr txBox="1"/>
          <p:nvPr/>
        </p:nvSpPr>
        <p:spPr>
          <a:xfrm>
            <a:off x="522784" y="3776180"/>
            <a:ext cx="3163602" cy="2893100"/>
          </a:xfrm>
          <a:prstGeom prst="rect">
            <a:avLst/>
          </a:prstGeom>
          <a:noFill/>
        </p:spPr>
        <p:txBody>
          <a:bodyPr wrap="square" rtlCol="0">
            <a:spAutoFit/>
          </a:bodyPr>
          <a:lstStyle/>
          <a:p>
            <a:pPr marL="285750" indent="-285750">
              <a:buFont typeface="Wingdings" panose="05000000000000000000" pitchFamily="2" charset="2"/>
              <a:buChar char="Ø"/>
            </a:pPr>
            <a:r>
              <a:rPr lang="en-US" sz="1400" b="1" dirty="0">
                <a:solidFill>
                  <a:schemeClr val="accent5"/>
                </a:solidFill>
              </a:rPr>
              <a:t>For example, suppose your </a:t>
            </a:r>
            <a:r>
              <a:rPr lang="en-US" sz="1400" b="1" dirty="0" err="1">
                <a:solidFill>
                  <a:schemeClr val="accent5"/>
                </a:solidFill>
              </a:rPr>
              <a:t>neighbourhood</a:t>
            </a:r>
            <a:r>
              <a:rPr lang="en-US" sz="1400" b="1" dirty="0">
                <a:solidFill>
                  <a:schemeClr val="accent5"/>
                </a:solidFill>
              </a:rPr>
              <a:t> watch group is concerned about crime and was planning to demand that more police be assigned to the community. You go to your local police station and meet with the station commander, who informs you that a shortage of police vehicles is actually the main factor hampering police work in your area. </a:t>
            </a:r>
            <a:r>
              <a:rPr lang="en-US" sz="1400" b="1" dirty="0">
                <a:solidFill>
                  <a:schemeClr val="accent5"/>
                </a:solidFill>
                <a:cs typeface="Calibri" panose="020F0502020204030204" pitchFamily="34" charset="0"/>
              </a:rPr>
              <a:t>This information helps you to revise your demand</a:t>
            </a:r>
            <a:r>
              <a:rPr lang="en-US" sz="1400" b="1" dirty="0" smtClean="0">
                <a:solidFill>
                  <a:schemeClr val="accent5"/>
                </a:solidFill>
                <a:cs typeface="Calibri" panose="020F0502020204030204" pitchFamily="34" charset="0"/>
              </a:rPr>
              <a:t>.</a:t>
            </a:r>
            <a:endParaRPr lang="en-ZA" sz="1600" b="1" dirty="0">
              <a:solidFill>
                <a:schemeClr val="accent5"/>
              </a:solidFill>
              <a:cs typeface="Calibri" panose="020F0502020204030204" pitchFamily="34" charset="0"/>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13204" t="4424" r="19099" b="24328"/>
          <a:stretch/>
        </p:blipFill>
        <p:spPr>
          <a:xfrm>
            <a:off x="5697642" y="4572300"/>
            <a:ext cx="1915064" cy="1768415"/>
          </a:xfrm>
          <a:prstGeom prst="rect">
            <a:avLst/>
          </a:prstGeom>
        </p:spPr>
      </p:pic>
    </p:spTree>
    <p:extLst>
      <p:ext uri="{BB962C8B-B14F-4D97-AF65-F5344CB8AC3E}">
        <p14:creationId xmlns:p14="http://schemas.microsoft.com/office/powerpoint/2010/main" val="3870103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5660" y="3765802"/>
            <a:ext cx="5884957" cy="2908374"/>
          </a:xfrm>
          <a:prstGeom prst="rect">
            <a:avLst/>
          </a:prstGeom>
        </p:spPr>
      </p:pic>
      <p:sp>
        <p:nvSpPr>
          <p:cNvPr id="6" name="TextBox 5"/>
          <p:cNvSpPr txBox="1"/>
          <p:nvPr/>
        </p:nvSpPr>
        <p:spPr>
          <a:xfrm>
            <a:off x="618317" y="508958"/>
            <a:ext cx="6219644" cy="3145476"/>
          </a:xfrm>
          <a:prstGeom prst="rect">
            <a:avLst/>
          </a:prstGeom>
          <a:noFill/>
        </p:spPr>
        <p:txBody>
          <a:bodyPr wrap="square" rtlCol="0">
            <a:spAutoFit/>
          </a:bodyPr>
          <a:lstStyle/>
          <a:p>
            <a:pPr>
              <a:lnSpc>
                <a:spcPct val="80000"/>
              </a:lnSpc>
            </a:pPr>
            <a:r>
              <a:rPr lang="en-US" b="1" dirty="0">
                <a:solidFill>
                  <a:srgbClr val="800000"/>
                </a:solidFill>
              </a:rPr>
              <a:t>STEP 7 </a:t>
            </a:r>
            <a:r>
              <a:rPr lang="en-US" dirty="0">
                <a:solidFill>
                  <a:srgbClr val="800000"/>
                </a:solidFill>
              </a:rPr>
              <a:t>- </a:t>
            </a:r>
            <a:r>
              <a:rPr lang="en-US" b="1" dirty="0">
                <a:solidFill>
                  <a:srgbClr val="800000"/>
                </a:solidFill>
              </a:rPr>
              <a:t>Identify your advocacy strategies. </a:t>
            </a:r>
            <a:r>
              <a:rPr lang="en-US" dirty="0"/>
              <a:t>Choose a campaign strategy that fits your issue and your resources. </a:t>
            </a:r>
            <a:r>
              <a:rPr lang="en-US" dirty="0" smtClean="0"/>
              <a:t>Consider public </a:t>
            </a:r>
            <a:r>
              <a:rPr lang="en-US" dirty="0"/>
              <a:t>awareness campaigns, media campaigns, petitions, meetings with decision-makers, or public demonstrations. </a:t>
            </a:r>
            <a:r>
              <a:rPr lang="en-US" dirty="0" smtClean="0"/>
              <a:t>Note the </a:t>
            </a:r>
            <a:r>
              <a:rPr lang="en-US" dirty="0"/>
              <a:t>time frame and the processes that are already underway. You will be more successful if you try to influence decisions at strategic </a:t>
            </a:r>
            <a:r>
              <a:rPr lang="en-US" dirty="0" smtClean="0"/>
              <a:t>points.</a:t>
            </a:r>
          </a:p>
          <a:p>
            <a:pPr>
              <a:lnSpc>
                <a:spcPct val="70000"/>
              </a:lnSpc>
            </a:pPr>
            <a:endParaRPr lang="en-US" sz="1600" b="1" dirty="0"/>
          </a:p>
          <a:p>
            <a:pPr marL="285750" indent="-285750">
              <a:lnSpc>
                <a:spcPct val="80000"/>
              </a:lnSpc>
              <a:buFont typeface="Arial" panose="020B0604020202020204" pitchFamily="34" charset="0"/>
              <a:buChar char="•"/>
            </a:pPr>
            <a:r>
              <a:rPr lang="en-US" b="1" dirty="0">
                <a:solidFill>
                  <a:schemeClr val="accent5"/>
                </a:solidFill>
              </a:rPr>
              <a:t>For example, it is unlikely to be effective to lobby for law reform on some issue if Parliament has just passed a new law on that topic. If decision-makers have </a:t>
            </a:r>
            <a:r>
              <a:rPr lang="en-US" b="1" dirty="0" err="1">
                <a:solidFill>
                  <a:schemeClr val="accent5"/>
                </a:solidFill>
              </a:rPr>
              <a:t>organised</a:t>
            </a:r>
            <a:r>
              <a:rPr lang="en-US" b="1" dirty="0">
                <a:solidFill>
                  <a:schemeClr val="accent5"/>
                </a:solidFill>
              </a:rPr>
              <a:t> opportunities for consultation (such as public </a:t>
            </a:r>
            <a:r>
              <a:rPr lang="en-US" b="1" dirty="0" smtClean="0">
                <a:solidFill>
                  <a:schemeClr val="accent5"/>
                </a:solidFill>
              </a:rPr>
              <a:t>hearings), </a:t>
            </a:r>
            <a:br>
              <a:rPr lang="en-US" b="1" dirty="0" smtClean="0">
                <a:solidFill>
                  <a:schemeClr val="accent5"/>
                </a:solidFill>
              </a:rPr>
            </a:br>
            <a:r>
              <a:rPr lang="en-US" b="1" dirty="0" smtClean="0">
                <a:solidFill>
                  <a:schemeClr val="accent5"/>
                </a:solidFill>
              </a:rPr>
              <a:t>take </a:t>
            </a:r>
            <a:r>
              <a:rPr lang="en-US" b="1" dirty="0">
                <a:solidFill>
                  <a:schemeClr val="accent5"/>
                </a:solidFill>
              </a:rPr>
              <a:t>advantage of that process instead of coming along </a:t>
            </a:r>
            <a:r>
              <a:rPr lang="en-US" b="1" dirty="0" smtClean="0">
                <a:solidFill>
                  <a:schemeClr val="accent5"/>
                </a:solidFill>
              </a:rPr>
              <a:t>afterwards. </a:t>
            </a:r>
            <a:endParaRPr lang="en-ZA" sz="1600" b="1" dirty="0">
              <a:solidFill>
                <a:schemeClr val="accent5"/>
              </a:solidFill>
            </a:endParaRPr>
          </a:p>
        </p:txBody>
      </p:sp>
      <p:sp>
        <p:nvSpPr>
          <p:cNvPr id="5" name="Rectangle 4"/>
          <p:cNvSpPr/>
          <p:nvPr/>
        </p:nvSpPr>
        <p:spPr>
          <a:xfrm>
            <a:off x="7197457" y="649258"/>
            <a:ext cx="4559122" cy="568633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600" b="1" dirty="0" smtClean="0">
                <a:solidFill>
                  <a:schemeClr val="tx1"/>
                </a:solidFill>
              </a:rPr>
              <a:t>TIP: Think </a:t>
            </a:r>
            <a:r>
              <a:rPr lang="en-ZA" sz="1600" b="1" dirty="0">
                <a:solidFill>
                  <a:schemeClr val="tx1"/>
                </a:solidFill>
              </a:rPr>
              <a:t>about </a:t>
            </a:r>
            <a:r>
              <a:rPr lang="en-ZA" sz="1600" b="1" dirty="0" smtClean="0">
                <a:solidFill>
                  <a:schemeClr val="tx1"/>
                </a:solidFill>
              </a:rPr>
              <a:t>overall strategy.</a:t>
            </a:r>
            <a:r>
              <a:rPr lang="en-ZA" sz="1600" dirty="0" smtClean="0">
                <a:solidFill>
                  <a:schemeClr val="tx1"/>
                </a:solidFill>
              </a:rPr>
              <a:t> If you want </a:t>
            </a:r>
            <a:r>
              <a:rPr lang="en-ZA" sz="1600" dirty="0">
                <a:solidFill>
                  <a:schemeClr val="tx1"/>
                </a:solidFill>
              </a:rPr>
              <a:t>to be in a position to engage in </a:t>
            </a:r>
            <a:r>
              <a:rPr lang="en-ZA" sz="1600" dirty="0" smtClean="0">
                <a:solidFill>
                  <a:schemeClr val="tx1"/>
                </a:solidFill>
              </a:rPr>
              <a:t>negotiation with government, then set the stage:</a:t>
            </a:r>
          </a:p>
          <a:p>
            <a:pPr marL="285750" indent="-285750">
              <a:buFont typeface="Arial" panose="020B0604020202020204" pitchFamily="34" charset="0"/>
              <a:buChar char="•"/>
            </a:pPr>
            <a:r>
              <a:rPr lang="en-ZA" sz="1600" dirty="0" smtClean="0">
                <a:solidFill>
                  <a:schemeClr val="tx1"/>
                </a:solidFill>
              </a:rPr>
              <a:t>Don’t </a:t>
            </a:r>
            <a:r>
              <a:rPr lang="en-ZA" sz="1600" dirty="0">
                <a:solidFill>
                  <a:schemeClr val="tx1"/>
                </a:solidFill>
              </a:rPr>
              <a:t>demonstrate with signs like </a:t>
            </a:r>
            <a:r>
              <a:rPr lang="en-ZA" sz="1600" dirty="0" smtClean="0">
                <a:solidFill>
                  <a:schemeClr val="tx1"/>
                </a:solidFill>
              </a:rPr>
              <a:t>“</a:t>
            </a:r>
            <a:r>
              <a:rPr lang="en-ZA" sz="1600" dirty="0">
                <a:solidFill>
                  <a:schemeClr val="tx1"/>
                </a:solidFill>
              </a:rPr>
              <a:t>Minister </a:t>
            </a:r>
            <a:r>
              <a:rPr lang="en-ZA" sz="1600" dirty="0" smtClean="0">
                <a:solidFill>
                  <a:schemeClr val="tx1"/>
                </a:solidFill>
              </a:rPr>
              <a:t>x </a:t>
            </a:r>
            <a:r>
              <a:rPr lang="en-ZA" sz="1600" dirty="0">
                <a:solidFill>
                  <a:schemeClr val="tx1"/>
                </a:solidFill>
              </a:rPr>
              <a:t>is a liar” if you are hoping for further </a:t>
            </a:r>
            <a:r>
              <a:rPr lang="en-ZA" sz="1600" dirty="0" smtClean="0">
                <a:solidFill>
                  <a:schemeClr val="tx1"/>
                </a:solidFill>
              </a:rPr>
              <a:t>discussion. </a:t>
            </a:r>
          </a:p>
          <a:p>
            <a:pPr marL="285750" indent="-285750">
              <a:buFont typeface="Arial" panose="020B0604020202020204" pitchFamily="34" charset="0"/>
              <a:buChar char="•"/>
            </a:pPr>
            <a:r>
              <a:rPr lang="en-ZA" sz="1600" dirty="0" smtClean="0">
                <a:solidFill>
                  <a:schemeClr val="tx1"/>
                </a:solidFill>
              </a:rPr>
              <a:t>Don’t blindside officials in the media </a:t>
            </a:r>
            <a:br>
              <a:rPr lang="en-ZA" sz="1600" dirty="0" smtClean="0">
                <a:solidFill>
                  <a:schemeClr val="tx1"/>
                </a:solidFill>
              </a:rPr>
            </a:br>
            <a:r>
              <a:rPr lang="en-ZA" sz="1600" dirty="0" smtClean="0">
                <a:solidFill>
                  <a:schemeClr val="tx1"/>
                </a:solidFill>
              </a:rPr>
              <a:t>if you don’t want to burn bridges. Contact them first before you criticise them in a publication or a press interview. </a:t>
            </a:r>
          </a:p>
          <a:p>
            <a:pPr marL="285750" indent="-285750">
              <a:buFont typeface="Arial" panose="020B0604020202020204" pitchFamily="34" charset="0"/>
              <a:buChar char="•"/>
            </a:pPr>
            <a:endParaRPr lang="en-ZA" sz="1600" dirty="0">
              <a:solidFill>
                <a:schemeClr val="tx1"/>
              </a:solidFill>
            </a:endParaRPr>
          </a:p>
          <a:p>
            <a:r>
              <a:rPr lang="en-ZA" sz="1600" b="1" dirty="0" smtClean="0">
                <a:solidFill>
                  <a:schemeClr val="tx1"/>
                </a:solidFill>
              </a:rPr>
              <a:t>TIP:  Beware of strategies that could backfire </a:t>
            </a:r>
            <a:r>
              <a:rPr lang="en-ZA" sz="1600" dirty="0" smtClean="0">
                <a:solidFill>
                  <a:schemeClr val="tx1"/>
                </a:solidFill>
              </a:rPr>
              <a:t>– </a:t>
            </a:r>
            <a:br>
              <a:rPr lang="en-ZA" sz="1600" dirty="0" smtClean="0">
                <a:solidFill>
                  <a:schemeClr val="tx1"/>
                </a:solidFill>
              </a:rPr>
            </a:br>
            <a:r>
              <a:rPr lang="en-ZA" sz="1600" dirty="0" smtClean="0">
                <a:solidFill>
                  <a:schemeClr val="tx1"/>
                </a:solidFill>
              </a:rPr>
              <a:t>such as a demonstration that turns out to be poorly-attended, or a petition that is found to contain inaccurate facts. </a:t>
            </a:r>
          </a:p>
          <a:p>
            <a:endParaRPr lang="en-ZA" sz="1600" dirty="0">
              <a:solidFill>
                <a:schemeClr val="tx1"/>
              </a:solidFill>
            </a:endParaRPr>
          </a:p>
          <a:p>
            <a:r>
              <a:rPr lang="en-ZA" sz="1600" b="1" dirty="0">
                <a:solidFill>
                  <a:schemeClr val="tx1"/>
                </a:solidFill>
              </a:rPr>
              <a:t>TIP:</a:t>
            </a:r>
            <a:r>
              <a:rPr lang="en-ZA" sz="1600" dirty="0">
                <a:solidFill>
                  <a:schemeClr val="tx1"/>
                </a:solidFill>
              </a:rPr>
              <a:t> </a:t>
            </a:r>
            <a:r>
              <a:rPr lang="en-ZA" sz="1600" b="1" dirty="0">
                <a:solidFill>
                  <a:schemeClr val="tx1"/>
                </a:solidFill>
              </a:rPr>
              <a:t>Use </a:t>
            </a:r>
            <a:r>
              <a:rPr lang="en-ZA" sz="1600" b="1" dirty="0" smtClean="0">
                <a:solidFill>
                  <a:schemeClr val="tx1"/>
                </a:solidFill>
              </a:rPr>
              <a:t>short </a:t>
            </a:r>
            <a:r>
              <a:rPr lang="en-ZA" sz="1600" b="1" dirty="0">
                <a:solidFill>
                  <a:schemeClr val="tx1"/>
                </a:solidFill>
              </a:rPr>
              <a:t>&amp; catchy </a:t>
            </a:r>
            <a:r>
              <a:rPr lang="en-ZA" sz="1600" b="1" dirty="0" smtClean="0">
                <a:solidFill>
                  <a:schemeClr val="tx1"/>
                </a:solidFill>
              </a:rPr>
              <a:t>slogans </a:t>
            </a:r>
            <a:r>
              <a:rPr lang="en-ZA" sz="1600" b="1" dirty="0">
                <a:solidFill>
                  <a:schemeClr val="tx1"/>
                </a:solidFill>
              </a:rPr>
              <a:t>with a positive message</a:t>
            </a:r>
            <a:r>
              <a:rPr lang="en-ZA" sz="1600" dirty="0">
                <a:solidFill>
                  <a:schemeClr val="tx1"/>
                </a:solidFill>
              </a:rPr>
              <a:t>.</a:t>
            </a:r>
          </a:p>
          <a:p>
            <a:pPr marL="285750" indent="-285750">
              <a:buFont typeface="Arial" panose="020B0604020202020204" pitchFamily="34" charset="0"/>
              <a:buChar char="•"/>
            </a:pPr>
            <a:r>
              <a:rPr lang="en-ZA" sz="1600" dirty="0">
                <a:solidFill>
                  <a:schemeClr val="tx1"/>
                </a:solidFill>
              </a:rPr>
              <a:t>“Save our land, save our livelihoods.”</a:t>
            </a:r>
            <a:endParaRPr lang="en-ZA" sz="1600" b="1" dirty="0">
              <a:solidFill>
                <a:schemeClr val="tx1"/>
              </a:solidFill>
            </a:endParaRPr>
          </a:p>
          <a:p>
            <a:pPr marL="285750" indent="-285750">
              <a:buFont typeface="Arial" panose="020B0604020202020204" pitchFamily="34" charset="0"/>
              <a:buChar char="•"/>
            </a:pPr>
            <a:r>
              <a:rPr lang="en-ZA" sz="1600" dirty="0">
                <a:solidFill>
                  <a:schemeClr val="tx1"/>
                </a:solidFill>
              </a:rPr>
              <a:t>“Support your children”</a:t>
            </a:r>
          </a:p>
          <a:p>
            <a:pPr marL="285750" indent="-285750">
              <a:buFont typeface="Arial" panose="020B0604020202020204" pitchFamily="34" charset="0"/>
              <a:buChar char="•"/>
            </a:pPr>
            <a:r>
              <a:rPr lang="en-ZA" sz="1600" dirty="0">
                <a:solidFill>
                  <a:schemeClr val="tx1"/>
                </a:solidFill>
              </a:rPr>
              <a:t>“Mr Cool ‘n Loving</a:t>
            </a:r>
            <a:r>
              <a:rPr lang="en-ZA" sz="1600" dirty="0" smtClean="0">
                <a:solidFill>
                  <a:schemeClr val="tx1"/>
                </a:solidFill>
              </a:rPr>
              <a:t>” (star of maintenance campaign materials).</a:t>
            </a:r>
            <a:endParaRPr lang="en-ZA" sz="1600" dirty="0">
              <a:solidFill>
                <a:schemeClr val="tx1"/>
              </a:solidFill>
            </a:endParaRPr>
          </a:p>
        </p:txBody>
      </p:sp>
    </p:spTree>
    <p:extLst>
      <p:ext uri="{BB962C8B-B14F-4D97-AF65-F5344CB8AC3E}">
        <p14:creationId xmlns:p14="http://schemas.microsoft.com/office/powerpoint/2010/main" val="596458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330201"/>
            <a:ext cx="9163051" cy="2366728"/>
          </a:xfrm>
        </p:spPr>
        <p:txBody>
          <a:bodyPr>
            <a:noAutofit/>
          </a:bodyPr>
          <a:lstStyle/>
          <a:p>
            <a:pPr marL="0" indent="0">
              <a:buNone/>
            </a:pPr>
            <a:r>
              <a:rPr lang="en-US" sz="1800" b="1" dirty="0">
                <a:solidFill>
                  <a:srgbClr val="800000"/>
                </a:solidFill>
              </a:rPr>
              <a:t>STEP 8 </a:t>
            </a:r>
            <a:r>
              <a:rPr lang="en-US" sz="1800" dirty="0">
                <a:solidFill>
                  <a:srgbClr val="800000"/>
                </a:solidFill>
              </a:rPr>
              <a:t>-</a:t>
            </a:r>
            <a:r>
              <a:rPr lang="en-US" sz="1800" dirty="0" smtClean="0">
                <a:solidFill>
                  <a:srgbClr val="800000"/>
                </a:solidFill>
              </a:rPr>
              <a:t> </a:t>
            </a:r>
            <a:r>
              <a:rPr lang="en-US" sz="1800" b="1" dirty="0">
                <a:solidFill>
                  <a:srgbClr val="800000"/>
                </a:solidFill>
              </a:rPr>
              <a:t>Involve the media</a:t>
            </a:r>
            <a:r>
              <a:rPr lang="en-US" sz="1800" b="1" dirty="0" smtClean="0">
                <a:solidFill>
                  <a:srgbClr val="800000"/>
                </a:solidFill>
              </a:rPr>
              <a:t>.</a:t>
            </a:r>
            <a:r>
              <a:rPr lang="en-US" sz="1800" dirty="0" smtClean="0">
                <a:solidFill>
                  <a:srgbClr val="800000"/>
                </a:solidFill>
              </a:rPr>
              <a:t> </a:t>
            </a:r>
            <a:r>
              <a:rPr lang="en-US" sz="1800" dirty="0"/>
              <a:t>R</a:t>
            </a:r>
            <a:r>
              <a:rPr lang="en-US" sz="1800" dirty="0" smtClean="0"/>
              <a:t>each out through </a:t>
            </a:r>
            <a:r>
              <a:rPr lang="en-US" sz="1800" dirty="0"/>
              <a:t>newspapers, radio, television and social </a:t>
            </a:r>
            <a:r>
              <a:rPr lang="en-US" sz="1800" dirty="0" smtClean="0"/>
              <a:t>media. </a:t>
            </a:r>
          </a:p>
          <a:p>
            <a:pPr marL="0" indent="0">
              <a:buNone/>
            </a:pPr>
            <a:endParaRPr lang="en-US" sz="300" b="1" dirty="0" smtClean="0">
              <a:solidFill>
                <a:srgbClr val="800000"/>
              </a:solidFill>
            </a:endParaRPr>
          </a:p>
          <a:p>
            <a:pPr marL="0" indent="0">
              <a:buNone/>
            </a:pPr>
            <a:r>
              <a:rPr lang="en-US" sz="1800" b="1" dirty="0" smtClean="0">
                <a:solidFill>
                  <a:srgbClr val="800000"/>
                </a:solidFill>
              </a:rPr>
              <a:t>STEP </a:t>
            </a:r>
            <a:r>
              <a:rPr lang="en-US" sz="1800" b="1" dirty="0">
                <a:solidFill>
                  <a:srgbClr val="800000"/>
                </a:solidFill>
              </a:rPr>
              <a:t>9 -</a:t>
            </a:r>
            <a:r>
              <a:rPr lang="en-US" sz="1800" b="1" dirty="0" smtClean="0">
                <a:solidFill>
                  <a:srgbClr val="800000"/>
                </a:solidFill>
              </a:rPr>
              <a:t> </a:t>
            </a:r>
            <a:r>
              <a:rPr lang="en-US" sz="1800" b="1" dirty="0">
                <a:solidFill>
                  <a:srgbClr val="800000"/>
                </a:solidFill>
              </a:rPr>
              <a:t>Build public awareness and support.</a:t>
            </a:r>
            <a:r>
              <a:rPr lang="en-US" sz="1800" b="1" dirty="0"/>
              <a:t> </a:t>
            </a:r>
            <a:r>
              <a:rPr lang="en-US" sz="1800" dirty="0" smtClean="0"/>
              <a:t>Building broad </a:t>
            </a:r>
            <a:r>
              <a:rPr lang="en-US" sz="1800" dirty="0"/>
              <a:t>public support </a:t>
            </a:r>
            <a:r>
              <a:rPr lang="en-US" sz="1800" dirty="0" smtClean="0"/>
              <a:t>will make decision-makers more likely to listen. </a:t>
            </a:r>
            <a:r>
              <a:rPr lang="en-US" sz="1800" dirty="0"/>
              <a:t>Keeping track of public opinion can also show how effective your advocacy has been. </a:t>
            </a:r>
            <a:endParaRPr lang="en-US" sz="1800" dirty="0" smtClean="0"/>
          </a:p>
          <a:p>
            <a:r>
              <a:rPr lang="en-US" sz="1800" b="1" dirty="0" smtClean="0">
                <a:solidFill>
                  <a:schemeClr val="accent5"/>
                </a:solidFill>
              </a:rPr>
              <a:t>For </a:t>
            </a:r>
            <a:r>
              <a:rPr lang="en-US" sz="1800" b="1" dirty="0">
                <a:solidFill>
                  <a:schemeClr val="accent5"/>
                </a:solidFill>
              </a:rPr>
              <a:t>example, if you hold a community meeting </a:t>
            </a:r>
            <a:r>
              <a:rPr lang="en-US" sz="1800" b="1" dirty="0" smtClean="0">
                <a:solidFill>
                  <a:schemeClr val="accent5"/>
                </a:solidFill>
              </a:rPr>
              <a:t>on the </a:t>
            </a:r>
            <a:r>
              <a:rPr lang="en-US" sz="1800" b="1" dirty="0">
                <a:solidFill>
                  <a:schemeClr val="accent5"/>
                </a:solidFill>
              </a:rPr>
              <a:t>issue, take note of how many people </a:t>
            </a:r>
            <a:r>
              <a:rPr lang="en-US" sz="1800" b="1" dirty="0" smtClean="0">
                <a:solidFill>
                  <a:schemeClr val="accent5"/>
                </a:solidFill>
              </a:rPr>
              <a:t>attend. If </a:t>
            </a:r>
            <a:r>
              <a:rPr lang="en-US" sz="1800" b="1" dirty="0">
                <a:solidFill>
                  <a:schemeClr val="accent5"/>
                </a:solidFill>
              </a:rPr>
              <a:t>you </a:t>
            </a:r>
            <a:r>
              <a:rPr lang="en-US" sz="1800" b="1" dirty="0" err="1">
                <a:solidFill>
                  <a:schemeClr val="accent5"/>
                </a:solidFill>
              </a:rPr>
              <a:t>organise</a:t>
            </a:r>
            <a:r>
              <a:rPr lang="en-US" sz="1800" b="1" dirty="0">
                <a:solidFill>
                  <a:schemeClr val="accent5"/>
                </a:solidFill>
              </a:rPr>
              <a:t> a public protest, be sure and get photographs </a:t>
            </a:r>
            <a:r>
              <a:rPr lang="en-US" sz="1800" b="1" dirty="0" smtClean="0">
                <a:solidFill>
                  <a:schemeClr val="accent5"/>
                </a:solidFill>
              </a:rPr>
              <a:t>that show </a:t>
            </a:r>
            <a:r>
              <a:rPr lang="en-US" sz="1800" b="1" dirty="0">
                <a:solidFill>
                  <a:schemeClr val="accent5"/>
                </a:solidFill>
              </a:rPr>
              <a:t>how many people came out in support of your goal</a:t>
            </a:r>
            <a:r>
              <a:rPr lang="en-US" sz="1800" b="1" dirty="0" smtClean="0">
                <a:solidFill>
                  <a:schemeClr val="accent5"/>
                </a:solidFill>
              </a:rPr>
              <a:t>.</a:t>
            </a:r>
          </a:p>
          <a:p>
            <a:pPr marL="0" indent="0">
              <a:buNone/>
            </a:pPr>
            <a:endParaRPr lang="en-US" sz="1800" b="1" dirty="0" smtClean="0">
              <a:solidFill>
                <a:srgbClr val="800000"/>
              </a:solidFill>
            </a:endParaRPr>
          </a:p>
          <a:p>
            <a:pPr marL="0" indent="0">
              <a:buNone/>
            </a:pPr>
            <a:endParaRPr lang="en-ZA" sz="1800" dirty="0">
              <a:solidFill>
                <a:schemeClr val="accent5"/>
              </a:solidFill>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l="12989" t="25693" r="14591" b="9927"/>
          <a:stretch/>
        </p:blipFill>
        <p:spPr>
          <a:xfrm>
            <a:off x="9816860" y="1904984"/>
            <a:ext cx="1367003" cy="770867"/>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15249" y="461752"/>
            <a:ext cx="1472204" cy="142121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6081" y="817695"/>
            <a:ext cx="1331595" cy="1094925"/>
          </a:xfrm>
          <a:prstGeom prst="rect">
            <a:avLst/>
          </a:prstGeom>
        </p:spPr>
      </p:pic>
      <p:sp>
        <p:nvSpPr>
          <p:cNvPr id="11" name="Rectangle 10"/>
          <p:cNvSpPr/>
          <p:nvPr/>
        </p:nvSpPr>
        <p:spPr>
          <a:xfrm>
            <a:off x="879374" y="2796310"/>
            <a:ext cx="4960709" cy="124616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smtClean="0">
                <a:solidFill>
                  <a:schemeClr val="tx1"/>
                </a:solidFill>
              </a:rPr>
              <a:t>TIP: </a:t>
            </a:r>
            <a:r>
              <a:rPr lang="en-ZA" dirty="0" smtClean="0">
                <a:solidFill>
                  <a:schemeClr val="tx1"/>
                </a:solidFill>
              </a:rPr>
              <a:t>Follow the same approach in the media as in a statement of your demands – present clear information on the current situation, the problem, and your proposed action or solution. </a:t>
            </a:r>
            <a:endParaRPr lang="en-ZA" dirty="0">
              <a:solidFill>
                <a:schemeClr val="tx1"/>
              </a:solidFill>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2642" y="4219496"/>
            <a:ext cx="4977441" cy="2460673"/>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2088" y="2970259"/>
            <a:ext cx="4693367" cy="3540025"/>
          </a:xfrm>
          <a:prstGeom prst="rect">
            <a:avLst/>
          </a:prstGeom>
        </p:spPr>
      </p:pic>
    </p:spTree>
    <p:extLst>
      <p:ext uri="{BB962C8B-B14F-4D97-AF65-F5344CB8AC3E}">
        <p14:creationId xmlns:p14="http://schemas.microsoft.com/office/powerpoint/2010/main" val="4073688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267" y="214548"/>
            <a:ext cx="9751243" cy="459267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1319" y="4334863"/>
            <a:ext cx="2934337" cy="2341491"/>
          </a:xfrm>
          <a:prstGeom prst="rect">
            <a:avLst/>
          </a:prstGeom>
        </p:spPr>
      </p:pic>
      <p:sp>
        <p:nvSpPr>
          <p:cNvPr id="6" name="TextBox 5"/>
          <p:cNvSpPr txBox="1"/>
          <p:nvPr/>
        </p:nvSpPr>
        <p:spPr>
          <a:xfrm>
            <a:off x="1348033" y="5100454"/>
            <a:ext cx="1742785" cy="1015663"/>
          </a:xfrm>
          <a:prstGeom prst="rect">
            <a:avLst/>
          </a:prstGeom>
          <a:noFill/>
        </p:spPr>
        <p:txBody>
          <a:bodyPr wrap="none" rtlCol="0">
            <a:spAutoFit/>
          </a:bodyPr>
          <a:lstStyle/>
          <a:p>
            <a:r>
              <a:rPr lang="en-ZA" sz="6000" b="1" dirty="0" smtClean="0">
                <a:solidFill>
                  <a:srgbClr val="800000"/>
                </a:solidFill>
              </a:rPr>
              <a:t>1997</a:t>
            </a:r>
            <a:endParaRPr lang="en-ZA" sz="4000" b="1" dirty="0">
              <a:solidFill>
                <a:srgbClr val="8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3958" y="214548"/>
            <a:ext cx="1207113" cy="499915"/>
          </a:xfrm>
          <a:prstGeom prst="rect">
            <a:avLst/>
          </a:prstGeom>
        </p:spPr>
      </p:pic>
    </p:spTree>
    <p:extLst>
      <p:ext uri="{BB962C8B-B14F-4D97-AF65-F5344CB8AC3E}">
        <p14:creationId xmlns:p14="http://schemas.microsoft.com/office/powerpoint/2010/main" val="3030949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7713" y="176426"/>
            <a:ext cx="8883202" cy="2354049"/>
          </a:xfrm>
          <a:prstGeom prst="rect">
            <a:avLst/>
          </a:prstGeom>
        </p:spPr>
      </p:pic>
      <p:sp>
        <p:nvSpPr>
          <p:cNvPr id="5" name="TextBox 4"/>
          <p:cNvSpPr txBox="1"/>
          <p:nvPr/>
        </p:nvSpPr>
        <p:spPr>
          <a:xfrm>
            <a:off x="9888361" y="1514812"/>
            <a:ext cx="1742785" cy="1015663"/>
          </a:xfrm>
          <a:prstGeom prst="rect">
            <a:avLst/>
          </a:prstGeom>
          <a:noFill/>
        </p:spPr>
        <p:txBody>
          <a:bodyPr wrap="none" rtlCol="0">
            <a:spAutoFit/>
          </a:bodyPr>
          <a:lstStyle/>
          <a:p>
            <a:r>
              <a:rPr lang="en-ZA" sz="6000" b="1" dirty="0" smtClean="0">
                <a:solidFill>
                  <a:srgbClr val="800000"/>
                </a:solidFill>
              </a:rPr>
              <a:t>2003</a:t>
            </a:r>
            <a:endParaRPr lang="en-ZA" sz="4000" b="1" dirty="0">
              <a:solidFill>
                <a:srgbClr val="800000"/>
              </a:solidFill>
            </a:endParaRPr>
          </a:p>
        </p:txBody>
      </p:sp>
      <p:sp>
        <p:nvSpPr>
          <p:cNvPr id="8" name="Rectangle 7"/>
          <p:cNvSpPr/>
          <p:nvPr/>
        </p:nvSpPr>
        <p:spPr>
          <a:xfrm>
            <a:off x="134653" y="2701627"/>
            <a:ext cx="6096000" cy="3785652"/>
          </a:xfrm>
          <a:prstGeom prst="rect">
            <a:avLst/>
          </a:prstGeom>
          <a:solidFill>
            <a:srgbClr val="FFAFAF"/>
          </a:solidFill>
        </p:spPr>
        <p:txBody>
          <a:bodyPr>
            <a:spAutoFit/>
          </a:bodyPr>
          <a:lstStyle/>
          <a:p>
            <a:r>
              <a:rPr lang="en-US" sz="1600" dirty="0">
                <a:latin typeface="Arial" panose="020B0604020202020204" pitchFamily="34" charset="0"/>
                <a:cs typeface="Arial" panose="020B0604020202020204" pitchFamily="34" charset="0"/>
              </a:rPr>
              <a:t>To express their concern on domestic violence, a group of Namibians applied </a:t>
            </a:r>
            <a:r>
              <a:rPr lang="en-US" sz="1600" dirty="0" smtClean="0">
                <a:latin typeface="Arial" panose="020B0604020202020204" pitchFamily="34" charset="0"/>
                <a:cs typeface="Arial" panose="020B0604020202020204" pitchFamily="34" charset="0"/>
              </a:rPr>
              <a:t>to demonstrate </a:t>
            </a:r>
            <a:r>
              <a:rPr lang="en-US" sz="1600" dirty="0">
                <a:latin typeface="Arial" panose="020B0604020202020204" pitchFamily="34" charset="0"/>
                <a:cs typeface="Arial" panose="020B0604020202020204" pitchFamily="34" charset="0"/>
              </a:rPr>
              <a:t>at the official opening of Parliament by President </a:t>
            </a:r>
            <a:r>
              <a:rPr lang="en-US" sz="1600" dirty="0" err="1">
                <a:latin typeface="Arial" panose="020B0604020202020204" pitchFamily="34" charset="0"/>
                <a:cs typeface="Arial" panose="020B0604020202020204" pitchFamily="34" charset="0"/>
              </a:rPr>
              <a:t>Nujoma</a:t>
            </a:r>
            <a:r>
              <a:rPr lang="en-US" sz="1600" dirty="0">
                <a:latin typeface="Arial" panose="020B0604020202020204" pitchFamily="34" charset="0"/>
                <a:cs typeface="Arial" panose="020B0604020202020204" pitchFamily="34" charset="0"/>
              </a:rPr>
              <a:t>. The </a:t>
            </a:r>
            <a:r>
              <a:rPr lang="en-US" sz="1600" dirty="0" smtClean="0">
                <a:latin typeface="Arial" panose="020B0604020202020204" pitchFamily="34" charset="0"/>
                <a:cs typeface="Arial" panose="020B0604020202020204" pitchFamily="34" charset="0"/>
              </a:rPr>
              <a:t>application was </a:t>
            </a:r>
            <a:r>
              <a:rPr lang="en-US" sz="1600" dirty="0">
                <a:latin typeface="Arial" panose="020B0604020202020204" pitchFamily="34" charset="0"/>
                <a:cs typeface="Arial" panose="020B0604020202020204" pitchFamily="34" charset="0"/>
              </a:rPr>
              <a:t>initially approved, with the stipulation that demonstrators would not be </a:t>
            </a:r>
            <a:r>
              <a:rPr lang="en-US" sz="1600" dirty="0" smtClean="0">
                <a:latin typeface="Arial" panose="020B0604020202020204" pitchFamily="34" charset="0"/>
                <a:cs typeface="Arial" panose="020B0604020202020204" pitchFamily="34" charset="0"/>
              </a:rPr>
              <a:t>allowed on </a:t>
            </a:r>
            <a:r>
              <a:rPr lang="en-US" sz="1600" dirty="0">
                <a:latin typeface="Arial" panose="020B0604020202020204" pitchFamily="34" charset="0"/>
                <a:cs typeface="Arial" panose="020B0604020202020204" pitchFamily="34" charset="0"/>
              </a:rPr>
              <a:t>the President’s motorcade route, nor close to the </a:t>
            </a:r>
            <a:r>
              <a:rPr lang="en-US" sz="1600" dirty="0" err="1" smtClean="0">
                <a:latin typeface="Arial" panose="020B0604020202020204" pitchFamily="34" charset="0"/>
                <a:cs typeface="Arial" panose="020B0604020202020204" pitchFamily="34" charset="0"/>
              </a:rPr>
              <a:t>Tintenpalast</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As the main intent of the demonstration was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to </a:t>
            </a:r>
            <a:r>
              <a:rPr lang="en-US" sz="1600" dirty="0">
                <a:latin typeface="Arial" panose="020B0604020202020204" pitchFamily="34" charset="0"/>
                <a:cs typeface="Arial" panose="020B0604020202020204" pitchFamily="34" charset="0"/>
              </a:rPr>
              <a:t>ensure that </a:t>
            </a:r>
            <a:r>
              <a:rPr lang="en-US" sz="1600" dirty="0" smtClean="0">
                <a:latin typeface="Arial" panose="020B0604020202020204" pitchFamily="34" charset="0"/>
                <a:cs typeface="Arial" panose="020B0604020202020204" pitchFamily="34" charset="0"/>
              </a:rPr>
              <a:t>the President </a:t>
            </a:r>
            <a:r>
              <a:rPr lang="en-US" sz="1600" dirty="0">
                <a:latin typeface="Arial" panose="020B0604020202020204" pitchFamily="34" charset="0"/>
                <a:cs typeface="Arial" panose="020B0604020202020204" pitchFamily="34" charset="0"/>
              </a:rPr>
              <a:t>was aware of their concerns, the demonstration </a:t>
            </a:r>
            <a:r>
              <a:rPr lang="en-US" sz="1600" dirty="0" err="1">
                <a:latin typeface="Arial" panose="020B0604020202020204" pitchFamily="34" charset="0"/>
                <a:cs typeface="Arial" panose="020B0604020202020204" pitchFamily="34" charset="0"/>
              </a:rPr>
              <a:t>organisers</a:t>
            </a:r>
            <a:r>
              <a:rPr lang="en-US" sz="1600" dirty="0">
                <a:latin typeface="Arial" panose="020B0604020202020204" pitchFamily="34" charset="0"/>
                <a:cs typeface="Arial" panose="020B0604020202020204" pitchFamily="34" charset="0"/>
              </a:rPr>
              <a:t> went to the </a:t>
            </a:r>
            <a:r>
              <a:rPr lang="en-US" sz="1600" dirty="0" smtClean="0">
                <a:latin typeface="Arial" panose="020B0604020202020204" pitchFamily="34" charset="0"/>
                <a:cs typeface="Arial" panose="020B0604020202020204" pitchFamily="34" charset="0"/>
              </a:rPr>
              <a:t>High Court </a:t>
            </a:r>
            <a:r>
              <a:rPr lang="en-US" sz="1600" dirty="0">
                <a:latin typeface="Arial" panose="020B0604020202020204" pitchFamily="34" charset="0"/>
                <a:cs typeface="Arial" panose="020B0604020202020204" pitchFamily="34" charset="0"/>
              </a:rPr>
              <a:t>for an interdict which was denied</a:t>
            </a:r>
            <a:r>
              <a:rPr lang="en-US" sz="1600" dirty="0" smtClean="0">
                <a:latin typeface="Arial" panose="020B0604020202020204" pitchFamily="34" charset="0"/>
                <a:cs typeface="Arial" panose="020B0604020202020204" pitchFamily="34" charset="0"/>
              </a:rPr>
              <a:t>. 250 </a:t>
            </a:r>
            <a:r>
              <a:rPr lang="en-US" sz="1600" dirty="0">
                <a:latin typeface="Arial" panose="020B0604020202020204" pitchFamily="34" charset="0"/>
                <a:cs typeface="Arial" panose="020B0604020202020204" pitchFamily="34" charset="0"/>
              </a:rPr>
              <a:t>people, mostly women and children,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did </a:t>
            </a:r>
            <a:r>
              <a:rPr lang="en-US" sz="1600" dirty="0">
                <a:latin typeface="Arial" panose="020B0604020202020204" pitchFamily="34" charset="0"/>
                <a:cs typeface="Arial" panose="020B0604020202020204" pitchFamily="34" charset="0"/>
              </a:rPr>
              <a:t>demonstrate, but at the </a:t>
            </a:r>
            <a:r>
              <a:rPr lang="en-US" sz="1600" dirty="0" smtClean="0">
                <a:latin typeface="Arial" panose="020B0604020202020204" pitchFamily="34" charset="0"/>
                <a:cs typeface="Arial" panose="020B0604020202020204" pitchFamily="34" charset="0"/>
              </a:rPr>
              <a:t>Supreme Court</a:t>
            </a:r>
            <a:r>
              <a:rPr lang="en-US" sz="1600" dirty="0">
                <a:latin typeface="Arial" panose="020B0604020202020204" pitchFamily="34" charset="0"/>
                <a:cs typeface="Arial" panose="020B0604020202020204" pitchFamily="34" charset="0"/>
              </a:rPr>
              <a:t>. Police barriers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were </a:t>
            </a:r>
            <a:r>
              <a:rPr lang="en-US" sz="1600" dirty="0">
                <a:latin typeface="Arial" panose="020B0604020202020204" pitchFamily="34" charset="0"/>
                <a:cs typeface="Arial" panose="020B0604020202020204" pitchFamily="34" charset="0"/>
              </a:rPr>
              <a:t>positioned and as the demonstration progressed </a:t>
            </a:r>
            <a:r>
              <a:rPr lang="en-US" sz="1600" dirty="0" smtClean="0">
                <a:latin typeface="Arial" panose="020B0604020202020204" pitchFamily="34" charset="0"/>
                <a:cs typeface="Arial" panose="020B0604020202020204" pitchFamily="34" charset="0"/>
              </a:rPr>
              <a:t>the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police </a:t>
            </a:r>
            <a:r>
              <a:rPr lang="en-US" sz="1600" dirty="0">
                <a:latin typeface="Arial" panose="020B0604020202020204" pitchFamily="34" charset="0"/>
                <a:cs typeface="Arial" panose="020B0604020202020204" pitchFamily="34" charset="0"/>
              </a:rPr>
              <a:t>eventually pointed and cocked their weapons at the </a:t>
            </a:r>
            <a:r>
              <a:rPr lang="en-US" sz="1600" dirty="0" smtClean="0">
                <a:latin typeface="Arial" panose="020B0604020202020204" pitchFamily="34" charset="0"/>
                <a:cs typeface="Arial" panose="020B0604020202020204" pitchFamily="34" charset="0"/>
              </a:rPr>
              <a:t>demonstrators. The </a:t>
            </a:r>
            <a:r>
              <a:rPr lang="en-US" sz="1600" dirty="0">
                <a:latin typeface="Arial" panose="020B0604020202020204" pitchFamily="34" charset="0"/>
                <a:cs typeface="Arial" panose="020B0604020202020204" pitchFamily="34" charset="0"/>
              </a:rPr>
              <a:t>police action was met with public outrage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and </a:t>
            </a:r>
            <a:r>
              <a:rPr lang="en-US" sz="1600" dirty="0">
                <a:latin typeface="Arial" panose="020B0604020202020204" pitchFamily="34" charset="0"/>
                <a:cs typeface="Arial" panose="020B0604020202020204" pitchFamily="34" charset="0"/>
              </a:rPr>
              <a:t>resulted in wide coverage of </a:t>
            </a:r>
            <a:r>
              <a:rPr lang="en-US" sz="1600" dirty="0" smtClean="0">
                <a:latin typeface="Arial" panose="020B0604020202020204" pitchFamily="34" charset="0"/>
                <a:cs typeface="Arial" panose="020B0604020202020204" pitchFamily="34" charset="0"/>
              </a:rPr>
              <a:t>both the </a:t>
            </a:r>
            <a:r>
              <a:rPr lang="en-US" sz="1600" dirty="0">
                <a:latin typeface="Arial" panose="020B0604020202020204" pitchFamily="34" charset="0"/>
                <a:cs typeface="Arial" panose="020B0604020202020204" pitchFamily="34" charset="0"/>
              </a:rPr>
              <a:t>demonstration, but more importantly, the Bill.</a:t>
            </a:r>
            <a:endParaRPr lang="en-ZA"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30653" y="2861987"/>
            <a:ext cx="5724866" cy="346493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78902" y="350785"/>
            <a:ext cx="1207113" cy="499915"/>
          </a:xfrm>
          <a:prstGeom prst="rect">
            <a:avLst/>
          </a:prstGeom>
        </p:spPr>
      </p:pic>
    </p:spTree>
    <p:extLst>
      <p:ext uri="{BB962C8B-B14F-4D97-AF65-F5344CB8AC3E}">
        <p14:creationId xmlns:p14="http://schemas.microsoft.com/office/powerpoint/2010/main" val="3522307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951" y="587373"/>
            <a:ext cx="7705890" cy="5353313"/>
          </a:xfrm>
          <a:prstGeom prst="rect">
            <a:avLst/>
          </a:prstGeom>
        </p:spPr>
      </p:pic>
      <p:pic>
        <p:nvPicPr>
          <p:cNvPr id="8" name="Picture 7"/>
          <p:cNvPicPr>
            <a:picLocks noChangeAspect="1"/>
          </p:cNvPicPr>
          <p:nvPr/>
        </p:nvPicPr>
        <p:blipFill>
          <a:blip r:embed="rId3"/>
          <a:stretch>
            <a:fillRect/>
          </a:stretch>
        </p:blipFill>
        <p:spPr>
          <a:xfrm>
            <a:off x="8402688" y="514350"/>
            <a:ext cx="2082977" cy="2174681"/>
          </a:xfrm>
          <a:prstGeom prst="rect">
            <a:avLst/>
          </a:prstGeom>
        </p:spPr>
      </p:pic>
      <p:pic>
        <p:nvPicPr>
          <p:cNvPr id="9" name="Picture 8"/>
          <p:cNvPicPr>
            <a:picLocks noChangeAspect="1"/>
          </p:cNvPicPr>
          <p:nvPr/>
        </p:nvPicPr>
        <p:blipFill>
          <a:blip r:embed="rId4"/>
          <a:stretch>
            <a:fillRect/>
          </a:stretch>
        </p:blipFill>
        <p:spPr>
          <a:xfrm>
            <a:off x="8968295" y="2805177"/>
            <a:ext cx="2055887" cy="2826845"/>
          </a:xfrm>
          <a:prstGeom prst="rect">
            <a:avLst/>
          </a:prstGeom>
        </p:spPr>
      </p:pic>
      <p:sp>
        <p:nvSpPr>
          <p:cNvPr id="10" name="TextBox 9"/>
          <p:cNvSpPr txBox="1"/>
          <p:nvPr/>
        </p:nvSpPr>
        <p:spPr>
          <a:xfrm>
            <a:off x="263951" y="6026100"/>
            <a:ext cx="7998336" cy="646331"/>
          </a:xfrm>
          <a:prstGeom prst="rect">
            <a:avLst/>
          </a:prstGeom>
          <a:noFill/>
        </p:spPr>
        <p:txBody>
          <a:bodyPr wrap="square" rtlCol="0">
            <a:spAutoFit/>
          </a:bodyPr>
          <a:lstStyle/>
          <a:p>
            <a:pPr algn="ctr"/>
            <a:r>
              <a:rPr lang="en-ZA" dirty="0" smtClean="0"/>
              <a:t>A “representative” demonstration on the Children’s Status Act in 2006 – pre-agreed signs identifying group membership with slogans approved by each group.  </a:t>
            </a:r>
            <a:endParaRPr lang="en-ZA" dirty="0"/>
          </a:p>
        </p:txBody>
      </p:sp>
      <p:sp>
        <p:nvSpPr>
          <p:cNvPr id="11" name="TextBox 10"/>
          <p:cNvSpPr txBox="1"/>
          <p:nvPr/>
        </p:nvSpPr>
        <p:spPr>
          <a:xfrm>
            <a:off x="9615263" y="5748168"/>
            <a:ext cx="1742785" cy="1015663"/>
          </a:xfrm>
          <a:prstGeom prst="rect">
            <a:avLst/>
          </a:prstGeom>
          <a:noFill/>
        </p:spPr>
        <p:txBody>
          <a:bodyPr wrap="none" rtlCol="0">
            <a:spAutoFit/>
          </a:bodyPr>
          <a:lstStyle/>
          <a:p>
            <a:r>
              <a:rPr lang="en-ZA" sz="6000" b="1" dirty="0" smtClean="0">
                <a:solidFill>
                  <a:srgbClr val="800000"/>
                </a:solidFill>
              </a:rPr>
              <a:t>2006</a:t>
            </a:r>
            <a:endParaRPr lang="en-ZA" sz="4000" b="1" dirty="0">
              <a:solidFill>
                <a:srgbClr val="800000"/>
              </a:solidFill>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4491" y="816611"/>
            <a:ext cx="1207113" cy="499915"/>
          </a:xfrm>
          <a:prstGeom prst="rect">
            <a:avLst/>
          </a:prstGeom>
        </p:spPr>
      </p:pic>
    </p:spTree>
    <p:extLst>
      <p:ext uri="{BB962C8B-B14F-4D97-AF65-F5344CB8AC3E}">
        <p14:creationId xmlns:p14="http://schemas.microsoft.com/office/powerpoint/2010/main" val="1247020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99496" y="104547"/>
            <a:ext cx="4906667" cy="4351338"/>
          </a:xfr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06875" y="122226"/>
            <a:ext cx="5267243" cy="318626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8431" y="2779570"/>
            <a:ext cx="4357540" cy="3268155"/>
          </a:xfrm>
          <a:prstGeom prst="rect">
            <a:avLst/>
          </a:prstGeom>
        </p:spPr>
      </p:pic>
      <p:sp>
        <p:nvSpPr>
          <p:cNvPr id="7" name="TextBox 6"/>
          <p:cNvSpPr txBox="1"/>
          <p:nvPr/>
        </p:nvSpPr>
        <p:spPr>
          <a:xfrm>
            <a:off x="145517" y="5784875"/>
            <a:ext cx="6546728" cy="923330"/>
          </a:xfrm>
          <a:prstGeom prst="rect">
            <a:avLst/>
          </a:prstGeom>
          <a:noFill/>
        </p:spPr>
        <p:txBody>
          <a:bodyPr wrap="square" rtlCol="0">
            <a:spAutoFit/>
          </a:bodyPr>
          <a:lstStyle/>
          <a:p>
            <a:pPr algn="ctr"/>
            <a:r>
              <a:rPr lang="en-ZA" dirty="0" smtClean="0"/>
              <a:t>This 2019 demonstration against corruption really spoke </a:t>
            </a:r>
            <a:br>
              <a:rPr lang="en-ZA" dirty="0" smtClean="0"/>
            </a:br>
            <a:r>
              <a:rPr lang="en-ZA" dirty="0" smtClean="0"/>
              <a:t>to the public – many diverse groups &amp; individuals joined in. </a:t>
            </a:r>
            <a:br>
              <a:rPr lang="en-ZA" dirty="0" smtClean="0"/>
            </a:br>
            <a:r>
              <a:rPr lang="en-ZA" dirty="0" smtClean="0"/>
              <a:t>Notice the signs identifying groups to increase impact. </a:t>
            </a:r>
            <a:endParaRPr lang="en-ZA" dirty="0"/>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1510" y="3852927"/>
            <a:ext cx="4015818" cy="916285"/>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54513" y="5106837"/>
            <a:ext cx="3111410" cy="1525260"/>
          </a:xfrm>
          <a:prstGeom prst="rect">
            <a:avLst/>
          </a:prstGeom>
        </p:spPr>
      </p:pic>
      <p:pic>
        <p:nvPicPr>
          <p:cNvPr id="10" name="Picture 9"/>
          <p:cNvPicPr>
            <a:picLocks noChangeAspect="1"/>
          </p:cNvPicPr>
          <p:nvPr/>
        </p:nvPicPr>
        <p:blipFill>
          <a:blip r:embed="rId7"/>
          <a:stretch>
            <a:fillRect/>
          </a:stretch>
        </p:blipFill>
        <p:spPr>
          <a:xfrm>
            <a:off x="865560" y="3662053"/>
            <a:ext cx="1832797" cy="1856599"/>
          </a:xfrm>
          <a:prstGeom prst="rect">
            <a:avLst/>
          </a:prstGeom>
        </p:spPr>
      </p:pic>
      <p:sp>
        <p:nvSpPr>
          <p:cNvPr id="11" name="TextBox 10"/>
          <p:cNvSpPr txBox="1"/>
          <p:nvPr/>
        </p:nvSpPr>
        <p:spPr>
          <a:xfrm>
            <a:off x="3733015" y="4769212"/>
            <a:ext cx="1742785" cy="1015663"/>
          </a:xfrm>
          <a:prstGeom prst="rect">
            <a:avLst/>
          </a:prstGeom>
          <a:noFill/>
        </p:spPr>
        <p:txBody>
          <a:bodyPr wrap="none" rtlCol="0">
            <a:spAutoFit/>
          </a:bodyPr>
          <a:lstStyle/>
          <a:p>
            <a:r>
              <a:rPr lang="en-ZA" sz="6000" b="1" dirty="0" smtClean="0">
                <a:solidFill>
                  <a:srgbClr val="800000"/>
                </a:solidFill>
              </a:rPr>
              <a:t>2019</a:t>
            </a:r>
            <a:endParaRPr lang="en-ZA" sz="4000" b="1" dirty="0">
              <a:solidFill>
                <a:srgbClr val="800000"/>
              </a:solidFill>
            </a:endParaRPr>
          </a:p>
        </p:txBody>
      </p:sp>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74830" y="701026"/>
            <a:ext cx="1207113" cy="499915"/>
          </a:xfrm>
          <a:prstGeom prst="rect">
            <a:avLst/>
          </a:prstGeom>
        </p:spPr>
      </p:pic>
      <mc:AlternateContent xmlns:mc="http://schemas.openxmlformats.org/markup-compatibility/2006" xmlns:p14="http://schemas.microsoft.com/office/powerpoint/2010/main">
        <mc:Choice Requires="p14">
          <p:contentPart p14:bwMode="auto" r:id="rId9">
            <p14:nvContentPartPr>
              <p14:cNvPr id="15" name="Ink 14"/>
              <p14:cNvContentPartPr/>
              <p14:nvPr/>
            </p14:nvContentPartPr>
            <p14:xfrm>
              <a:off x="10384302" y="5373258"/>
              <a:ext cx="825120" cy="874080"/>
            </p14:xfrm>
          </p:contentPart>
        </mc:Choice>
        <mc:Fallback xmlns="">
          <p:pic>
            <p:nvPicPr>
              <p:cNvPr id="15" name="Ink 14"/>
              <p:cNvPicPr/>
              <p:nvPr/>
            </p:nvPicPr>
            <p:blipFill>
              <a:blip r:embed="rId10"/>
              <a:stretch>
                <a:fillRect/>
              </a:stretch>
            </p:blipFill>
            <p:spPr>
              <a:xfrm>
                <a:off x="10372422" y="5361378"/>
                <a:ext cx="848880" cy="897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p14:cNvContentPartPr/>
              <p14:nvPr/>
            </p14:nvContentPartPr>
            <p14:xfrm>
              <a:off x="11300502" y="1492458"/>
              <a:ext cx="360" cy="360"/>
            </p14:xfrm>
          </p:contentPart>
        </mc:Choice>
        <mc:Fallback xmlns="">
          <p:pic>
            <p:nvPicPr>
              <p:cNvPr id="17" name="Ink 16"/>
              <p:cNvPicPr/>
              <p:nvPr/>
            </p:nvPicPr>
            <p:blipFill>
              <a:blip r:embed="rId12"/>
              <a:stretch>
                <a:fillRect/>
              </a:stretch>
            </p:blipFill>
            <p:spPr>
              <a:xfrm>
                <a:off x="11288622" y="1480578"/>
                <a:ext cx="24120" cy="24120"/>
              </a:xfrm>
              <a:prstGeom prst="rect">
                <a:avLst/>
              </a:prstGeom>
            </p:spPr>
          </p:pic>
        </mc:Fallback>
      </mc:AlternateContent>
    </p:spTree>
    <p:extLst>
      <p:ext uri="{BB962C8B-B14F-4D97-AF65-F5344CB8AC3E}">
        <p14:creationId xmlns:p14="http://schemas.microsoft.com/office/powerpoint/2010/main" val="17303771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631" y="114729"/>
            <a:ext cx="10948358" cy="825320"/>
          </a:xfrm>
        </p:spPr>
        <p:txBody>
          <a:bodyPr/>
          <a:lstStyle/>
          <a:p>
            <a:r>
              <a:rPr lang="en-ZA" b="1" dirty="0" smtClean="0"/>
              <a:t>Delgado-</a:t>
            </a:r>
            <a:r>
              <a:rPr lang="en-ZA" b="1" dirty="0" err="1" smtClean="0"/>
              <a:t>Lühl</a:t>
            </a:r>
            <a:r>
              <a:rPr lang="en-ZA" b="1" dirty="0" smtClean="0"/>
              <a:t> twins case </a:t>
            </a:r>
            <a:endParaRPr lang="en-ZA" b="1"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9753" y="870611"/>
            <a:ext cx="5214315" cy="1286054"/>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824" y="2218000"/>
            <a:ext cx="5188437" cy="733527"/>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6920" y="3063584"/>
            <a:ext cx="5267148" cy="1211878"/>
          </a:xfrm>
          <a:prstGeom prst="rect">
            <a:avLst/>
          </a:prstGeom>
        </p:spPr>
      </p:pic>
      <p:pic>
        <p:nvPicPr>
          <p:cNvPr id="10" name="Picture 9"/>
          <p:cNvPicPr>
            <a:picLocks noChangeAspect="1"/>
          </p:cNvPicPr>
          <p:nvPr/>
        </p:nvPicPr>
        <p:blipFill>
          <a:blip r:embed="rId5"/>
          <a:stretch>
            <a:fillRect/>
          </a:stretch>
        </p:blipFill>
        <p:spPr>
          <a:xfrm>
            <a:off x="7433720" y="253823"/>
            <a:ext cx="2619741" cy="485843"/>
          </a:xfrm>
          <a:prstGeom prst="rect">
            <a:avLst/>
          </a:prstGeom>
        </p:spPr>
      </p:pic>
      <p:pic>
        <p:nvPicPr>
          <p:cNvPr id="12" name="Picture 11"/>
          <p:cNvPicPr>
            <a:picLocks noChangeAspect="1"/>
          </p:cNvPicPr>
          <p:nvPr/>
        </p:nvPicPr>
        <p:blipFill>
          <a:blip r:embed="rId6"/>
          <a:stretch>
            <a:fillRect/>
          </a:stretch>
        </p:blipFill>
        <p:spPr>
          <a:xfrm>
            <a:off x="426008" y="5328102"/>
            <a:ext cx="5268060" cy="1276528"/>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r="4051"/>
          <a:stretch/>
        </p:blipFill>
        <p:spPr>
          <a:xfrm>
            <a:off x="743287" y="4350127"/>
            <a:ext cx="5051512" cy="903310"/>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47819" y="849506"/>
            <a:ext cx="5310486" cy="2844903"/>
          </a:xfrm>
          <a:prstGeom prst="rect">
            <a:avLst/>
          </a:prstGeom>
        </p:spPr>
      </p:pic>
      <p:sp>
        <p:nvSpPr>
          <p:cNvPr id="15" name="Rectangle 14"/>
          <p:cNvSpPr/>
          <p:nvPr/>
        </p:nvSpPr>
        <p:spPr>
          <a:xfrm>
            <a:off x="6247819" y="3804249"/>
            <a:ext cx="5440973" cy="271912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80000"/>
              </a:lnSpc>
              <a:spcAft>
                <a:spcPts val="600"/>
              </a:spcAft>
              <a:buFont typeface="Arial" panose="020B0604020202020204" pitchFamily="34" charset="0"/>
              <a:buChar char="•"/>
            </a:pPr>
            <a:r>
              <a:rPr lang="en-ZA" dirty="0" smtClean="0"/>
              <a:t>Strong advocacy campaign &amp; effective demonstration</a:t>
            </a:r>
          </a:p>
          <a:p>
            <a:pPr marL="285750" indent="-285750">
              <a:lnSpc>
                <a:spcPct val="80000"/>
              </a:lnSpc>
              <a:spcAft>
                <a:spcPts val="600"/>
              </a:spcAft>
              <a:buFont typeface="Arial" panose="020B0604020202020204" pitchFamily="34" charset="0"/>
              <a:buChar char="•"/>
            </a:pPr>
            <a:r>
              <a:rPr lang="en-ZA" dirty="0" smtClean="0"/>
              <a:t>Excellent use of Twitter (although not all tweets explained the issue clearly)</a:t>
            </a:r>
          </a:p>
          <a:p>
            <a:pPr marL="285750" indent="-285750">
              <a:lnSpc>
                <a:spcPct val="80000"/>
              </a:lnSpc>
              <a:spcAft>
                <a:spcPts val="600"/>
              </a:spcAft>
              <a:buFont typeface="Arial" panose="020B0604020202020204" pitchFamily="34" charset="0"/>
              <a:buChar char="•"/>
            </a:pPr>
            <a:r>
              <a:rPr lang="en-ZA" dirty="0" smtClean="0"/>
              <a:t>Good use of photos and videos emphasising family &amp; showing broad public support</a:t>
            </a:r>
          </a:p>
          <a:p>
            <a:pPr marL="285750" indent="-285750">
              <a:lnSpc>
                <a:spcPct val="80000"/>
              </a:lnSpc>
              <a:spcAft>
                <a:spcPts val="600"/>
              </a:spcAft>
              <a:buFont typeface="Arial" panose="020B0604020202020204" pitchFamily="34" charset="0"/>
              <a:buChar char="•"/>
            </a:pPr>
            <a:r>
              <a:rPr lang="en-ZA" dirty="0" smtClean="0"/>
              <a:t>Hashtag based on the twins’ names reminds people that this is not just an abstract issue. </a:t>
            </a:r>
          </a:p>
          <a:p>
            <a:pPr marL="285750" indent="-285750">
              <a:lnSpc>
                <a:spcPct val="80000"/>
              </a:lnSpc>
              <a:spcAft>
                <a:spcPts val="600"/>
              </a:spcAft>
              <a:buFont typeface="Arial" panose="020B0604020202020204" pitchFamily="34" charset="0"/>
              <a:buChar char="•"/>
            </a:pPr>
            <a:r>
              <a:rPr lang="en-ZA" dirty="0"/>
              <a:t>Many signs at </a:t>
            </a:r>
            <a:r>
              <a:rPr lang="en-ZA" dirty="0" smtClean="0"/>
              <a:t>the demonstration </a:t>
            </a:r>
            <a:r>
              <a:rPr lang="en-ZA" dirty="0"/>
              <a:t>had positive messages aimed at increasing public support. </a:t>
            </a:r>
            <a:endParaRPr lang="en-ZA" dirty="0" smtClean="0"/>
          </a:p>
        </p:txBody>
      </p:sp>
      <p:sp>
        <p:nvSpPr>
          <p:cNvPr id="16" name="TextBox 15"/>
          <p:cNvSpPr txBox="1"/>
          <p:nvPr/>
        </p:nvSpPr>
        <p:spPr>
          <a:xfrm>
            <a:off x="10715836" y="70528"/>
            <a:ext cx="1227027" cy="707886"/>
          </a:xfrm>
          <a:prstGeom prst="rect">
            <a:avLst/>
          </a:prstGeom>
          <a:noFill/>
        </p:spPr>
        <p:txBody>
          <a:bodyPr wrap="square" rtlCol="0">
            <a:spAutoFit/>
          </a:bodyPr>
          <a:lstStyle/>
          <a:p>
            <a:r>
              <a:rPr lang="en-ZA" sz="4000" b="1" dirty="0" smtClean="0">
                <a:solidFill>
                  <a:srgbClr val="800000"/>
                </a:solidFill>
              </a:rPr>
              <a:t>2021</a:t>
            </a:r>
            <a:endParaRPr lang="en-ZA" sz="2400" b="1" dirty="0">
              <a:solidFill>
                <a:srgbClr val="800000"/>
              </a:solidFill>
            </a:endParaRPr>
          </a:p>
        </p:txBody>
      </p:sp>
    </p:spTree>
    <p:extLst>
      <p:ext uri="{BB962C8B-B14F-4D97-AF65-F5344CB8AC3E}">
        <p14:creationId xmlns:p14="http://schemas.microsoft.com/office/powerpoint/2010/main" val="599417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056" y="342976"/>
            <a:ext cx="6763110" cy="6221725"/>
          </a:xfrm>
        </p:spPr>
        <p:txBody>
          <a:bodyPr>
            <a:normAutofit fontScale="92500" lnSpcReduction="20000"/>
          </a:bodyPr>
          <a:lstStyle/>
          <a:p>
            <a:pPr marL="0" indent="0" algn="ctr" fontAlgn="base">
              <a:buNone/>
            </a:pPr>
            <a:r>
              <a:rPr lang="en-US" sz="2400" b="1" dirty="0" smtClean="0">
                <a:solidFill>
                  <a:srgbClr val="800000"/>
                </a:solidFill>
              </a:rPr>
              <a:t>CRAFTING </a:t>
            </a:r>
            <a:r>
              <a:rPr lang="en-US" sz="2400" b="1" dirty="0">
                <a:solidFill>
                  <a:srgbClr val="800000"/>
                </a:solidFill>
              </a:rPr>
              <a:t>AN EFFECTIVE ADVOCACY MESSAGE </a:t>
            </a:r>
            <a:endParaRPr lang="en-US" sz="2400" b="1" dirty="0" smtClean="0">
              <a:solidFill>
                <a:srgbClr val="800000"/>
              </a:solidFill>
            </a:endParaRPr>
          </a:p>
          <a:p>
            <a:pPr marL="0" indent="0" fontAlgn="base">
              <a:lnSpc>
                <a:spcPct val="120000"/>
              </a:lnSpc>
              <a:buNone/>
            </a:pPr>
            <a:r>
              <a:rPr lang="en-US" sz="1900" b="1" dirty="0" smtClean="0">
                <a:solidFill>
                  <a:srgbClr val="800000"/>
                </a:solidFill>
              </a:rPr>
              <a:t>1.  Open </a:t>
            </a:r>
            <a:r>
              <a:rPr lang="en-US" sz="1900" b="1" dirty="0">
                <a:solidFill>
                  <a:srgbClr val="800000"/>
                </a:solidFill>
              </a:rPr>
              <a:t>with a statement that engages your audience. </a:t>
            </a:r>
            <a:r>
              <a:rPr lang="en-US" sz="1900" dirty="0"/>
              <a:t>Make a </a:t>
            </a:r>
            <a:r>
              <a:rPr lang="en-US" sz="1900" dirty="0" smtClean="0"/>
              <a:t>short statement </a:t>
            </a:r>
            <a:r>
              <a:rPr lang="en-US" sz="1900" dirty="0"/>
              <a:t>that gets your audience’s attention right away, perhaps using a dramatic </a:t>
            </a:r>
            <a:r>
              <a:rPr lang="en-US" sz="1900" dirty="0" smtClean="0"/>
              <a:t>fact. </a:t>
            </a:r>
          </a:p>
          <a:p>
            <a:pPr marL="0" indent="0" fontAlgn="base">
              <a:lnSpc>
                <a:spcPct val="120000"/>
              </a:lnSpc>
              <a:buNone/>
            </a:pPr>
            <a:r>
              <a:rPr lang="en-US" sz="1900" b="1" dirty="0" smtClean="0">
                <a:solidFill>
                  <a:srgbClr val="800000"/>
                </a:solidFill>
              </a:rPr>
              <a:t>2.  Present </a:t>
            </a:r>
            <a:r>
              <a:rPr lang="en-US" sz="1900" b="1" dirty="0">
                <a:solidFill>
                  <a:srgbClr val="800000"/>
                </a:solidFill>
              </a:rPr>
              <a:t>the problem. </a:t>
            </a:r>
            <a:r>
              <a:rPr lang="en-US" sz="1900" dirty="0"/>
              <a:t>Describe the </a:t>
            </a:r>
            <a:r>
              <a:rPr lang="en-US" sz="1900" dirty="0" smtClean="0"/>
              <a:t>problem and who </a:t>
            </a:r>
            <a:r>
              <a:rPr lang="en-US" sz="1900" dirty="0"/>
              <a:t>it </a:t>
            </a:r>
            <a:r>
              <a:rPr lang="en-US" sz="1900" dirty="0" smtClean="0"/>
              <a:t>affects.</a:t>
            </a:r>
          </a:p>
          <a:p>
            <a:pPr marL="0" indent="0" fontAlgn="base">
              <a:lnSpc>
                <a:spcPct val="120000"/>
              </a:lnSpc>
              <a:buNone/>
            </a:pPr>
            <a:r>
              <a:rPr lang="en-US" sz="1900" b="1" dirty="0" smtClean="0">
                <a:solidFill>
                  <a:srgbClr val="800000"/>
                </a:solidFill>
              </a:rPr>
              <a:t>3.  Provide facts &amp; data </a:t>
            </a:r>
            <a:r>
              <a:rPr lang="en-US" sz="1900" b="1" dirty="0">
                <a:solidFill>
                  <a:srgbClr val="800000"/>
                </a:solidFill>
              </a:rPr>
              <a:t>about the problem. </a:t>
            </a:r>
            <a:r>
              <a:rPr lang="en-US" sz="1900" dirty="0"/>
              <a:t>Data is important to demonstrate that a problem exists and to support your position. </a:t>
            </a:r>
            <a:r>
              <a:rPr lang="en-US" sz="1900" dirty="0" smtClean="0"/>
              <a:t/>
            </a:r>
            <a:br>
              <a:rPr lang="en-US" sz="1900" dirty="0" smtClean="0"/>
            </a:br>
            <a:r>
              <a:rPr lang="en-US" sz="1900" dirty="0" smtClean="0"/>
              <a:t>Look </a:t>
            </a:r>
            <a:r>
              <a:rPr lang="en-US" sz="1900" dirty="0"/>
              <a:t>for facts that are relevant to your audience. </a:t>
            </a:r>
            <a:endParaRPr lang="en-US" sz="1900" dirty="0" smtClean="0"/>
          </a:p>
          <a:p>
            <a:pPr marL="0" indent="0" fontAlgn="base">
              <a:lnSpc>
                <a:spcPct val="120000"/>
              </a:lnSpc>
              <a:buNone/>
            </a:pPr>
            <a:r>
              <a:rPr lang="en-US" sz="1900" b="1" dirty="0" smtClean="0">
                <a:solidFill>
                  <a:srgbClr val="800000"/>
                </a:solidFill>
              </a:rPr>
              <a:t>3.  Share </a:t>
            </a:r>
            <a:r>
              <a:rPr lang="en-US" sz="1900" b="1" dirty="0">
                <a:solidFill>
                  <a:srgbClr val="800000"/>
                </a:solidFill>
              </a:rPr>
              <a:t>a story or give an example of the problem. </a:t>
            </a:r>
            <a:r>
              <a:rPr lang="en-US" sz="1900" dirty="0"/>
              <a:t>An example or story puts a human face on the issue and makes it real and more compelling. Again, make sure the example is relevant to your </a:t>
            </a:r>
            <a:r>
              <a:rPr lang="en-US" sz="1900" dirty="0" smtClean="0"/>
              <a:t>audience. </a:t>
            </a:r>
          </a:p>
          <a:p>
            <a:pPr marL="0" indent="0" fontAlgn="base">
              <a:lnSpc>
                <a:spcPct val="120000"/>
              </a:lnSpc>
              <a:buNone/>
            </a:pPr>
            <a:r>
              <a:rPr lang="en-US" sz="1900" b="1" dirty="0" smtClean="0">
                <a:solidFill>
                  <a:srgbClr val="800000"/>
                </a:solidFill>
              </a:rPr>
              <a:t>4.  Connect </a:t>
            </a:r>
            <a:r>
              <a:rPr lang="en-US" sz="1900" b="1" dirty="0">
                <a:solidFill>
                  <a:srgbClr val="800000"/>
                </a:solidFill>
              </a:rPr>
              <a:t>the issue to the audience’s values, concerns or self-interest. </a:t>
            </a:r>
            <a:r>
              <a:rPr lang="en-US" sz="1900" dirty="0"/>
              <a:t>Show your audience how this interest fits with what they </a:t>
            </a:r>
            <a:r>
              <a:rPr lang="en-US" sz="1900" dirty="0" smtClean="0"/>
              <a:t/>
            </a:r>
            <a:br>
              <a:rPr lang="en-US" sz="1900" dirty="0" smtClean="0"/>
            </a:br>
            <a:r>
              <a:rPr lang="en-US" sz="1900" dirty="0" smtClean="0"/>
              <a:t>care </a:t>
            </a:r>
            <a:r>
              <a:rPr lang="en-US" sz="1900" dirty="0"/>
              <a:t>about, want or need. </a:t>
            </a:r>
            <a:endParaRPr lang="en-US" sz="1900" dirty="0" smtClean="0"/>
          </a:p>
          <a:p>
            <a:pPr marL="0" indent="0" fontAlgn="base">
              <a:lnSpc>
                <a:spcPct val="120000"/>
              </a:lnSpc>
              <a:buNone/>
            </a:pPr>
            <a:r>
              <a:rPr lang="en-US" sz="1900" b="1" dirty="0" smtClean="0">
                <a:solidFill>
                  <a:srgbClr val="800000"/>
                </a:solidFill>
              </a:rPr>
              <a:t>5. Propose your solution and/or make </a:t>
            </a:r>
            <a:r>
              <a:rPr lang="en-US" sz="1900" b="1" dirty="0">
                <a:solidFill>
                  <a:srgbClr val="800000"/>
                </a:solidFill>
              </a:rPr>
              <a:t>your request </a:t>
            </a:r>
            <a:r>
              <a:rPr lang="en-US" sz="1900" b="1" dirty="0" smtClean="0">
                <a:solidFill>
                  <a:srgbClr val="800000"/>
                </a:solidFill>
              </a:rPr>
              <a:t>for action. </a:t>
            </a:r>
            <a:br>
              <a:rPr lang="en-US" sz="1900" b="1" dirty="0" smtClean="0">
                <a:solidFill>
                  <a:srgbClr val="800000"/>
                </a:solidFill>
              </a:rPr>
            </a:br>
            <a:r>
              <a:rPr lang="en-US" sz="1900" dirty="0" smtClean="0"/>
              <a:t>State clearly what </a:t>
            </a:r>
            <a:r>
              <a:rPr lang="en-US" sz="1900" dirty="0"/>
              <a:t>you want the </a:t>
            </a:r>
            <a:r>
              <a:rPr lang="en-US" sz="1900" dirty="0" smtClean="0"/>
              <a:t>audience to do</a:t>
            </a:r>
            <a:r>
              <a:rPr lang="en-US" sz="1900" dirty="0"/>
              <a:t> </a:t>
            </a:r>
            <a:r>
              <a:rPr lang="en-US" sz="1900" dirty="0" smtClean="0"/>
              <a:t>(change a law, </a:t>
            </a:r>
            <a:br>
              <a:rPr lang="en-US" sz="1900" dirty="0" smtClean="0"/>
            </a:br>
            <a:r>
              <a:rPr lang="en-US" sz="1900" dirty="0" smtClean="0"/>
              <a:t>attend a demonstration, sign a petition for policy-makers, </a:t>
            </a:r>
            <a:r>
              <a:rPr lang="en-US" sz="1900" dirty="0" err="1" smtClean="0"/>
              <a:t>etc</a:t>
            </a:r>
            <a:r>
              <a:rPr lang="en-US" sz="1900" dirty="0" smtClean="0"/>
              <a:t>)</a:t>
            </a:r>
            <a:endParaRPr lang="en-ZA" sz="1900" dirty="0"/>
          </a:p>
        </p:txBody>
      </p:sp>
      <p:sp>
        <p:nvSpPr>
          <p:cNvPr id="4" name="Rectangle 3"/>
          <p:cNvSpPr/>
          <p:nvPr/>
        </p:nvSpPr>
        <p:spPr>
          <a:xfrm>
            <a:off x="2379288" y="6333868"/>
            <a:ext cx="5027763" cy="461665"/>
          </a:xfrm>
          <a:prstGeom prst="rect">
            <a:avLst/>
          </a:prstGeom>
        </p:spPr>
        <p:txBody>
          <a:bodyPr wrap="square">
            <a:spAutoFit/>
          </a:bodyPr>
          <a:lstStyle/>
          <a:p>
            <a:pPr algn="ctr"/>
            <a:r>
              <a:rPr lang="en-US" sz="1200" dirty="0"/>
              <a:t>adapted from </a:t>
            </a:r>
            <a:r>
              <a:rPr lang="en-US" sz="1200" dirty="0">
                <a:hlinkClick r:id="rId2"/>
              </a:rPr>
              <a:t>https://</a:t>
            </a:r>
            <a:r>
              <a:rPr lang="en-US" sz="1200" dirty="0" smtClean="0">
                <a:hlinkClick r:id="rId2"/>
              </a:rPr>
              <a:t>theconsumervoice.org/uploads/files/issues/</a:t>
            </a:r>
            <a:br>
              <a:rPr lang="en-US" sz="1200" dirty="0" smtClean="0">
                <a:hlinkClick r:id="rId2"/>
              </a:rPr>
            </a:br>
            <a:r>
              <a:rPr lang="en-US" sz="1200" dirty="0" smtClean="0">
                <a:hlinkClick r:id="rId2"/>
              </a:rPr>
              <a:t>Crafting_an_Effective_Advocacy_Message_han.pdf</a:t>
            </a:r>
            <a:endParaRPr lang="en-US" sz="1200" dirty="0" smtClean="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68095" y="3376972"/>
            <a:ext cx="4144710" cy="2549373"/>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b="6518"/>
          <a:stretch/>
        </p:blipFill>
        <p:spPr>
          <a:xfrm>
            <a:off x="7757628" y="723884"/>
            <a:ext cx="3765643" cy="2217723"/>
          </a:xfrm>
          <a:prstGeom prst="rect">
            <a:avLst/>
          </a:prstGeom>
        </p:spPr>
      </p:pic>
    </p:spTree>
    <p:extLst>
      <p:ext uri="{BB962C8B-B14F-4D97-AF65-F5344CB8AC3E}">
        <p14:creationId xmlns:p14="http://schemas.microsoft.com/office/powerpoint/2010/main" val="1798000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5595" y="1225689"/>
            <a:ext cx="9003461" cy="5632311"/>
          </a:xfrm>
          <a:prstGeom prst="rect">
            <a:avLst/>
          </a:prstGeom>
          <a:noFill/>
        </p:spPr>
        <p:txBody>
          <a:bodyPr wrap="square" rtlCol="0">
            <a:spAutoFit/>
          </a:bodyPr>
          <a:lstStyle/>
          <a:p>
            <a:r>
              <a:rPr lang="en-GB" dirty="0" smtClean="0"/>
              <a:t>              </a:t>
            </a:r>
            <a:r>
              <a:rPr lang="en-GB" b="1" dirty="0" smtClean="0"/>
              <a:t>Two </a:t>
            </a:r>
            <a:r>
              <a:rPr lang="en-GB" b="1" dirty="0"/>
              <a:t>men </a:t>
            </a:r>
            <a:r>
              <a:rPr lang="en-GB" dirty="0"/>
              <a:t>(one Namibian citizen, Phillip and one Mexican citizen, Guillermo) </a:t>
            </a:r>
            <a:r>
              <a:rPr lang="en-GB" b="1" dirty="0"/>
              <a:t>married legally in South Africa and came to live in Namibia</a:t>
            </a:r>
            <a:r>
              <a:rPr lang="en-GB" dirty="0"/>
              <a:t>. </a:t>
            </a:r>
            <a:endParaRPr lang="en-GB" dirty="0" smtClean="0"/>
          </a:p>
          <a:p>
            <a:r>
              <a:rPr lang="en-GB" dirty="0"/>
              <a:t> </a:t>
            </a:r>
            <a:r>
              <a:rPr lang="en-GB" dirty="0" smtClean="0"/>
              <a:t>            Since </a:t>
            </a:r>
            <a:r>
              <a:rPr lang="en-GB" dirty="0"/>
              <a:t>there is no framework for surrogacy in Namibia, </a:t>
            </a:r>
            <a:r>
              <a:rPr lang="en-GB" b="1" dirty="0"/>
              <a:t>they arranged to have a child in South Africa by means of a surrogate parent</a:t>
            </a:r>
            <a:r>
              <a:rPr lang="en-GB" dirty="0"/>
              <a:t>. One child, </a:t>
            </a:r>
            <a:r>
              <a:rPr lang="en-GB" dirty="0" err="1"/>
              <a:t>Yona</a:t>
            </a:r>
            <a:r>
              <a:rPr lang="en-GB" dirty="0"/>
              <a:t>, was born to them in this manner in 2019 and resides in Namibia with both his parents. Twins Paula and Maya were born to them in a subsequent surrogacy arrangement in South Africa this year. </a:t>
            </a:r>
            <a:r>
              <a:rPr lang="en-GB" b="1" dirty="0"/>
              <a:t>The narrow issue at stake in the court case was a request for travel documents to allow Phillip to return to Namibia with the twins to re-join Guillermo and </a:t>
            </a:r>
            <a:r>
              <a:rPr lang="en-GB" b="1" dirty="0" err="1"/>
              <a:t>Yona</a:t>
            </a:r>
            <a:r>
              <a:rPr lang="en-GB" b="1" dirty="0"/>
              <a:t> who are here in Namibia.  </a:t>
            </a:r>
            <a:endParaRPr lang="en-ZA" b="1" dirty="0"/>
          </a:p>
          <a:p>
            <a:r>
              <a:rPr lang="en-GB" dirty="0"/>
              <a:t>	In </a:t>
            </a:r>
            <a:r>
              <a:rPr lang="en-GB" b="1" dirty="0"/>
              <a:t>South Africa</a:t>
            </a:r>
            <a:r>
              <a:rPr lang="en-GB" dirty="0"/>
              <a:t>, surrogacy is governed by the Children’s Act, 2005. This law requires that a child born in terms of a valid surrogacy agreement must be genetically related to at least one of the commissioning parents – but it also states that </a:t>
            </a:r>
            <a:r>
              <a:rPr lang="en-GB" b="1" dirty="0"/>
              <a:t>the effect of the surrogacy agreement is that any child born to the surrogate mother in accordance with the agreement is for all purposes the child of </a:t>
            </a:r>
            <a:r>
              <a:rPr lang="en-GB" b="1" i="1" dirty="0"/>
              <a:t>both </a:t>
            </a:r>
            <a:r>
              <a:rPr lang="en-GB" b="1" dirty="0"/>
              <a:t>commissioning parents from the moment of birth</a:t>
            </a:r>
            <a:r>
              <a:rPr lang="en-GB" dirty="0"/>
              <a:t>. Thus, both Phillip and Guillermo are listed as the parents of all three of their children on the children’s birth certificates, in accordance with South African law – and they </a:t>
            </a:r>
            <a:r>
              <a:rPr lang="en-GB" i="1" dirty="0"/>
              <a:t>both</a:t>
            </a:r>
            <a:r>
              <a:rPr lang="en-GB" dirty="0"/>
              <a:t> bear parental rights and responsibilities for those children. </a:t>
            </a:r>
            <a:endParaRPr lang="en-ZA" dirty="0"/>
          </a:p>
          <a:p>
            <a:r>
              <a:rPr lang="en-GB" dirty="0"/>
              <a:t>	Since Namibia lacks a legal framework for surrogacy, </a:t>
            </a:r>
            <a:r>
              <a:rPr lang="en-GB" b="1" dirty="0"/>
              <a:t>heterosexual couples resident in Namibia have similarly gone to South Africa to make surrogacy arrangements – without any difficulties in bringing their children home to Namibia. </a:t>
            </a:r>
            <a:endParaRPr lang="en-ZA" b="1" dirty="0"/>
          </a:p>
          <a:p>
            <a:r>
              <a:rPr lang="en-GB" dirty="0"/>
              <a:t>		</a:t>
            </a:r>
            <a:endParaRPr lang="en-ZA" dirty="0"/>
          </a:p>
        </p:txBody>
      </p:sp>
      <p:sp>
        <p:nvSpPr>
          <p:cNvPr id="11" name="TextBox 10"/>
          <p:cNvSpPr txBox="1"/>
          <p:nvPr/>
        </p:nvSpPr>
        <p:spPr>
          <a:xfrm>
            <a:off x="1535098" y="562797"/>
            <a:ext cx="6904454" cy="461665"/>
          </a:xfrm>
          <a:prstGeom prst="rect">
            <a:avLst/>
          </a:prstGeom>
          <a:noFill/>
        </p:spPr>
        <p:txBody>
          <a:bodyPr wrap="none" rtlCol="0">
            <a:spAutoFit/>
          </a:bodyPr>
          <a:lstStyle/>
          <a:p>
            <a:r>
              <a:rPr lang="en-ZA" sz="2400" b="1" dirty="0" smtClean="0"/>
              <a:t>LAC press statement (excerpt on factual background)</a:t>
            </a:r>
            <a:endParaRPr lang="en-ZA" sz="2400" b="1" dirty="0"/>
          </a:p>
        </p:txBody>
      </p:sp>
      <p:sp>
        <p:nvSpPr>
          <p:cNvPr id="13" name="Rectangle 12"/>
          <p:cNvSpPr/>
          <p:nvPr/>
        </p:nvSpPr>
        <p:spPr>
          <a:xfrm>
            <a:off x="9670210" y="931653"/>
            <a:ext cx="2087594" cy="5115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600" dirty="0" smtClean="0">
                <a:solidFill>
                  <a:schemeClr val="tx1"/>
                </a:solidFill>
              </a:rPr>
              <a:t>1) same-sex couple: Namibian + non-Namibian</a:t>
            </a:r>
          </a:p>
          <a:p>
            <a:pPr marL="342900" indent="-342900">
              <a:buAutoNum type="arabicParenR"/>
            </a:pPr>
            <a:endParaRPr lang="en-ZA" sz="1600" dirty="0" smtClean="0">
              <a:solidFill>
                <a:schemeClr val="tx1"/>
              </a:solidFill>
            </a:endParaRPr>
          </a:p>
          <a:p>
            <a:r>
              <a:rPr lang="en-ZA" sz="1600" dirty="0" smtClean="0">
                <a:solidFill>
                  <a:schemeClr val="tx1"/>
                </a:solidFill>
              </a:rPr>
              <a:t>2) why they went to SA for surrogacy</a:t>
            </a:r>
          </a:p>
          <a:p>
            <a:endParaRPr lang="en-ZA" sz="1600" dirty="0">
              <a:solidFill>
                <a:schemeClr val="tx1"/>
              </a:solidFill>
            </a:endParaRPr>
          </a:p>
          <a:p>
            <a:r>
              <a:rPr lang="en-ZA" sz="1600" dirty="0" smtClean="0">
                <a:solidFill>
                  <a:schemeClr val="tx1"/>
                </a:solidFill>
              </a:rPr>
              <a:t>3) SA surrogacy law makes both men equal parents</a:t>
            </a:r>
          </a:p>
          <a:p>
            <a:endParaRPr lang="en-ZA" sz="1600" dirty="0">
              <a:solidFill>
                <a:schemeClr val="tx1"/>
              </a:solidFill>
            </a:endParaRPr>
          </a:p>
          <a:p>
            <a:r>
              <a:rPr lang="en-ZA" sz="1600" dirty="0">
                <a:solidFill>
                  <a:schemeClr val="tx1"/>
                </a:solidFill>
              </a:rPr>
              <a:t>4</a:t>
            </a:r>
            <a:r>
              <a:rPr lang="en-ZA" sz="1600" dirty="0" smtClean="0">
                <a:solidFill>
                  <a:schemeClr val="tx1"/>
                </a:solidFill>
              </a:rPr>
              <a:t>) what the family sought in the [first] court case</a:t>
            </a:r>
          </a:p>
          <a:p>
            <a:endParaRPr lang="en-ZA" sz="1600" dirty="0">
              <a:solidFill>
                <a:schemeClr val="tx1"/>
              </a:solidFill>
            </a:endParaRPr>
          </a:p>
          <a:p>
            <a:r>
              <a:rPr lang="en-ZA" sz="1600" dirty="0" smtClean="0">
                <a:solidFill>
                  <a:schemeClr val="tx1"/>
                </a:solidFill>
              </a:rPr>
              <a:t>5) how heterosexual parents are treated </a:t>
            </a:r>
            <a:br>
              <a:rPr lang="en-ZA" sz="1600" dirty="0" smtClean="0">
                <a:solidFill>
                  <a:schemeClr val="tx1"/>
                </a:solidFill>
              </a:rPr>
            </a:br>
            <a:r>
              <a:rPr lang="en-ZA" sz="1600" dirty="0" smtClean="0">
                <a:solidFill>
                  <a:schemeClr val="tx1"/>
                </a:solidFill>
              </a:rPr>
              <a:t>re: surrogacy</a:t>
            </a:r>
          </a:p>
        </p:txBody>
      </p:sp>
    </p:spTree>
    <p:extLst>
      <p:ext uri="{BB962C8B-B14F-4D97-AF65-F5344CB8AC3E}">
        <p14:creationId xmlns:p14="http://schemas.microsoft.com/office/powerpoint/2010/main" val="2836415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4800" b="1" dirty="0" smtClean="0">
                <a:solidFill>
                  <a:srgbClr val="800000"/>
                </a:solidFill>
                <a:latin typeface="+mn-lt"/>
              </a:rPr>
              <a:t>ADVOCACY STRATEGIES </a:t>
            </a:r>
            <a:endParaRPr lang="en-ZA" sz="4800" b="1" dirty="0">
              <a:solidFill>
                <a:srgbClr val="800000"/>
              </a:solidFill>
              <a:latin typeface="+mn-lt"/>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1117"/>
          <a:stretch/>
        </p:blipFill>
        <p:spPr>
          <a:xfrm>
            <a:off x="2724150" y="1834276"/>
            <a:ext cx="6743700" cy="4390311"/>
          </a:xfrm>
          <a:prstGeom prst="rect">
            <a:avLst/>
          </a:prstGeom>
        </p:spPr>
      </p:pic>
    </p:spTree>
    <p:extLst>
      <p:ext uri="{BB962C8B-B14F-4D97-AF65-F5344CB8AC3E}">
        <p14:creationId xmlns:p14="http://schemas.microsoft.com/office/powerpoint/2010/main" val="1233265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5594" y="326634"/>
            <a:ext cx="8563515" cy="6186309"/>
          </a:xfrm>
          <a:prstGeom prst="rect">
            <a:avLst/>
          </a:prstGeom>
          <a:noFill/>
        </p:spPr>
        <p:txBody>
          <a:bodyPr wrap="square" rtlCol="0">
            <a:spAutoFit/>
          </a:bodyPr>
          <a:lstStyle/>
          <a:p>
            <a:r>
              <a:rPr lang="en-GB" dirty="0"/>
              <a:t>	</a:t>
            </a:r>
            <a:r>
              <a:rPr lang="en-GB" dirty="0" smtClean="0"/>
              <a:t>  It </a:t>
            </a:r>
            <a:r>
              <a:rPr lang="en-GB" dirty="0"/>
              <a:t>is not unusual for couples who use special medical procedures to bear children to be listed as the parents of such children, regardless of </a:t>
            </a:r>
            <a:r>
              <a:rPr lang="en-GB" b="1" dirty="0"/>
              <a:t>genetic links</a:t>
            </a:r>
            <a:r>
              <a:rPr lang="en-GB" dirty="0"/>
              <a:t>. For instance, Namibia’s Child Care and Protection Act, 2015 makes provision for </a:t>
            </a:r>
            <a:r>
              <a:rPr lang="en-GB" b="1" dirty="0"/>
              <a:t>artificial insemination </a:t>
            </a:r>
            <a:r>
              <a:rPr lang="en-GB" dirty="0"/>
              <a:t>where married couples have fertility problems; even if a donor egg or a donor sperm, or both, are used in the procedure, the law states that “any child born as the result of such techniques is, for all purposes, considered to be the biological child of such woman and her husband”. </a:t>
            </a:r>
            <a:endParaRPr lang="en-ZA" dirty="0"/>
          </a:p>
          <a:p>
            <a:r>
              <a:rPr lang="en-GB" dirty="0" smtClean="0"/>
              <a:t>                 Furthermore</a:t>
            </a:r>
            <a:r>
              <a:rPr lang="en-GB" dirty="0"/>
              <a:t>, Namibia’s </a:t>
            </a:r>
            <a:r>
              <a:rPr lang="en-GB" b="1" dirty="0"/>
              <a:t>adoption</a:t>
            </a:r>
            <a:r>
              <a:rPr lang="en-GB" dirty="0"/>
              <a:t> law states that an adopted child is for all purposes regarded as the child of the adoptive parent, and Namibia regularly recognises adoptions which have taken place under the laws of other countries. There is usually no genetic link between parent and child in the case of </a:t>
            </a:r>
            <a:r>
              <a:rPr lang="en-GB" dirty="0" smtClean="0"/>
              <a:t>adoption.</a:t>
            </a:r>
          </a:p>
          <a:p>
            <a:r>
              <a:rPr lang="en-GB" dirty="0" smtClean="0"/>
              <a:t>                The </a:t>
            </a:r>
            <a:r>
              <a:rPr lang="en-GB" dirty="0"/>
              <a:t>documents before the Court made it clear that the </a:t>
            </a:r>
            <a:r>
              <a:rPr lang="en-GB" b="1" dirty="0"/>
              <a:t>Ministry was unwilling to issue even temporary travel documents to twins Paula and Maya without proof of a genetic link between the twins and Phillip as the Namibian parent. </a:t>
            </a:r>
            <a:r>
              <a:rPr lang="en-GB" dirty="0"/>
              <a:t>And yet, if Phillip and Guillermo had been partners of opposite sexes instead of partners of the same sex, no one would ever have questioned the twins’ birth certificate or asked for a DNA test. </a:t>
            </a:r>
            <a:endParaRPr lang="en-ZA" dirty="0"/>
          </a:p>
          <a:p>
            <a:r>
              <a:rPr lang="en-GB" dirty="0"/>
              <a:t>	The Ministry’s suggestion that Namibian citizenship by descent is dependent on a genetic link is simply untrue – and </a:t>
            </a:r>
            <a:r>
              <a:rPr lang="en-GB" b="1" dirty="0"/>
              <a:t>all Namibian parents who have adopted children in Namibia or abroad, or had children by assisted fertility techniques using donor eggs or sperm in Namibia or elsewhere</a:t>
            </a:r>
            <a:r>
              <a:rPr lang="en-GB" dirty="0"/>
              <a:t>, should be very worried about such an assertion. </a:t>
            </a:r>
            <a:endParaRPr lang="en-ZA" dirty="0"/>
          </a:p>
          <a:p>
            <a:r>
              <a:rPr lang="en-GB" dirty="0"/>
              <a:t>	The reality is that Paula and Maya are being discriminated against because of the sex of their </a:t>
            </a:r>
            <a:r>
              <a:rPr lang="en-GB" dirty="0" smtClean="0"/>
              <a:t>parents…</a:t>
            </a:r>
            <a:endParaRPr lang="en-ZA" dirty="0"/>
          </a:p>
        </p:txBody>
      </p:sp>
      <p:sp>
        <p:nvSpPr>
          <p:cNvPr id="3" name="Rectangle 2"/>
          <p:cNvSpPr/>
          <p:nvPr/>
        </p:nvSpPr>
        <p:spPr>
          <a:xfrm>
            <a:off x="9489055" y="1130060"/>
            <a:ext cx="2087594" cy="4011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600" dirty="0">
              <a:solidFill>
                <a:schemeClr val="tx1"/>
              </a:solidFill>
            </a:endParaRPr>
          </a:p>
          <a:p>
            <a:r>
              <a:rPr lang="en-ZA" sz="1600" dirty="0" smtClean="0">
                <a:solidFill>
                  <a:schemeClr val="tx1"/>
                </a:solidFill>
              </a:rPr>
              <a:t>6) other examples where no proof of genetic link is required</a:t>
            </a:r>
          </a:p>
          <a:p>
            <a:endParaRPr lang="en-ZA" sz="1600" dirty="0">
              <a:solidFill>
                <a:schemeClr val="tx1"/>
              </a:solidFill>
            </a:endParaRPr>
          </a:p>
          <a:p>
            <a:r>
              <a:rPr lang="en-ZA" sz="1600" dirty="0" smtClean="0">
                <a:solidFill>
                  <a:schemeClr val="tx1"/>
                </a:solidFill>
              </a:rPr>
              <a:t>7) Ministry’s position</a:t>
            </a:r>
          </a:p>
          <a:p>
            <a:endParaRPr lang="en-ZA" sz="1600" dirty="0">
              <a:solidFill>
                <a:schemeClr val="tx1"/>
              </a:solidFill>
            </a:endParaRPr>
          </a:p>
          <a:p>
            <a:r>
              <a:rPr lang="en-ZA" sz="1600" dirty="0" smtClean="0">
                <a:solidFill>
                  <a:schemeClr val="tx1"/>
                </a:solidFill>
              </a:rPr>
              <a:t>8) why the Ministry’s stance = </a:t>
            </a:r>
            <a:r>
              <a:rPr lang="en-ZA" sz="1600" dirty="0" err="1" smtClean="0">
                <a:solidFill>
                  <a:schemeClr val="tx1"/>
                </a:solidFill>
              </a:rPr>
              <a:t>LGBTI</a:t>
            </a:r>
            <a:r>
              <a:rPr lang="en-ZA" sz="1600" dirty="0" smtClean="0">
                <a:solidFill>
                  <a:schemeClr val="tx1"/>
                </a:solidFill>
              </a:rPr>
              <a:t> discrimination</a:t>
            </a:r>
          </a:p>
          <a:p>
            <a:endParaRPr lang="en-ZA" sz="1600" dirty="0">
              <a:solidFill>
                <a:schemeClr val="tx1"/>
              </a:solidFill>
            </a:endParaRPr>
          </a:p>
          <a:p>
            <a:r>
              <a:rPr lang="en-ZA" sz="1600" dirty="0" smtClean="0">
                <a:solidFill>
                  <a:schemeClr val="tx1"/>
                </a:solidFill>
              </a:rPr>
              <a:t>9) how the Ministry’s position could harm non-</a:t>
            </a:r>
            <a:r>
              <a:rPr lang="en-ZA" sz="1600" dirty="0" err="1" smtClean="0">
                <a:solidFill>
                  <a:schemeClr val="tx1"/>
                </a:solidFill>
              </a:rPr>
              <a:t>LGBTI</a:t>
            </a:r>
            <a:r>
              <a:rPr lang="en-ZA" sz="1600" dirty="0" smtClean="0">
                <a:solidFill>
                  <a:schemeClr val="tx1"/>
                </a:solidFill>
              </a:rPr>
              <a:t> families as well (other surrogate parents, adoptive parents)</a:t>
            </a:r>
          </a:p>
          <a:p>
            <a:pPr algn="ctr"/>
            <a:endParaRPr lang="en-ZA" sz="1600" dirty="0">
              <a:solidFill>
                <a:schemeClr val="tx1"/>
              </a:solidFill>
            </a:endParaRPr>
          </a:p>
        </p:txBody>
      </p:sp>
    </p:spTree>
    <p:extLst>
      <p:ext uri="{BB962C8B-B14F-4D97-AF65-F5344CB8AC3E}">
        <p14:creationId xmlns:p14="http://schemas.microsoft.com/office/powerpoint/2010/main" val="3498237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115" y="584040"/>
            <a:ext cx="6993692" cy="4638615"/>
          </a:xfrm>
        </p:spPr>
        <p:txBody>
          <a:bodyPr>
            <a:noAutofit/>
          </a:bodyPr>
          <a:lstStyle/>
          <a:p>
            <a:pPr marL="0" indent="0">
              <a:buNone/>
            </a:pPr>
            <a:r>
              <a:rPr lang="en-US" sz="1800" b="1" dirty="0" smtClean="0">
                <a:solidFill>
                  <a:srgbClr val="800000"/>
                </a:solidFill>
              </a:rPr>
              <a:t>STEP </a:t>
            </a:r>
            <a:r>
              <a:rPr lang="en-US" sz="1800" b="1" dirty="0">
                <a:solidFill>
                  <a:srgbClr val="800000"/>
                </a:solidFill>
              </a:rPr>
              <a:t>10 -</a:t>
            </a:r>
            <a:r>
              <a:rPr lang="en-US" sz="1800" b="1" dirty="0" smtClean="0">
                <a:solidFill>
                  <a:srgbClr val="800000"/>
                </a:solidFill>
              </a:rPr>
              <a:t> </a:t>
            </a:r>
            <a:r>
              <a:rPr lang="en-US" sz="1800" b="1" dirty="0">
                <a:solidFill>
                  <a:srgbClr val="800000"/>
                </a:solidFill>
              </a:rPr>
              <a:t>Evaluate the results and consider follow-up action. </a:t>
            </a:r>
            <a:r>
              <a:rPr lang="en-US" sz="1800" dirty="0" smtClean="0"/>
              <a:t>Look </a:t>
            </a:r>
            <a:r>
              <a:rPr lang="en-US" sz="1800" dirty="0"/>
              <a:t>at your </a:t>
            </a:r>
            <a:r>
              <a:rPr lang="en-US" sz="1800" i="1" dirty="0"/>
              <a:t>successes</a:t>
            </a:r>
            <a:r>
              <a:rPr lang="en-US" sz="1800" dirty="0"/>
              <a:t>. Consider the people you reached and the connections you made. </a:t>
            </a:r>
            <a:r>
              <a:rPr lang="en-US" sz="1800" dirty="0" smtClean="0"/>
              <a:t> Look </a:t>
            </a:r>
            <a:r>
              <a:rPr lang="en-US" sz="1800" dirty="0"/>
              <a:t>at </a:t>
            </a:r>
            <a:r>
              <a:rPr lang="en-US" sz="1800" dirty="0" smtClean="0"/>
              <a:t>your </a:t>
            </a:r>
            <a:r>
              <a:rPr lang="en-US" sz="1800" i="1" dirty="0" smtClean="0"/>
              <a:t>mistakes </a:t>
            </a:r>
            <a:r>
              <a:rPr lang="en-US" sz="1800" dirty="0" smtClean="0"/>
              <a:t>to see how to be </a:t>
            </a:r>
            <a:r>
              <a:rPr lang="en-US" sz="1800" dirty="0"/>
              <a:t>more successful in </a:t>
            </a:r>
            <a:r>
              <a:rPr lang="en-US" sz="1800" dirty="0" smtClean="0"/>
              <a:t>future</a:t>
            </a:r>
            <a:r>
              <a:rPr lang="en-US" sz="1800" dirty="0"/>
              <a:t>. </a:t>
            </a:r>
            <a:endParaRPr lang="en-US" sz="1800" dirty="0" smtClean="0"/>
          </a:p>
          <a:p>
            <a:r>
              <a:rPr lang="en-US" sz="1800" b="1" dirty="0" smtClean="0">
                <a:solidFill>
                  <a:schemeClr val="accent5"/>
                </a:solidFill>
              </a:rPr>
              <a:t>For </a:t>
            </a:r>
            <a:r>
              <a:rPr lang="en-US" sz="1800" b="1" dirty="0">
                <a:solidFill>
                  <a:schemeClr val="accent5"/>
                </a:solidFill>
              </a:rPr>
              <a:t>example, </a:t>
            </a:r>
            <a:r>
              <a:rPr lang="en-US" sz="1800" b="1" dirty="0" smtClean="0">
                <a:solidFill>
                  <a:schemeClr val="accent5"/>
                </a:solidFill>
              </a:rPr>
              <a:t>suppose a </a:t>
            </a:r>
            <a:r>
              <a:rPr lang="en-US" sz="1800" b="1" dirty="0">
                <a:solidFill>
                  <a:schemeClr val="accent5"/>
                </a:solidFill>
              </a:rPr>
              <a:t>public demonstration </a:t>
            </a:r>
            <a:r>
              <a:rPr lang="en-US" sz="1800" b="1" dirty="0" smtClean="0">
                <a:solidFill>
                  <a:schemeClr val="accent5"/>
                </a:solidFill>
              </a:rPr>
              <a:t>had a poor turn-out. Did people know </a:t>
            </a:r>
            <a:r>
              <a:rPr lang="en-US" sz="1800" b="1" dirty="0">
                <a:solidFill>
                  <a:schemeClr val="accent5"/>
                </a:solidFill>
              </a:rPr>
              <a:t>about the demonstration? Did they lack transport to get there? Was the time </a:t>
            </a:r>
            <a:r>
              <a:rPr lang="en-US" sz="1800" b="1" dirty="0" smtClean="0">
                <a:solidFill>
                  <a:schemeClr val="accent5"/>
                </a:solidFill>
              </a:rPr>
              <a:t>for the event appropriate for </a:t>
            </a:r>
            <a:r>
              <a:rPr lang="en-US" sz="1800" b="1" dirty="0">
                <a:solidFill>
                  <a:schemeClr val="accent5"/>
                </a:solidFill>
              </a:rPr>
              <a:t>people in the community? </a:t>
            </a:r>
            <a:endParaRPr lang="en-US" sz="1800" b="1" dirty="0" smtClean="0">
              <a:solidFill>
                <a:schemeClr val="accent5"/>
              </a:solidFill>
            </a:endParaRPr>
          </a:p>
          <a:p>
            <a:pPr marL="0" indent="0">
              <a:buNone/>
            </a:pPr>
            <a:r>
              <a:rPr lang="en-US" sz="1800" dirty="0" smtClean="0"/>
              <a:t>Consider actions by decision-makers. </a:t>
            </a:r>
            <a:r>
              <a:rPr lang="en-US" sz="1800" dirty="0"/>
              <a:t>Did you develop the right solution? Additional steps may be required to achieve the desired result. </a:t>
            </a:r>
            <a:endParaRPr lang="en-US" sz="1800" dirty="0" smtClean="0"/>
          </a:p>
          <a:p>
            <a:r>
              <a:rPr lang="en-US" sz="1800" b="1" dirty="0" smtClean="0">
                <a:solidFill>
                  <a:schemeClr val="accent5"/>
                </a:solidFill>
              </a:rPr>
              <a:t>For </a:t>
            </a:r>
            <a:r>
              <a:rPr lang="en-US" sz="1800" b="1" dirty="0">
                <a:solidFill>
                  <a:schemeClr val="accent5"/>
                </a:solidFill>
              </a:rPr>
              <a:t>example, </a:t>
            </a:r>
            <a:r>
              <a:rPr lang="en-US" sz="1800" b="1" dirty="0" smtClean="0">
                <a:solidFill>
                  <a:schemeClr val="accent5"/>
                </a:solidFill>
              </a:rPr>
              <a:t>suppose that a new </a:t>
            </a:r>
            <a:r>
              <a:rPr lang="en-US" sz="1800" b="1" dirty="0">
                <a:solidFill>
                  <a:schemeClr val="accent5"/>
                </a:solidFill>
              </a:rPr>
              <a:t>law </a:t>
            </a:r>
            <a:r>
              <a:rPr lang="en-US" sz="1800" b="1" dirty="0" smtClean="0">
                <a:solidFill>
                  <a:schemeClr val="accent5"/>
                </a:solidFill>
              </a:rPr>
              <a:t>on </a:t>
            </a:r>
            <a:r>
              <a:rPr lang="en-US" sz="1800" b="1" dirty="0">
                <a:solidFill>
                  <a:schemeClr val="accent5"/>
                </a:solidFill>
              </a:rPr>
              <a:t>domestic </a:t>
            </a:r>
            <a:r>
              <a:rPr lang="en-US" sz="1800" b="1" dirty="0" smtClean="0">
                <a:solidFill>
                  <a:schemeClr val="accent5"/>
                </a:solidFill>
              </a:rPr>
              <a:t>violence is enacted as a result of your advocacy, but police </a:t>
            </a:r>
            <a:r>
              <a:rPr lang="en-US" sz="1800" b="1" dirty="0">
                <a:solidFill>
                  <a:schemeClr val="accent5"/>
                </a:solidFill>
              </a:rPr>
              <a:t>and magistrates in your area do not implement it effectively. As a follow-up action, you might want to </a:t>
            </a:r>
            <a:r>
              <a:rPr lang="en-US" sz="1800" b="1" dirty="0" smtClean="0">
                <a:solidFill>
                  <a:schemeClr val="accent5"/>
                </a:solidFill>
              </a:rPr>
              <a:t>call for additional </a:t>
            </a:r>
            <a:r>
              <a:rPr lang="en-US" sz="1800" b="1" dirty="0">
                <a:solidFill>
                  <a:schemeClr val="accent5"/>
                </a:solidFill>
              </a:rPr>
              <a:t>training for </a:t>
            </a:r>
            <a:r>
              <a:rPr lang="en-US" sz="1800" b="1" dirty="0" smtClean="0">
                <a:solidFill>
                  <a:schemeClr val="accent5"/>
                </a:solidFill>
              </a:rPr>
              <a:t>key service providers.</a:t>
            </a:r>
            <a:endParaRPr lang="en-ZA" sz="1800" b="1" dirty="0">
              <a:solidFill>
                <a:schemeClr val="accent5"/>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4314" y="294903"/>
            <a:ext cx="2576512" cy="986598"/>
          </a:xfrm>
          <a:prstGeom prst="rect">
            <a:avLst/>
          </a:prstGeom>
        </p:spPr>
      </p:pic>
      <p:sp>
        <p:nvSpPr>
          <p:cNvPr id="10" name="TextBox 9"/>
          <p:cNvSpPr txBox="1"/>
          <p:nvPr/>
        </p:nvSpPr>
        <p:spPr>
          <a:xfrm>
            <a:off x="10170561" y="1091883"/>
            <a:ext cx="1492370" cy="461665"/>
          </a:xfrm>
          <a:prstGeom prst="rect">
            <a:avLst/>
          </a:prstGeom>
          <a:solidFill>
            <a:schemeClr val="bg1"/>
          </a:solidFill>
        </p:spPr>
        <p:txBody>
          <a:bodyPr wrap="square" rtlCol="0">
            <a:spAutoFit/>
          </a:bodyPr>
          <a:lstStyle/>
          <a:p>
            <a:pPr algn="ctr"/>
            <a:r>
              <a:rPr lang="en-ZA" sz="2400" b="1" dirty="0" smtClean="0">
                <a:solidFill>
                  <a:schemeClr val="accent5"/>
                </a:solidFill>
              </a:rPr>
              <a:t>Evaluate</a:t>
            </a:r>
            <a:endParaRPr lang="en-ZA" b="1" dirty="0">
              <a:solidFill>
                <a:schemeClr val="accent5"/>
              </a:solidFill>
            </a:endParaRPr>
          </a:p>
        </p:txBody>
      </p:sp>
      <p:sp>
        <p:nvSpPr>
          <p:cNvPr id="4" name="Rectangle 3"/>
          <p:cNvSpPr/>
          <p:nvPr/>
        </p:nvSpPr>
        <p:spPr>
          <a:xfrm>
            <a:off x="409442" y="4811364"/>
            <a:ext cx="6573329" cy="12976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solidFill>
                  <a:schemeClr val="tx1"/>
                </a:solidFill>
              </a:rPr>
              <a:t>TIP: </a:t>
            </a:r>
            <a:r>
              <a:rPr lang="en-ZA" dirty="0" smtClean="0">
                <a:solidFill>
                  <a:schemeClr val="tx1"/>
                </a:solidFill>
              </a:rPr>
              <a:t>One of the hardest challenges in the current era of short attention </a:t>
            </a:r>
            <a:r>
              <a:rPr lang="en-ZA" dirty="0">
                <a:solidFill>
                  <a:schemeClr val="tx1"/>
                </a:solidFill>
              </a:rPr>
              <a:t>spans is to retain public interest. </a:t>
            </a:r>
            <a:r>
              <a:rPr lang="en-ZA" dirty="0" smtClean="0">
                <a:solidFill>
                  <a:schemeClr val="tx1"/>
                </a:solidFill>
              </a:rPr>
              <a:t>Report new developments, and try to keep thinking of fresh angles. If you failed to generate much public interest, consider a different approach. </a:t>
            </a:r>
            <a:endParaRPr lang="en-ZA" dirty="0">
              <a:solidFill>
                <a:schemeClr val="tx1"/>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99156" y="2045185"/>
            <a:ext cx="4384041" cy="4663687"/>
          </a:xfrm>
          <a:prstGeom prst="rect">
            <a:avLst/>
          </a:prstGeom>
        </p:spPr>
      </p:pic>
      <p:sp>
        <p:nvSpPr>
          <p:cNvPr id="2" name="TextBox 1"/>
          <p:cNvSpPr txBox="1"/>
          <p:nvPr/>
        </p:nvSpPr>
        <p:spPr>
          <a:xfrm>
            <a:off x="8221468" y="1709149"/>
            <a:ext cx="3176511" cy="369332"/>
          </a:xfrm>
          <a:prstGeom prst="rect">
            <a:avLst/>
          </a:prstGeom>
          <a:solidFill>
            <a:schemeClr val="accent2"/>
          </a:solidFill>
        </p:spPr>
        <p:txBody>
          <a:bodyPr wrap="none" rtlCol="0">
            <a:spAutoFit/>
          </a:bodyPr>
          <a:lstStyle/>
          <a:p>
            <a:r>
              <a:rPr lang="en-ZA" dirty="0" smtClean="0"/>
              <a:t>EXAMPLE of follow-up publicity</a:t>
            </a:r>
            <a:endParaRPr lang="en-GB" dirty="0"/>
          </a:p>
        </p:txBody>
      </p:sp>
    </p:spTree>
    <p:extLst>
      <p:ext uri="{BB962C8B-B14F-4D97-AF65-F5344CB8AC3E}">
        <p14:creationId xmlns:p14="http://schemas.microsoft.com/office/powerpoint/2010/main" val="933764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791" y="723343"/>
            <a:ext cx="10318665" cy="5811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9185" y="188001"/>
            <a:ext cx="5981360" cy="369332"/>
          </a:xfrm>
          <a:prstGeom prst="rect">
            <a:avLst/>
          </a:prstGeom>
          <a:solidFill>
            <a:schemeClr val="accent2"/>
          </a:solidFill>
        </p:spPr>
        <p:txBody>
          <a:bodyPr wrap="square" rtlCol="0">
            <a:spAutoFit/>
          </a:bodyPr>
          <a:lstStyle/>
          <a:p>
            <a:r>
              <a:rPr lang="en-ZA" dirty="0" smtClean="0"/>
              <a:t>EXAMPLE of clear follow-up statement on a new development </a:t>
            </a:r>
            <a:endParaRPr lang="en-GB" dirty="0"/>
          </a:p>
        </p:txBody>
      </p:sp>
      <p:sp>
        <p:nvSpPr>
          <p:cNvPr id="4" name="Down Arrow 3"/>
          <p:cNvSpPr/>
          <p:nvPr/>
        </p:nvSpPr>
        <p:spPr>
          <a:xfrm>
            <a:off x="11189616" y="5750351"/>
            <a:ext cx="484632" cy="97840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323867" y="271006"/>
            <a:ext cx="1798185" cy="369332"/>
          </a:xfrm>
          <a:prstGeom prst="rect">
            <a:avLst/>
          </a:prstGeom>
          <a:solidFill>
            <a:schemeClr val="accent1"/>
          </a:solidFill>
        </p:spPr>
        <p:txBody>
          <a:bodyPr wrap="none" rtlCol="0">
            <a:spAutoFit/>
          </a:bodyPr>
          <a:lstStyle/>
          <a:p>
            <a:r>
              <a:rPr lang="en-ZA" dirty="0"/>
              <a:t>t</a:t>
            </a:r>
            <a:r>
              <a:rPr lang="en-ZA" dirty="0" smtClean="0"/>
              <a:t>he development</a:t>
            </a:r>
            <a:endParaRPr lang="en-GB" dirty="0"/>
          </a:p>
        </p:txBody>
      </p:sp>
    </p:spTree>
    <p:extLst>
      <p:ext uri="{BB962C8B-B14F-4D97-AF65-F5344CB8AC3E}">
        <p14:creationId xmlns:p14="http://schemas.microsoft.com/office/powerpoint/2010/main" val="2290546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6346" y="878613"/>
            <a:ext cx="5133747" cy="1285609"/>
          </a:xfrm>
          <a:prstGeom prst="rect">
            <a:avLst/>
          </a:prstGeom>
        </p:spPr>
      </p:pic>
      <p:pic>
        <p:nvPicPr>
          <p:cNvPr id="2050" name="Picture 2" descr="A deep red square with two highlighted test boxes in a bright red. The red and white Sister Namibia logo is at the top of the box. Text: &quot;#SHUTITALLDOWN awarded by the African Union&quot;"/>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847551" y="2380196"/>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ite text on a maroon background:&#10;&#10;Why is this important?&#10;&#10;- This is recognition&#10;&#10;- This is validation&#10;&#10;-This means our leaders will have a harder time silencing us&#10;&#10;- This means we will be less intimidated by police who push and shove and arrest us and show up to protests in numbers matching our own, and with their violent guns, and teargas, and shields as if we are wielding anything but posters which frighten them&#10;&#10;- This means we are closer to a future where Namibians are safer in their own country. Aluta continu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9592" y="477973"/>
            <a:ext cx="5924910" cy="59249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31396" y="293307"/>
            <a:ext cx="2440983" cy="369332"/>
          </a:xfrm>
          <a:prstGeom prst="rect">
            <a:avLst/>
          </a:prstGeom>
          <a:solidFill>
            <a:schemeClr val="accent1"/>
          </a:solidFill>
        </p:spPr>
        <p:txBody>
          <a:bodyPr wrap="square" rtlCol="0">
            <a:spAutoFit/>
          </a:bodyPr>
          <a:lstStyle/>
          <a:p>
            <a:r>
              <a:rPr lang="en-ZA" dirty="0" smtClean="0"/>
              <a:t>the follow-up statement </a:t>
            </a:r>
            <a:endParaRPr lang="en-GB" dirty="0"/>
          </a:p>
        </p:txBody>
      </p:sp>
    </p:spTree>
    <p:extLst>
      <p:ext uri="{BB962C8B-B14F-4D97-AF65-F5344CB8AC3E}">
        <p14:creationId xmlns:p14="http://schemas.microsoft.com/office/powerpoint/2010/main" val="3315696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30219" y="975263"/>
            <a:ext cx="3258298" cy="4251392"/>
          </a:xfrm>
          <a:prstGeom prst="rect">
            <a:avLst/>
          </a:prstGeom>
        </p:spPr>
      </p:pic>
      <p:sp>
        <p:nvSpPr>
          <p:cNvPr id="2" name="Title 1"/>
          <p:cNvSpPr>
            <a:spLocks noGrp="1"/>
          </p:cNvSpPr>
          <p:nvPr>
            <p:ph type="title"/>
          </p:nvPr>
        </p:nvSpPr>
        <p:spPr>
          <a:xfrm>
            <a:off x="168897" y="102044"/>
            <a:ext cx="10515600" cy="898067"/>
          </a:xfrm>
        </p:spPr>
        <p:txBody>
          <a:bodyPr/>
          <a:lstStyle/>
          <a:p>
            <a:r>
              <a:rPr lang="en-ZA" b="1" dirty="0" smtClean="0">
                <a:latin typeface="+mn-lt"/>
              </a:rPr>
              <a:t>Advocacy resources </a:t>
            </a:r>
            <a:endParaRPr lang="en-ZA" b="1" dirty="0">
              <a:latin typeface="+mn-lt"/>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5208" y="1234859"/>
            <a:ext cx="3541790" cy="5037333"/>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50941" y="1626393"/>
            <a:ext cx="3263478" cy="4342756"/>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52985" y="2216576"/>
            <a:ext cx="3312488" cy="433558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7827" y="162085"/>
            <a:ext cx="3330125" cy="4425624"/>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28362" y="900121"/>
            <a:ext cx="3381394" cy="4484157"/>
          </a:xfrm>
          <a:prstGeom prst="rect">
            <a:avLst/>
          </a:prstGeom>
        </p:spPr>
      </p:pic>
      <p:pic>
        <p:nvPicPr>
          <p:cNvPr id="10" name="Picture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179416" y="1549120"/>
            <a:ext cx="3464794" cy="4633235"/>
          </a:xfrm>
          <a:prstGeom prst="rect">
            <a:avLst/>
          </a:prstGeom>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396232" y="2340239"/>
            <a:ext cx="3569620" cy="4211917"/>
          </a:xfrm>
          <a:prstGeom prst="rect">
            <a:avLst/>
          </a:prstGeom>
        </p:spPr>
      </p:pic>
    </p:spTree>
    <p:extLst>
      <p:ext uri="{BB962C8B-B14F-4D97-AF65-F5344CB8AC3E}">
        <p14:creationId xmlns:p14="http://schemas.microsoft.com/office/powerpoint/2010/main" val="3911522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4800" b="1" dirty="0" smtClean="0">
                <a:solidFill>
                  <a:srgbClr val="800000"/>
                </a:solidFill>
                <a:latin typeface="+mn-lt"/>
              </a:rPr>
              <a:t>ADVOCACY AROUND LAW REFORM</a:t>
            </a:r>
            <a:endParaRPr lang="en-ZA" sz="4800" b="1" dirty="0">
              <a:solidFill>
                <a:srgbClr val="800000"/>
              </a:solidFill>
              <a:latin typeface="+mn-lt"/>
            </a:endParaRPr>
          </a:p>
        </p:txBody>
      </p:sp>
      <p:pic>
        <p:nvPicPr>
          <p:cNvPr id="4" name="Picture 3"/>
          <p:cNvPicPr>
            <a:picLocks noChangeAspect="1"/>
          </p:cNvPicPr>
          <p:nvPr/>
        </p:nvPicPr>
        <p:blipFill>
          <a:blip r:embed="rId2"/>
          <a:stretch>
            <a:fillRect/>
          </a:stretch>
        </p:blipFill>
        <p:spPr>
          <a:xfrm>
            <a:off x="1140463" y="1996929"/>
            <a:ext cx="2252426" cy="1378640"/>
          </a:xfrm>
          <a:prstGeom prst="rect">
            <a:avLst/>
          </a:prstGeom>
        </p:spPr>
      </p:pic>
      <p:pic>
        <p:nvPicPr>
          <p:cNvPr id="5" name="Picture 4"/>
          <p:cNvPicPr>
            <a:picLocks noChangeAspect="1"/>
          </p:cNvPicPr>
          <p:nvPr/>
        </p:nvPicPr>
        <p:blipFill>
          <a:blip r:embed="rId3"/>
          <a:stretch>
            <a:fillRect/>
          </a:stretch>
        </p:blipFill>
        <p:spPr>
          <a:xfrm>
            <a:off x="493048" y="3681811"/>
            <a:ext cx="4026054" cy="200145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27593" y="1785887"/>
            <a:ext cx="2412609" cy="4464358"/>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48694" y="2213640"/>
            <a:ext cx="1700081" cy="3608852"/>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60063" y="2782234"/>
            <a:ext cx="2097892" cy="1900306"/>
          </a:xfrm>
          <a:prstGeom prst="rect">
            <a:avLst/>
          </a:prstGeom>
        </p:spPr>
      </p:pic>
    </p:spTree>
    <p:extLst>
      <p:ext uri="{BB962C8B-B14F-4D97-AF65-F5344CB8AC3E}">
        <p14:creationId xmlns:p14="http://schemas.microsoft.com/office/powerpoint/2010/main" val="323687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416602"/>
            <a:ext cx="5505450" cy="949325"/>
          </a:xfrm>
        </p:spPr>
        <p:txBody>
          <a:bodyPr/>
          <a:lstStyle/>
          <a:p>
            <a:r>
              <a:rPr lang="en-ZA" b="1" dirty="0" smtClean="0"/>
              <a:t>The law-making process</a:t>
            </a:r>
            <a:endParaRPr lang="en-ZA" b="1" dirty="0"/>
          </a:p>
        </p:txBody>
      </p:sp>
      <p:sp>
        <p:nvSpPr>
          <p:cNvPr id="3" name="Content Placeholder 2"/>
          <p:cNvSpPr>
            <a:spLocks noGrp="1"/>
          </p:cNvSpPr>
          <p:nvPr>
            <p:ph idx="1"/>
          </p:nvPr>
        </p:nvSpPr>
        <p:spPr>
          <a:xfrm>
            <a:off x="276225" y="1716822"/>
            <a:ext cx="6667500" cy="3701374"/>
          </a:xfrm>
        </p:spPr>
        <p:txBody>
          <a:bodyPr>
            <a:noAutofit/>
          </a:bodyPr>
          <a:lstStyle/>
          <a:p>
            <a:pPr marL="0" indent="0">
              <a:lnSpc>
                <a:spcPct val="100000"/>
              </a:lnSpc>
              <a:spcBef>
                <a:spcPts val="600"/>
              </a:spcBef>
              <a:buNone/>
            </a:pPr>
            <a:r>
              <a:rPr lang="en-US" sz="2000" b="1" dirty="0" smtClean="0"/>
              <a:t>STEP </a:t>
            </a:r>
            <a:r>
              <a:rPr lang="en-US" sz="2000" b="1" dirty="0"/>
              <a:t>1: </a:t>
            </a:r>
            <a:r>
              <a:rPr lang="en-US" sz="2000" dirty="0"/>
              <a:t>A </a:t>
            </a:r>
            <a:r>
              <a:rPr lang="en-US" sz="2000" b="1" dirty="0" smtClean="0">
                <a:solidFill>
                  <a:srgbClr val="800000"/>
                </a:solidFill>
              </a:rPr>
              <a:t>Ministry</a:t>
            </a:r>
            <a:r>
              <a:rPr lang="en-US" sz="2000" dirty="0" smtClean="0"/>
              <a:t> prepares a proposal </a:t>
            </a:r>
            <a:r>
              <a:rPr lang="en-US" sz="2000" dirty="0"/>
              <a:t>for a </a:t>
            </a:r>
            <a:r>
              <a:rPr lang="en-US" sz="2000" dirty="0" smtClean="0"/>
              <a:t>statute, which often includes a rough “layperson’s draft”. The </a:t>
            </a:r>
            <a:r>
              <a:rPr lang="en-US" sz="2000" dirty="0"/>
              <a:t>proposal </a:t>
            </a:r>
            <a:r>
              <a:rPr lang="en-US" sz="2000" dirty="0" smtClean="0"/>
              <a:t>may be discussed </a:t>
            </a:r>
            <a:r>
              <a:rPr lang="en-US" sz="2000" dirty="0"/>
              <a:t>with interested persons </a:t>
            </a:r>
            <a:r>
              <a:rPr lang="en-US" sz="2000" dirty="0" smtClean="0"/>
              <a:t>&amp; groups at this stage, but this is not always the case. </a:t>
            </a:r>
          </a:p>
          <a:p>
            <a:pPr marL="0" indent="0">
              <a:lnSpc>
                <a:spcPct val="100000"/>
              </a:lnSpc>
              <a:spcBef>
                <a:spcPts val="600"/>
              </a:spcBef>
              <a:buNone/>
            </a:pPr>
            <a:endParaRPr lang="en-ZA" sz="1400" dirty="0"/>
          </a:p>
          <a:p>
            <a:pPr marL="0" indent="0">
              <a:lnSpc>
                <a:spcPct val="100000"/>
              </a:lnSpc>
              <a:spcBef>
                <a:spcPts val="600"/>
              </a:spcBef>
              <a:buNone/>
            </a:pPr>
            <a:r>
              <a:rPr lang="en-US" sz="2000" b="1" dirty="0" smtClean="0"/>
              <a:t>STEP </a:t>
            </a:r>
            <a:r>
              <a:rPr lang="en-US" sz="2000" b="1" dirty="0"/>
              <a:t>2: </a:t>
            </a:r>
            <a:r>
              <a:rPr lang="en-US" sz="2000" dirty="0" smtClean="0"/>
              <a:t>Once the Ministry is happy with the proposal, it must be examined </a:t>
            </a:r>
            <a:r>
              <a:rPr lang="en-US" sz="2000" dirty="0"/>
              <a:t>and approved by the </a:t>
            </a:r>
            <a:r>
              <a:rPr lang="en-US" sz="2000" b="1" dirty="0">
                <a:solidFill>
                  <a:srgbClr val="800000"/>
                </a:solidFill>
              </a:rPr>
              <a:t>Cabinet Committee on </a:t>
            </a:r>
            <a:r>
              <a:rPr lang="en-US" sz="2000" b="1" dirty="0" smtClean="0">
                <a:solidFill>
                  <a:srgbClr val="800000"/>
                </a:solidFill>
              </a:rPr>
              <a:t>Legislation (CCL). </a:t>
            </a:r>
          </a:p>
          <a:p>
            <a:pPr marL="0" indent="0">
              <a:lnSpc>
                <a:spcPct val="100000"/>
              </a:lnSpc>
              <a:spcBef>
                <a:spcPts val="600"/>
              </a:spcBef>
              <a:buNone/>
            </a:pPr>
            <a:endParaRPr lang="en-US" sz="1400" dirty="0" smtClean="0"/>
          </a:p>
          <a:p>
            <a:pPr marL="0" indent="0">
              <a:lnSpc>
                <a:spcPct val="100000"/>
              </a:lnSpc>
              <a:spcBef>
                <a:spcPts val="600"/>
              </a:spcBef>
              <a:buNone/>
            </a:pPr>
            <a:r>
              <a:rPr lang="en-US" sz="2000" b="1" dirty="0"/>
              <a:t>STEP </a:t>
            </a:r>
            <a:r>
              <a:rPr lang="en-US" sz="2000" b="1" dirty="0" smtClean="0"/>
              <a:t>3: </a:t>
            </a:r>
            <a:r>
              <a:rPr lang="en-US" sz="2000" dirty="0"/>
              <a:t>Once </a:t>
            </a:r>
            <a:r>
              <a:rPr lang="en-US" sz="2000" dirty="0" smtClean="0"/>
              <a:t>CCL is happy, the </a:t>
            </a:r>
            <a:r>
              <a:rPr lang="en-US" sz="2000" dirty="0"/>
              <a:t>draft must be </a:t>
            </a:r>
            <a:r>
              <a:rPr lang="en-US" sz="2000" dirty="0" smtClean="0"/>
              <a:t>approved </a:t>
            </a:r>
            <a:r>
              <a:rPr lang="en-US" sz="2000" dirty="0"/>
              <a:t>by the </a:t>
            </a:r>
            <a:r>
              <a:rPr lang="en-US" sz="2000" b="1" dirty="0">
                <a:solidFill>
                  <a:srgbClr val="800000"/>
                </a:solidFill>
              </a:rPr>
              <a:t>Cabinet</a:t>
            </a:r>
            <a:r>
              <a:rPr lang="en-US" sz="2000" dirty="0"/>
              <a:t> </a:t>
            </a:r>
            <a:r>
              <a:rPr lang="en-US" sz="2000" dirty="0" smtClean="0"/>
              <a:t>as a whole. </a:t>
            </a:r>
            <a:endParaRPr lang="en-US" sz="2000" dirty="0"/>
          </a:p>
        </p:txBody>
      </p:sp>
      <p:sp>
        <p:nvSpPr>
          <p:cNvPr id="4" name="TextBox 3"/>
          <p:cNvSpPr txBox="1"/>
          <p:nvPr/>
        </p:nvSpPr>
        <p:spPr>
          <a:xfrm>
            <a:off x="7747058" y="244933"/>
            <a:ext cx="3895725" cy="646331"/>
          </a:xfrm>
          <a:prstGeom prst="rect">
            <a:avLst/>
          </a:prstGeom>
          <a:noFill/>
        </p:spPr>
        <p:txBody>
          <a:bodyPr wrap="square" rtlCol="0">
            <a:spAutoFit/>
          </a:bodyPr>
          <a:lstStyle/>
          <a:p>
            <a:pPr algn="ctr"/>
            <a:r>
              <a:rPr lang="en-ZA" i="1" dirty="0">
                <a:solidFill>
                  <a:srgbClr val="800000"/>
                </a:solidFill>
              </a:rPr>
              <a:t>Consider the entire process to identify nodes of influence </a:t>
            </a:r>
          </a:p>
        </p:txBody>
      </p:sp>
      <p:sp>
        <p:nvSpPr>
          <p:cNvPr id="7" name="Rectangle 6"/>
          <p:cNvSpPr/>
          <p:nvPr/>
        </p:nvSpPr>
        <p:spPr>
          <a:xfrm>
            <a:off x="7381872" y="1017917"/>
            <a:ext cx="4626098" cy="56848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The early proposal stage is </a:t>
            </a:r>
            <a:r>
              <a:rPr lang="en-ZA" dirty="0"/>
              <a:t>is your best opportunity to influence the draft. If you show the Ministry that you have expertise on the </a:t>
            </a:r>
            <a:r>
              <a:rPr lang="en-ZA" dirty="0" smtClean="0"/>
              <a:t>topic, they </a:t>
            </a:r>
            <a:r>
              <a:rPr lang="en-ZA" dirty="0"/>
              <a:t>might involve you in </a:t>
            </a:r>
            <a:r>
              <a:rPr lang="en-ZA" dirty="0" smtClean="0"/>
              <a:t>assisting them with later steps. </a:t>
            </a:r>
          </a:p>
          <a:p>
            <a:pPr algn="ctr"/>
            <a:endParaRPr lang="en-ZA" sz="1000" dirty="0"/>
          </a:p>
          <a:p>
            <a:pPr algn="ctr"/>
            <a:r>
              <a:rPr lang="en-ZA" dirty="0"/>
              <a:t>The CCL is a crucial gatekeeper. CCL and Cabinet meetings are confidential</a:t>
            </a:r>
            <a:r>
              <a:rPr lang="en-ZA" dirty="0" smtClean="0"/>
              <a:t>.</a:t>
            </a:r>
          </a:p>
          <a:p>
            <a:pPr algn="ctr"/>
            <a:endParaRPr lang="en-ZA" sz="1050" dirty="0"/>
          </a:p>
          <a:p>
            <a:pPr lvl="0" algn="ctr"/>
            <a:r>
              <a:rPr lang="en-ZA" dirty="0" smtClean="0"/>
              <a:t>CCL membership is not fixed, but for the last three years has been as follows:</a:t>
            </a:r>
          </a:p>
          <a:p>
            <a:pPr marL="1200150" lvl="2" indent="-285750">
              <a:buFont typeface="Wingdings" panose="05000000000000000000" pitchFamily="2" charset="2"/>
              <a:buChar char="Ø"/>
            </a:pPr>
            <a:r>
              <a:rPr lang="en-US" dirty="0" smtClean="0">
                <a:solidFill>
                  <a:srgbClr val="800000"/>
                </a:solidFill>
              </a:rPr>
              <a:t>Minister </a:t>
            </a:r>
            <a:r>
              <a:rPr lang="en-US" dirty="0">
                <a:solidFill>
                  <a:srgbClr val="800000"/>
                </a:solidFill>
              </a:rPr>
              <a:t>of Justice</a:t>
            </a:r>
            <a:endParaRPr lang="en-ZA" dirty="0">
              <a:solidFill>
                <a:srgbClr val="800000"/>
              </a:solidFill>
            </a:endParaRPr>
          </a:p>
          <a:p>
            <a:pPr marL="1200150" lvl="2" indent="-285750">
              <a:buFont typeface="Wingdings" panose="05000000000000000000" pitchFamily="2" charset="2"/>
              <a:buChar char="Ø"/>
            </a:pPr>
            <a:r>
              <a:rPr lang="en-US" dirty="0">
                <a:solidFill>
                  <a:srgbClr val="800000"/>
                </a:solidFill>
              </a:rPr>
              <a:t>Attorney General</a:t>
            </a:r>
            <a:endParaRPr lang="en-ZA" dirty="0">
              <a:solidFill>
                <a:srgbClr val="800000"/>
              </a:solidFill>
            </a:endParaRPr>
          </a:p>
          <a:p>
            <a:pPr marL="1200150" lvl="2" indent="-285750">
              <a:buFont typeface="Wingdings" panose="05000000000000000000" pitchFamily="2" charset="2"/>
              <a:buChar char="Ø"/>
            </a:pPr>
            <a:r>
              <a:rPr lang="en-US" dirty="0"/>
              <a:t>Minister in the Presidency</a:t>
            </a:r>
            <a:endParaRPr lang="en-ZA" dirty="0"/>
          </a:p>
          <a:p>
            <a:pPr marL="1200150" lvl="2" indent="-285750">
              <a:buFont typeface="Wingdings" panose="05000000000000000000" pitchFamily="2" charset="2"/>
              <a:buChar char="Ø"/>
            </a:pPr>
            <a:r>
              <a:rPr lang="en-US" dirty="0"/>
              <a:t>Director General of </a:t>
            </a:r>
            <a:r>
              <a:rPr lang="en-US" dirty="0" smtClean="0"/>
              <a:t>National </a:t>
            </a:r>
            <a:r>
              <a:rPr lang="en-US" dirty="0"/>
              <a:t>Planning Commission</a:t>
            </a:r>
            <a:endParaRPr lang="en-ZA" dirty="0"/>
          </a:p>
          <a:p>
            <a:pPr marL="1200150" lvl="2" indent="-285750">
              <a:buFont typeface="Wingdings" panose="05000000000000000000" pitchFamily="2" charset="2"/>
              <a:buChar char="Ø"/>
            </a:pPr>
            <a:r>
              <a:rPr lang="en-US" dirty="0">
                <a:solidFill>
                  <a:srgbClr val="800000"/>
                </a:solidFill>
              </a:rPr>
              <a:t>Chief Legislative Drafter</a:t>
            </a:r>
            <a:endParaRPr lang="en-ZA" dirty="0">
              <a:solidFill>
                <a:srgbClr val="800000"/>
              </a:solidFill>
            </a:endParaRPr>
          </a:p>
          <a:p>
            <a:pPr marL="1200150" lvl="2" indent="-285750">
              <a:buFont typeface="Wingdings" panose="05000000000000000000" pitchFamily="2" charset="2"/>
              <a:buChar char="Ø"/>
            </a:pPr>
            <a:r>
              <a:rPr lang="en-US" dirty="0"/>
              <a:t>Presidential </a:t>
            </a:r>
            <a:r>
              <a:rPr lang="en-US" dirty="0" smtClean="0"/>
              <a:t>Advisor.</a:t>
            </a:r>
          </a:p>
          <a:p>
            <a:pPr lvl="1"/>
            <a:endParaRPr lang="en-ZA" sz="1050" dirty="0"/>
          </a:p>
          <a:p>
            <a:pPr algn="ctr"/>
            <a:r>
              <a:rPr lang="en-ZA" dirty="0" smtClean="0"/>
              <a:t>The officials in </a:t>
            </a:r>
            <a:r>
              <a:rPr lang="en-ZA" dirty="0" smtClean="0">
                <a:solidFill>
                  <a:srgbClr val="800000"/>
                </a:solidFill>
              </a:rPr>
              <a:t>red </a:t>
            </a:r>
            <a:r>
              <a:rPr lang="en-ZA" dirty="0" smtClean="0">
                <a:solidFill>
                  <a:schemeClr val="bg1"/>
                </a:solidFill>
              </a:rPr>
              <a:t>are always on the CCL. </a:t>
            </a:r>
            <a:endParaRPr lang="en-ZA" dirty="0">
              <a:solidFill>
                <a:schemeClr val="bg1"/>
              </a:solidFill>
            </a:endParaRPr>
          </a:p>
          <a:p>
            <a:pPr algn="ctr"/>
            <a:endParaRPr lang="en-ZA" sz="1050" dirty="0"/>
          </a:p>
        </p:txBody>
      </p:sp>
      <p:sp>
        <p:nvSpPr>
          <p:cNvPr id="10" name="Oval 9"/>
          <p:cNvSpPr/>
          <p:nvPr/>
        </p:nvSpPr>
        <p:spPr>
          <a:xfrm>
            <a:off x="547687" y="5551296"/>
            <a:ext cx="612457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These steps may be repeated until all these bodies are satisfied. </a:t>
            </a:r>
            <a:endParaRPr lang="en-ZA" dirty="0"/>
          </a:p>
        </p:txBody>
      </p:sp>
    </p:spTree>
    <p:extLst>
      <p:ext uri="{BB962C8B-B14F-4D97-AF65-F5344CB8AC3E}">
        <p14:creationId xmlns:p14="http://schemas.microsoft.com/office/powerpoint/2010/main" val="4221715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8760" y="1422563"/>
            <a:ext cx="4656826" cy="43863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nSpc>
                <a:spcPct val="80000"/>
              </a:lnSpc>
            </a:pPr>
            <a:r>
              <a:rPr lang="en-ZA" sz="2400" dirty="0" smtClean="0"/>
              <a:t>Ministries sometimes set up  a </a:t>
            </a:r>
            <a:r>
              <a:rPr lang="en-ZA" sz="2400" b="1" dirty="0" smtClean="0">
                <a:solidFill>
                  <a:srgbClr val="800000"/>
                </a:solidFill>
              </a:rPr>
              <a:t>Technical Working Group </a:t>
            </a:r>
            <a:r>
              <a:rPr lang="en-ZA" sz="2400" dirty="0" smtClean="0"/>
              <a:t>to guide the law reform process, which can include government bodies, NGOs, development partners &amp; others. </a:t>
            </a:r>
          </a:p>
          <a:p>
            <a:pPr>
              <a:lnSpc>
                <a:spcPct val="80000"/>
              </a:lnSpc>
            </a:pPr>
            <a:endParaRPr lang="en-ZA" sz="2400" dirty="0" smtClean="0"/>
          </a:p>
          <a:p>
            <a:pPr>
              <a:lnSpc>
                <a:spcPct val="80000"/>
              </a:lnSpc>
            </a:pPr>
            <a:r>
              <a:rPr lang="en-ZA" sz="2400" dirty="0" smtClean="0"/>
              <a:t>There may be </a:t>
            </a:r>
            <a:r>
              <a:rPr lang="en-ZA" sz="2400" b="1" dirty="0" smtClean="0">
                <a:solidFill>
                  <a:srgbClr val="800000"/>
                </a:solidFill>
              </a:rPr>
              <a:t>targeted consultations</a:t>
            </a:r>
            <a:r>
              <a:rPr lang="en-ZA" sz="2400" dirty="0" smtClean="0"/>
              <a:t> with groups particularly affected by a proposed law reform </a:t>
            </a:r>
            <a:br>
              <a:rPr lang="en-ZA" sz="2400" dirty="0" smtClean="0"/>
            </a:br>
            <a:r>
              <a:rPr lang="en-ZA" sz="2400" dirty="0" smtClean="0"/>
              <a:t>(</a:t>
            </a:r>
            <a:r>
              <a:rPr lang="en-ZA" sz="2400" dirty="0" err="1" smtClean="0"/>
              <a:t>eg</a:t>
            </a:r>
            <a:r>
              <a:rPr lang="en-ZA" sz="2400" dirty="0" smtClean="0"/>
              <a:t> churches and Marriage Bill) </a:t>
            </a:r>
            <a:endParaRPr lang="en-ZA" sz="1000" dirty="0"/>
          </a:p>
          <a:p>
            <a:pPr marL="0" indent="0" algn="ctr">
              <a:buNone/>
            </a:pPr>
            <a:endParaRPr lang="en-ZA" sz="105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9209" y="3243667"/>
            <a:ext cx="4779678" cy="3206774"/>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416"/>
          <a:stretch/>
        </p:blipFill>
        <p:spPr>
          <a:xfrm>
            <a:off x="5705973" y="516574"/>
            <a:ext cx="3318718" cy="2619741"/>
          </a:xfrm>
          <a:prstGeom prst="rect">
            <a:avLst/>
          </a:prstGeom>
        </p:spPr>
      </p:pic>
      <p:sp>
        <p:nvSpPr>
          <p:cNvPr id="3" name="Left Arrow 2"/>
          <p:cNvSpPr/>
          <p:nvPr/>
        </p:nvSpPr>
        <p:spPr>
          <a:xfrm>
            <a:off x="8755947" y="2233921"/>
            <a:ext cx="978408" cy="9023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err="1" smtClean="0">
                <a:solidFill>
                  <a:schemeClr val="tx1"/>
                </a:solidFill>
              </a:rPr>
              <a:t>CCPA</a:t>
            </a:r>
            <a:endParaRPr lang="en-ZA" b="1" dirty="0">
              <a:solidFill>
                <a:schemeClr val="tx1"/>
              </a:solidFill>
            </a:endParaRPr>
          </a:p>
        </p:txBody>
      </p:sp>
      <p:sp>
        <p:nvSpPr>
          <p:cNvPr id="6" name="Down Arrow 5"/>
          <p:cNvSpPr/>
          <p:nvPr/>
        </p:nvSpPr>
        <p:spPr>
          <a:xfrm>
            <a:off x="9659565" y="2877011"/>
            <a:ext cx="1602557" cy="978408"/>
          </a:xfrm>
          <a:prstGeom prst="downArrow">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solidFill>
                  <a:schemeClr val="tx1"/>
                </a:solidFill>
              </a:rPr>
              <a:t>CRIB</a:t>
            </a:r>
            <a:endParaRPr lang="en-ZA" b="1" dirty="0">
              <a:solidFill>
                <a:schemeClr val="tx1"/>
              </a:solidFill>
            </a:endParaRPr>
          </a:p>
        </p:txBody>
      </p:sp>
      <p:sp>
        <p:nvSpPr>
          <p:cNvPr id="7" name="TextBox 6"/>
          <p:cNvSpPr txBox="1"/>
          <p:nvPr/>
        </p:nvSpPr>
        <p:spPr>
          <a:xfrm>
            <a:off x="9905466" y="1422563"/>
            <a:ext cx="1110753" cy="923330"/>
          </a:xfrm>
          <a:prstGeom prst="rect">
            <a:avLst/>
          </a:prstGeom>
          <a:solidFill>
            <a:srgbClr val="5B9BD5"/>
          </a:solidFill>
        </p:spPr>
        <p:txBody>
          <a:bodyPr wrap="none" rtlCol="0">
            <a:spAutoFit/>
          </a:bodyPr>
          <a:lstStyle/>
          <a:p>
            <a:pPr algn="ctr"/>
            <a:r>
              <a:rPr lang="en-ZA" b="1" dirty="0" smtClean="0"/>
              <a:t>Technical </a:t>
            </a:r>
            <a:br>
              <a:rPr lang="en-ZA" b="1" dirty="0" smtClean="0"/>
            </a:br>
            <a:r>
              <a:rPr lang="en-ZA" b="1" dirty="0" smtClean="0"/>
              <a:t>Working </a:t>
            </a:r>
            <a:br>
              <a:rPr lang="en-ZA" b="1" dirty="0" smtClean="0"/>
            </a:br>
            <a:r>
              <a:rPr lang="en-ZA" b="1" dirty="0" smtClean="0"/>
              <a:t>Groups</a:t>
            </a:r>
            <a:endParaRPr lang="en-ZA" b="1" dirty="0"/>
          </a:p>
        </p:txBody>
      </p:sp>
    </p:spTree>
    <p:extLst>
      <p:ext uri="{BB962C8B-B14F-4D97-AF65-F5344CB8AC3E}">
        <p14:creationId xmlns:p14="http://schemas.microsoft.com/office/powerpoint/2010/main" val="2791308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475" y="843706"/>
            <a:ext cx="6667500" cy="3555766"/>
          </a:xfrm>
        </p:spPr>
        <p:txBody>
          <a:bodyPr>
            <a:noAutofit/>
          </a:bodyPr>
          <a:lstStyle/>
          <a:p>
            <a:pPr marL="0" indent="0">
              <a:lnSpc>
                <a:spcPct val="80000"/>
              </a:lnSpc>
              <a:spcBef>
                <a:spcPts val="600"/>
              </a:spcBef>
              <a:buNone/>
            </a:pPr>
            <a:r>
              <a:rPr lang="en-US" sz="2400" b="1" dirty="0" smtClean="0"/>
              <a:t>Step 4:</a:t>
            </a:r>
            <a:r>
              <a:rPr lang="en-US" sz="2400" dirty="0" smtClean="0"/>
              <a:t> Once </a:t>
            </a:r>
            <a:r>
              <a:rPr lang="en-US" sz="2400" dirty="0"/>
              <a:t>the idea for the statute is approved, </a:t>
            </a:r>
            <a:r>
              <a:rPr lang="en-US" sz="2400" b="1" dirty="0">
                <a:solidFill>
                  <a:srgbClr val="800000"/>
                </a:solidFill>
              </a:rPr>
              <a:t>legal drafters </a:t>
            </a:r>
            <a:r>
              <a:rPr lang="en-US" sz="2400" dirty="0"/>
              <a:t>in the Ministry of Justice </a:t>
            </a:r>
            <a:r>
              <a:rPr lang="en-US" sz="2400" dirty="0" err="1"/>
              <a:t>finalise</a:t>
            </a:r>
            <a:r>
              <a:rPr lang="en-US" sz="2400" dirty="0"/>
              <a:t> the wording of the bill</a:t>
            </a:r>
            <a:r>
              <a:rPr lang="en-US" sz="2400" dirty="0" smtClean="0"/>
              <a:t>.</a:t>
            </a:r>
          </a:p>
          <a:p>
            <a:pPr>
              <a:lnSpc>
                <a:spcPct val="80000"/>
              </a:lnSpc>
              <a:spcBef>
                <a:spcPts val="600"/>
              </a:spcBef>
            </a:pPr>
            <a:endParaRPr lang="en-US" sz="1200" dirty="0"/>
          </a:p>
          <a:p>
            <a:pPr marL="0" indent="0">
              <a:lnSpc>
                <a:spcPct val="80000"/>
              </a:lnSpc>
              <a:spcBef>
                <a:spcPts val="600"/>
              </a:spcBef>
              <a:buNone/>
            </a:pPr>
            <a:r>
              <a:rPr lang="en-US" sz="2400" dirty="0" smtClean="0"/>
              <a:t>The </a:t>
            </a:r>
            <a:r>
              <a:rPr lang="en-US" sz="2400" dirty="0"/>
              <a:t>bill must also be checked by the </a:t>
            </a:r>
            <a:r>
              <a:rPr lang="en-US" sz="2400" b="1" dirty="0">
                <a:solidFill>
                  <a:srgbClr val="800000"/>
                </a:solidFill>
              </a:rPr>
              <a:t>Attorney-General</a:t>
            </a:r>
            <a:r>
              <a:rPr lang="en-US" sz="2400" dirty="0"/>
              <a:t>, who has a duty to make sure that all laws passed by Parliament are in line with the Constitution. </a:t>
            </a:r>
            <a:endParaRPr lang="en-US" sz="2400" dirty="0" smtClean="0"/>
          </a:p>
          <a:p>
            <a:pPr marL="0" indent="0">
              <a:lnSpc>
                <a:spcPct val="80000"/>
              </a:lnSpc>
              <a:spcBef>
                <a:spcPts val="600"/>
              </a:spcBef>
              <a:buNone/>
            </a:pPr>
            <a:endParaRPr lang="en-US" sz="1200" dirty="0"/>
          </a:p>
          <a:p>
            <a:pPr marL="0" indent="0">
              <a:lnSpc>
                <a:spcPct val="80000"/>
              </a:lnSpc>
              <a:spcBef>
                <a:spcPts val="600"/>
              </a:spcBef>
              <a:buNone/>
            </a:pPr>
            <a:r>
              <a:rPr lang="en-US" sz="2400" dirty="0" smtClean="0"/>
              <a:t>The final draft must be approved by the </a:t>
            </a:r>
            <a:r>
              <a:rPr lang="en-US" sz="2400" b="1" dirty="0" smtClean="0">
                <a:solidFill>
                  <a:srgbClr val="800000"/>
                </a:solidFill>
              </a:rPr>
              <a:t>Ministry</a:t>
            </a:r>
            <a:r>
              <a:rPr lang="en-US" sz="2400" dirty="0" smtClean="0"/>
              <a:t> before it can go forward. </a:t>
            </a:r>
            <a:endParaRPr lang="en-US" sz="2400" dirty="0"/>
          </a:p>
        </p:txBody>
      </p:sp>
      <p:sp>
        <p:nvSpPr>
          <p:cNvPr id="7" name="Rectangle 6"/>
          <p:cNvSpPr/>
          <p:nvPr/>
        </p:nvSpPr>
        <p:spPr>
          <a:xfrm>
            <a:off x="7287524" y="977910"/>
            <a:ext cx="4533900" cy="427007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00" dirty="0" smtClean="0"/>
          </a:p>
          <a:p>
            <a:pPr algn="ctr">
              <a:lnSpc>
                <a:spcPct val="80000"/>
              </a:lnSpc>
            </a:pPr>
            <a:r>
              <a:rPr lang="en-ZA" dirty="0" smtClean="0"/>
              <a:t>This </a:t>
            </a:r>
            <a:r>
              <a:rPr lang="en-ZA" dirty="0"/>
              <a:t>is </a:t>
            </a:r>
            <a:r>
              <a:rPr lang="en-ZA" dirty="0" smtClean="0"/>
              <a:t>a tricky stage.  The draft is usually NOT available to the public while it goes through these stages, and it may not be shared again until it is tabled in Parliament. </a:t>
            </a:r>
          </a:p>
          <a:p>
            <a:pPr algn="ctr">
              <a:lnSpc>
                <a:spcPct val="80000"/>
              </a:lnSpc>
            </a:pPr>
            <a:endParaRPr lang="en-ZA" dirty="0"/>
          </a:p>
          <a:p>
            <a:pPr algn="ctr">
              <a:lnSpc>
                <a:spcPct val="80000"/>
              </a:lnSpc>
            </a:pPr>
            <a:r>
              <a:rPr lang="en-ZA" dirty="0" smtClean="0"/>
              <a:t>The legal drafters are not supposed to change “policy”, but this sometimes happens anyway because of the difficulty of differentiating “policy” from “technicalities”.  </a:t>
            </a:r>
          </a:p>
          <a:p>
            <a:pPr algn="ctr">
              <a:lnSpc>
                <a:spcPct val="80000"/>
              </a:lnSpc>
            </a:pPr>
            <a:endParaRPr lang="en-ZA" dirty="0"/>
          </a:p>
          <a:p>
            <a:pPr algn="ctr">
              <a:lnSpc>
                <a:spcPct val="80000"/>
              </a:lnSpc>
            </a:pPr>
            <a:r>
              <a:rPr lang="en-ZA" dirty="0" smtClean="0"/>
              <a:t>The final wording is very important – even small changes can make a big difference (consider “may” versus “must”).</a:t>
            </a:r>
          </a:p>
          <a:p>
            <a:pPr algn="ctr">
              <a:lnSpc>
                <a:spcPct val="80000"/>
              </a:lnSpc>
            </a:pPr>
            <a:endParaRPr lang="en-ZA" dirty="0"/>
          </a:p>
          <a:p>
            <a:pPr algn="ctr">
              <a:lnSpc>
                <a:spcPct val="80000"/>
              </a:lnSpc>
            </a:pPr>
            <a:r>
              <a:rPr lang="en-ZA" b="1" dirty="0" smtClean="0">
                <a:solidFill>
                  <a:srgbClr val="800000"/>
                </a:solidFill>
              </a:rPr>
              <a:t>Even if you were happy with the “layperson’s draft”, you must follow the Bill all the way through the process to make sure </a:t>
            </a:r>
            <a:br>
              <a:rPr lang="en-ZA" b="1" dirty="0" smtClean="0">
                <a:solidFill>
                  <a:srgbClr val="800000"/>
                </a:solidFill>
              </a:rPr>
            </a:br>
            <a:r>
              <a:rPr lang="en-ZA" b="1" dirty="0" smtClean="0">
                <a:solidFill>
                  <a:srgbClr val="800000"/>
                </a:solidFill>
              </a:rPr>
              <a:t>that it does not change. </a:t>
            </a:r>
            <a:endParaRPr lang="en-ZA" b="1" dirty="0">
              <a:solidFill>
                <a:srgbClr val="800000"/>
              </a:solidFill>
            </a:endParaRPr>
          </a:p>
        </p:txBody>
      </p:sp>
      <p:sp>
        <p:nvSpPr>
          <p:cNvPr id="10" name="Oval 9"/>
          <p:cNvSpPr/>
          <p:nvPr/>
        </p:nvSpPr>
        <p:spPr>
          <a:xfrm>
            <a:off x="371475" y="4536843"/>
            <a:ext cx="6510092" cy="14222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This step may involve circulation of multiple successive versions of the draft between these key role-players until everyone is satisfied. </a:t>
            </a:r>
            <a:endParaRPr lang="en-ZA" dirty="0"/>
          </a:p>
        </p:txBody>
      </p:sp>
    </p:spTree>
    <p:extLst>
      <p:ext uri="{BB962C8B-B14F-4D97-AF65-F5344CB8AC3E}">
        <p14:creationId xmlns:p14="http://schemas.microsoft.com/office/powerpoint/2010/main" val="3915001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304800"/>
            <a:ext cx="5591175" cy="6466936"/>
          </a:xfrm>
        </p:spPr>
        <p:txBody>
          <a:bodyPr>
            <a:noAutofit/>
          </a:bodyPr>
          <a:lstStyle/>
          <a:p>
            <a:pPr marL="0" indent="0">
              <a:buNone/>
            </a:pPr>
            <a:r>
              <a:rPr lang="en-US" sz="2000" b="1" dirty="0" smtClean="0"/>
              <a:t>STEP 5: </a:t>
            </a:r>
            <a:r>
              <a:rPr lang="en-US" sz="2000" dirty="0"/>
              <a:t>The </a:t>
            </a:r>
            <a:r>
              <a:rPr lang="en-US" sz="2000" dirty="0" smtClean="0"/>
              <a:t>Bill </a:t>
            </a:r>
            <a:r>
              <a:rPr lang="en-US" sz="2000" dirty="0"/>
              <a:t>is </a:t>
            </a:r>
            <a:r>
              <a:rPr lang="en-US" sz="2000" dirty="0" smtClean="0"/>
              <a:t>tabled in the </a:t>
            </a:r>
            <a:r>
              <a:rPr lang="en-US" sz="2000" b="1" dirty="0" smtClean="0">
                <a:solidFill>
                  <a:srgbClr val="800000"/>
                </a:solidFill>
              </a:rPr>
              <a:t>National </a:t>
            </a:r>
            <a:r>
              <a:rPr lang="en-US" sz="2000" b="1" dirty="0">
                <a:solidFill>
                  <a:srgbClr val="800000"/>
                </a:solidFill>
              </a:rPr>
              <a:t>Assembly</a:t>
            </a:r>
            <a:r>
              <a:rPr lang="en-US" sz="2000" dirty="0"/>
              <a:t>. </a:t>
            </a:r>
            <a:r>
              <a:rPr lang="en-US" sz="2000" dirty="0" smtClean="0"/>
              <a:t>This is called the “</a:t>
            </a:r>
            <a:r>
              <a:rPr lang="en-US" sz="2000" b="1" dirty="0" smtClean="0">
                <a:solidFill>
                  <a:schemeClr val="accent1"/>
                </a:solidFill>
              </a:rPr>
              <a:t>First Reading</a:t>
            </a:r>
            <a:r>
              <a:rPr lang="en-US" sz="2000" dirty="0" smtClean="0"/>
              <a:t>”, where the Minister reads the title of the Bill. </a:t>
            </a:r>
            <a:r>
              <a:rPr lang="en-ZA" sz="2000" dirty="0"/>
              <a:t>Once the Bill is tabled, it is a public document and available from the Secretary of </a:t>
            </a:r>
            <a:r>
              <a:rPr lang="en-ZA" sz="2000" dirty="0" smtClean="0"/>
              <a:t>the </a:t>
            </a:r>
            <a:r>
              <a:rPr lang="en-ZA" sz="2000" dirty="0"/>
              <a:t>National Assembly if it is not under “BILLS” on the Parliament </a:t>
            </a:r>
            <a:r>
              <a:rPr lang="en-ZA" sz="2000" dirty="0" smtClean="0"/>
              <a:t>website. </a:t>
            </a:r>
          </a:p>
          <a:p>
            <a:pPr marL="0" indent="0">
              <a:buNone/>
            </a:pPr>
            <a:r>
              <a:rPr lang="en-US" sz="2000" dirty="0" smtClean="0"/>
              <a:t>At the “</a:t>
            </a:r>
            <a:r>
              <a:rPr lang="en-US" sz="2000" b="1" dirty="0" smtClean="0">
                <a:solidFill>
                  <a:schemeClr val="accent1"/>
                </a:solidFill>
              </a:rPr>
              <a:t>Second Reading</a:t>
            </a:r>
            <a:r>
              <a:rPr lang="en-US" sz="2000" dirty="0" smtClean="0"/>
              <a:t>”, the </a:t>
            </a:r>
            <a:r>
              <a:rPr lang="en-US" sz="2000" b="1" dirty="0" smtClean="0">
                <a:solidFill>
                  <a:srgbClr val="800000"/>
                </a:solidFill>
              </a:rPr>
              <a:t>Minister</a:t>
            </a:r>
            <a:r>
              <a:rPr lang="en-US" sz="2000" dirty="0" smtClean="0"/>
              <a:t> gives a speech explaining and motivating the Bill.</a:t>
            </a:r>
          </a:p>
          <a:p>
            <a:pPr marL="0" indent="0">
              <a:buNone/>
            </a:pPr>
            <a:r>
              <a:rPr lang="en-US" sz="2000" dirty="0" smtClean="0"/>
              <a:t>The next step is the “</a:t>
            </a:r>
            <a:r>
              <a:rPr lang="en-US" sz="2000" b="1" dirty="0" smtClean="0">
                <a:solidFill>
                  <a:schemeClr val="accent1"/>
                </a:solidFill>
              </a:rPr>
              <a:t>Committee Stage</a:t>
            </a:r>
            <a:r>
              <a:rPr lang="en-US" sz="2000" dirty="0" smtClean="0"/>
              <a:t>”. </a:t>
            </a:r>
            <a:r>
              <a:rPr lang="en-US" sz="2000" dirty="0"/>
              <a:t>The Bill might be sent to a </a:t>
            </a:r>
            <a:r>
              <a:rPr lang="en-US" sz="2000" b="1" dirty="0">
                <a:solidFill>
                  <a:srgbClr val="800000"/>
                </a:solidFill>
              </a:rPr>
              <a:t>Parliamentary Committee</a:t>
            </a:r>
            <a:r>
              <a:rPr lang="en-US" sz="2000" dirty="0"/>
              <a:t> for special study, which may involve public hearings and recommendations for amendments. </a:t>
            </a:r>
          </a:p>
          <a:p>
            <a:pPr marL="0" indent="0">
              <a:buNone/>
            </a:pPr>
            <a:r>
              <a:rPr lang="en-US" sz="2000" dirty="0" smtClean="0"/>
              <a:t>The Bill will be considered clause by clause by a “</a:t>
            </a:r>
            <a:r>
              <a:rPr lang="en-US" sz="2000" b="1" dirty="0" smtClean="0">
                <a:solidFill>
                  <a:srgbClr val="800000"/>
                </a:solidFill>
              </a:rPr>
              <a:t>Committee of the Whole</a:t>
            </a:r>
            <a:r>
              <a:rPr lang="en-US" sz="2000" dirty="0" smtClean="0"/>
              <a:t>” (meaning the entire National Assembly). Amendments can be proposed at this stage. </a:t>
            </a:r>
          </a:p>
          <a:p>
            <a:pPr marL="0" indent="0">
              <a:buNone/>
            </a:pPr>
            <a:r>
              <a:rPr lang="en-US" sz="2000" dirty="0" smtClean="0"/>
              <a:t>The Bill </a:t>
            </a:r>
            <a:r>
              <a:rPr lang="en-US" sz="2000" dirty="0"/>
              <a:t>must be approved by </a:t>
            </a:r>
            <a:r>
              <a:rPr lang="en-US" sz="2000" b="1" dirty="0">
                <a:solidFill>
                  <a:srgbClr val="800000"/>
                </a:solidFill>
              </a:rPr>
              <a:t>more than one-half of the members of the National Assembly </a:t>
            </a:r>
            <a:r>
              <a:rPr lang="en-US" sz="2000" dirty="0"/>
              <a:t>to go forward</a:t>
            </a:r>
            <a:r>
              <a:rPr lang="en-US" sz="2000" dirty="0" smtClean="0"/>
              <a:t>. Most Bills are passed by consensus on the “</a:t>
            </a:r>
            <a:r>
              <a:rPr lang="en-US" sz="2000" b="1" dirty="0" smtClean="0">
                <a:solidFill>
                  <a:schemeClr val="accent1"/>
                </a:solidFill>
              </a:rPr>
              <a:t>Third Reading</a:t>
            </a:r>
            <a:r>
              <a:rPr lang="en-US" sz="2000" dirty="0" smtClean="0"/>
              <a:t>”,  with no actual vote.</a:t>
            </a:r>
          </a:p>
          <a:p>
            <a:pPr marL="0" indent="0">
              <a:buNone/>
            </a:pPr>
            <a:endParaRPr lang="en-US" sz="2000" dirty="0"/>
          </a:p>
        </p:txBody>
      </p:sp>
      <p:sp>
        <p:nvSpPr>
          <p:cNvPr id="7" name="Rectangle 6"/>
          <p:cNvSpPr/>
          <p:nvPr/>
        </p:nvSpPr>
        <p:spPr>
          <a:xfrm>
            <a:off x="6113252" y="638356"/>
            <a:ext cx="5705475" cy="530524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smtClean="0"/>
          </a:p>
          <a:p>
            <a:pPr algn="ctr"/>
            <a:endParaRPr lang="en-ZA" dirty="0" smtClean="0"/>
          </a:p>
          <a:p>
            <a:pPr algn="ctr">
              <a:lnSpc>
                <a:spcPct val="80000"/>
              </a:lnSpc>
            </a:pPr>
            <a:r>
              <a:rPr lang="en-ZA" dirty="0" smtClean="0"/>
              <a:t>This process can sometimes move surprisingly fast, if the Bill is not referred to a Parliamentary </a:t>
            </a:r>
            <a:r>
              <a:rPr lang="en-ZA" dirty="0"/>
              <a:t>c</a:t>
            </a:r>
            <a:r>
              <a:rPr lang="en-ZA" dirty="0" smtClean="0"/>
              <a:t>ommittee. </a:t>
            </a:r>
          </a:p>
          <a:p>
            <a:pPr algn="ctr">
              <a:lnSpc>
                <a:spcPct val="80000"/>
              </a:lnSpc>
            </a:pPr>
            <a:endParaRPr lang="en-ZA" dirty="0"/>
          </a:p>
          <a:p>
            <a:pPr algn="ctr">
              <a:lnSpc>
                <a:spcPct val="80000"/>
              </a:lnSpc>
            </a:pPr>
            <a:r>
              <a:rPr lang="en-ZA" b="1" dirty="0" smtClean="0">
                <a:solidFill>
                  <a:srgbClr val="800000"/>
                </a:solidFill>
              </a:rPr>
              <a:t>To follow a Bill through the National Assembly: </a:t>
            </a:r>
            <a:br>
              <a:rPr lang="en-ZA" b="1" dirty="0" smtClean="0">
                <a:solidFill>
                  <a:srgbClr val="800000"/>
                </a:solidFill>
              </a:rPr>
            </a:br>
            <a:r>
              <a:rPr lang="en-ZA" dirty="0" smtClean="0"/>
              <a:t>Subscribe to receive the order paper and the minutes by email </a:t>
            </a:r>
            <a:r>
              <a:rPr lang="en-ZA" dirty="0"/>
              <a:t>(</a:t>
            </a:r>
            <a:r>
              <a:rPr lang="en-ZA" dirty="0" smtClean="0"/>
              <a:t>free).  You can also contact the Secretary of the National Assembly to ask about the Bill’s progress, or to request copies of any amendments made from the floor of the National Assembly. </a:t>
            </a:r>
          </a:p>
          <a:p>
            <a:pPr algn="ctr">
              <a:lnSpc>
                <a:spcPct val="80000"/>
              </a:lnSpc>
            </a:pPr>
            <a:endParaRPr lang="en-ZA" dirty="0"/>
          </a:p>
          <a:p>
            <a:pPr algn="ctr">
              <a:lnSpc>
                <a:spcPct val="80000"/>
              </a:lnSpc>
            </a:pPr>
            <a:r>
              <a:rPr lang="en-ZA" dirty="0" smtClean="0"/>
              <a:t>If you want to slow a Bill down to allow more opportunity for input, a good strategy is to</a:t>
            </a:r>
            <a:r>
              <a:rPr lang="en-ZA" b="1" dirty="0" smtClean="0"/>
              <a:t> </a:t>
            </a:r>
            <a:r>
              <a:rPr lang="en-ZA" b="1" dirty="0" smtClean="0">
                <a:solidFill>
                  <a:srgbClr val="800000"/>
                </a:solidFill>
              </a:rPr>
              <a:t>lobby for referral to a Parliamentary Committee</a:t>
            </a:r>
            <a:r>
              <a:rPr lang="en-ZA" b="1" dirty="0" smtClean="0"/>
              <a:t>.</a:t>
            </a:r>
            <a:r>
              <a:rPr lang="en-ZA" dirty="0" smtClean="0"/>
              <a:t>  Committee hearings provide a good chance for presenting &amp; mobilising input. Committees are sometimes prepared to allow informed persons to provide a factual briefing about the Bill before the formal hearings – approach the Committee chairperson. </a:t>
            </a:r>
          </a:p>
          <a:p>
            <a:pPr algn="ctr">
              <a:lnSpc>
                <a:spcPct val="80000"/>
              </a:lnSpc>
            </a:pPr>
            <a:endParaRPr lang="en-ZA" dirty="0"/>
          </a:p>
          <a:p>
            <a:pPr algn="ctr">
              <a:lnSpc>
                <a:spcPct val="80000"/>
              </a:lnSpc>
            </a:pPr>
            <a:r>
              <a:rPr lang="en-ZA" dirty="0" smtClean="0"/>
              <a:t>You can deliver </a:t>
            </a:r>
            <a:r>
              <a:rPr lang="en-ZA" b="1" dirty="0">
                <a:solidFill>
                  <a:srgbClr val="800000"/>
                </a:solidFill>
              </a:rPr>
              <a:t>lobbying materials </a:t>
            </a:r>
            <a:r>
              <a:rPr lang="en-ZA" dirty="0" smtClean="0"/>
              <a:t>to the Secretary’s office to be distributed to every MP.  (You must provide the relevant number of copies.)</a:t>
            </a:r>
          </a:p>
          <a:p>
            <a:pPr algn="ctr"/>
            <a:endParaRPr lang="en-ZA" dirty="0"/>
          </a:p>
          <a:p>
            <a:pPr algn="ctr"/>
            <a:endParaRPr lang="en-ZA" dirty="0"/>
          </a:p>
        </p:txBody>
      </p:sp>
    </p:spTree>
    <p:extLst>
      <p:ext uri="{BB962C8B-B14F-4D97-AF65-F5344CB8AC3E}">
        <p14:creationId xmlns:p14="http://schemas.microsoft.com/office/powerpoint/2010/main" val="1189574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9875"/>
            <a:ext cx="10515600" cy="873125"/>
          </a:xfrm>
        </p:spPr>
        <p:txBody>
          <a:bodyPr/>
          <a:lstStyle/>
          <a:p>
            <a:r>
              <a:rPr lang="en-US" b="1" dirty="0" smtClean="0"/>
              <a:t>Ten steps for an advocacy campaign</a:t>
            </a:r>
            <a:endParaRPr lang="en-ZA" dirty="0"/>
          </a:p>
        </p:txBody>
      </p:sp>
      <p:sp>
        <p:nvSpPr>
          <p:cNvPr id="3" name="Content Placeholder 2"/>
          <p:cNvSpPr>
            <a:spLocks noGrp="1"/>
          </p:cNvSpPr>
          <p:nvPr>
            <p:ph idx="1"/>
          </p:nvPr>
        </p:nvSpPr>
        <p:spPr>
          <a:xfrm>
            <a:off x="304800" y="1431405"/>
            <a:ext cx="7477125" cy="5239375"/>
          </a:xfrm>
        </p:spPr>
        <p:txBody>
          <a:bodyPr>
            <a:normAutofit fontScale="70000" lnSpcReduction="20000"/>
          </a:bodyPr>
          <a:lstStyle/>
          <a:p>
            <a:pPr marL="0" indent="0">
              <a:buNone/>
            </a:pPr>
            <a:r>
              <a:rPr lang="en-US" b="1" dirty="0" smtClean="0">
                <a:solidFill>
                  <a:srgbClr val="800000"/>
                </a:solidFill>
              </a:rPr>
              <a:t>STEP </a:t>
            </a:r>
            <a:r>
              <a:rPr lang="en-US" b="1" dirty="0">
                <a:solidFill>
                  <a:srgbClr val="800000"/>
                </a:solidFill>
              </a:rPr>
              <a:t>1 </a:t>
            </a:r>
            <a:r>
              <a:rPr lang="en-US" b="1" dirty="0" smtClean="0">
                <a:solidFill>
                  <a:srgbClr val="800000"/>
                </a:solidFill>
              </a:rPr>
              <a:t>- Identify </a:t>
            </a:r>
            <a:r>
              <a:rPr lang="en-US" b="1" dirty="0">
                <a:solidFill>
                  <a:srgbClr val="800000"/>
                </a:solidFill>
              </a:rPr>
              <a:t>the issue. </a:t>
            </a:r>
            <a:r>
              <a:rPr lang="en-US" dirty="0"/>
              <a:t>Focus on a manageable issue. </a:t>
            </a:r>
            <a:endParaRPr lang="en-US" dirty="0" smtClean="0"/>
          </a:p>
          <a:p>
            <a:pPr>
              <a:lnSpc>
                <a:spcPct val="100000"/>
              </a:lnSpc>
            </a:pPr>
            <a:r>
              <a:rPr lang="en-US" sz="2900" b="1" dirty="0" smtClean="0">
                <a:solidFill>
                  <a:schemeClr val="accent5"/>
                </a:solidFill>
              </a:rPr>
              <a:t>For </a:t>
            </a:r>
            <a:r>
              <a:rPr lang="en-US" sz="2900" b="1" dirty="0">
                <a:solidFill>
                  <a:schemeClr val="accent5"/>
                </a:solidFill>
              </a:rPr>
              <a:t>example, perhaps you want government to reduce poverty or create </a:t>
            </a:r>
            <a:r>
              <a:rPr lang="en-US" sz="2900" b="1" dirty="0" smtClean="0">
                <a:solidFill>
                  <a:schemeClr val="accent5"/>
                </a:solidFill>
              </a:rPr>
              <a:t>jobs. But </a:t>
            </a:r>
            <a:r>
              <a:rPr lang="en-US" sz="2900" b="1" dirty="0">
                <a:solidFill>
                  <a:schemeClr val="accent5"/>
                </a:solidFill>
              </a:rPr>
              <a:t>your campaign might be more successful if you focus on more specific issues – such as increasing government grants for children, or providing start-up grants for small businesses in your community</a:t>
            </a:r>
            <a:r>
              <a:rPr lang="en-US" sz="2900" b="1" dirty="0" smtClean="0">
                <a:solidFill>
                  <a:schemeClr val="accent5"/>
                </a:solidFill>
              </a:rPr>
              <a:t>.</a:t>
            </a:r>
          </a:p>
          <a:p>
            <a:endParaRPr lang="en-US" sz="1500" dirty="0"/>
          </a:p>
          <a:p>
            <a:pPr marL="0" indent="0">
              <a:lnSpc>
                <a:spcPct val="100000"/>
              </a:lnSpc>
              <a:buNone/>
            </a:pPr>
            <a:r>
              <a:rPr lang="en-US" b="1" dirty="0">
                <a:solidFill>
                  <a:srgbClr val="800000"/>
                </a:solidFill>
              </a:rPr>
              <a:t>STEP 2 </a:t>
            </a:r>
            <a:r>
              <a:rPr lang="en-US" dirty="0" smtClean="0">
                <a:solidFill>
                  <a:srgbClr val="800000"/>
                </a:solidFill>
              </a:rPr>
              <a:t>- </a:t>
            </a:r>
            <a:r>
              <a:rPr lang="en-US" b="1" dirty="0" smtClean="0">
                <a:solidFill>
                  <a:srgbClr val="800000"/>
                </a:solidFill>
              </a:rPr>
              <a:t>Identify </a:t>
            </a:r>
            <a:r>
              <a:rPr lang="en-US" b="1" dirty="0">
                <a:solidFill>
                  <a:srgbClr val="800000"/>
                </a:solidFill>
              </a:rPr>
              <a:t>other groups and individuals affected by the issue. </a:t>
            </a:r>
            <a:r>
              <a:rPr lang="en-US" dirty="0"/>
              <a:t>Think about who will benefit from the change you propose, and who might oppose your idea. This will help you decide which other groups to involve in your campaign. Meeting with groups that might oppose the change could help you to find common ground. </a:t>
            </a:r>
            <a:endParaRPr lang="en-US" dirty="0" smtClean="0"/>
          </a:p>
          <a:p>
            <a:pPr>
              <a:lnSpc>
                <a:spcPct val="100000"/>
              </a:lnSpc>
            </a:pPr>
            <a:r>
              <a:rPr lang="en-US" sz="2900" b="1" dirty="0" smtClean="0">
                <a:solidFill>
                  <a:schemeClr val="accent5"/>
                </a:solidFill>
              </a:rPr>
              <a:t>For </a:t>
            </a:r>
            <a:r>
              <a:rPr lang="en-US" sz="2900" b="1" dirty="0">
                <a:solidFill>
                  <a:schemeClr val="accent5"/>
                </a:solidFill>
              </a:rPr>
              <a:t>example, maybe you are concerned about alcohol being sold to underage children in </a:t>
            </a:r>
            <a:r>
              <a:rPr lang="en-US" sz="2900" b="1" dirty="0" err="1">
                <a:solidFill>
                  <a:schemeClr val="accent5"/>
                </a:solidFill>
              </a:rPr>
              <a:t>shebeens</a:t>
            </a:r>
            <a:r>
              <a:rPr lang="en-US" sz="2900" b="1" dirty="0">
                <a:solidFill>
                  <a:schemeClr val="accent5"/>
                </a:solidFill>
              </a:rPr>
              <a:t>. Instead of engaging in a campaign against </a:t>
            </a:r>
            <a:r>
              <a:rPr lang="en-US" sz="2900" b="1" dirty="0" err="1">
                <a:solidFill>
                  <a:schemeClr val="accent5"/>
                </a:solidFill>
              </a:rPr>
              <a:t>shebeens</a:t>
            </a:r>
            <a:r>
              <a:rPr lang="en-US" sz="2900" b="1" dirty="0">
                <a:solidFill>
                  <a:schemeClr val="accent5"/>
                </a:solidFill>
              </a:rPr>
              <a:t>, which may be an important source of income for some people, you could meet with local </a:t>
            </a:r>
            <a:r>
              <a:rPr lang="en-US" sz="2900" b="1" dirty="0" err="1">
                <a:solidFill>
                  <a:schemeClr val="accent5"/>
                </a:solidFill>
              </a:rPr>
              <a:t>shebeen</a:t>
            </a:r>
            <a:r>
              <a:rPr lang="en-US" sz="2900" b="1" dirty="0">
                <a:solidFill>
                  <a:schemeClr val="accent5"/>
                </a:solidFill>
              </a:rPr>
              <a:t> owners and try to get their support for stricter enforcement of the age limits for alcohol. You could discuss ways that this might benefit the entire community.</a:t>
            </a:r>
            <a:endParaRPr lang="en-ZA" sz="2900" b="1" dirty="0">
              <a:solidFill>
                <a:schemeClr val="accent5"/>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29675" y="269875"/>
            <a:ext cx="2474345" cy="1161530"/>
          </a:xfrm>
          <a:prstGeom prst="rect">
            <a:avLst/>
          </a:prstGeom>
          <a:ln w="44450">
            <a:solidFill>
              <a:schemeClr val="accent1"/>
            </a:solidFill>
          </a:ln>
        </p:spPr>
      </p:pic>
      <p:sp>
        <p:nvSpPr>
          <p:cNvPr id="8" name="Rectangle 7"/>
          <p:cNvSpPr/>
          <p:nvPr/>
        </p:nvSpPr>
        <p:spPr>
          <a:xfrm>
            <a:off x="8112516" y="1773884"/>
            <a:ext cx="3908662" cy="255848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600" b="1" dirty="0" smtClean="0">
                <a:solidFill>
                  <a:schemeClr val="tx1"/>
                </a:solidFill>
              </a:rPr>
              <a:t>TIP:</a:t>
            </a:r>
            <a:r>
              <a:rPr lang="en-ZA" sz="1600" dirty="0" smtClean="0">
                <a:solidFill>
                  <a:schemeClr val="tx1"/>
                </a:solidFill>
              </a:rPr>
              <a:t> Choose a </a:t>
            </a:r>
            <a:r>
              <a:rPr lang="en-ZA" sz="1600" b="1" dirty="0" smtClean="0">
                <a:solidFill>
                  <a:schemeClr val="tx1"/>
                </a:solidFill>
              </a:rPr>
              <a:t>specific </a:t>
            </a:r>
            <a:r>
              <a:rPr lang="en-ZA" sz="1600" dirty="0" smtClean="0">
                <a:solidFill>
                  <a:schemeClr val="tx1"/>
                </a:solidFill>
              </a:rPr>
              <a:t>and </a:t>
            </a:r>
            <a:r>
              <a:rPr lang="en-ZA" sz="1600" b="1" dirty="0" smtClean="0">
                <a:solidFill>
                  <a:schemeClr val="tx1"/>
                </a:solidFill>
              </a:rPr>
              <a:t>narrowly-targeted </a:t>
            </a:r>
            <a:r>
              <a:rPr lang="en-ZA" sz="1600" dirty="0" smtClean="0">
                <a:solidFill>
                  <a:schemeClr val="tx1"/>
                </a:solidFill>
              </a:rPr>
              <a:t>issue. For example, issues </a:t>
            </a:r>
            <a:r>
              <a:rPr lang="en-ZA" sz="1600" dirty="0">
                <a:solidFill>
                  <a:schemeClr val="tx1"/>
                </a:solidFill>
              </a:rPr>
              <a:t>s</a:t>
            </a:r>
            <a:r>
              <a:rPr lang="en-ZA" sz="1600" dirty="0" smtClean="0">
                <a:solidFill>
                  <a:schemeClr val="tx1"/>
                </a:solidFill>
              </a:rPr>
              <a:t>uch as “reducing corruption” or “ending poverty” are very wide and involve many different agencies.  It might be more effective to campaign for improved enforcement of assets declarations by MPs or an increase in old-age pensions. Score one victory and then move on to another related target.</a:t>
            </a:r>
            <a:endParaRPr lang="en-ZA" sz="1600" dirty="0">
              <a:solidFill>
                <a:schemeClr val="tx1"/>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5322" y="4534514"/>
            <a:ext cx="2143807" cy="1879404"/>
          </a:xfrm>
          <a:prstGeom prst="rect">
            <a:avLst/>
          </a:prstGeom>
        </p:spPr>
      </p:pic>
    </p:spTree>
    <p:extLst>
      <p:ext uri="{BB962C8B-B14F-4D97-AF65-F5344CB8AC3E}">
        <p14:creationId xmlns:p14="http://schemas.microsoft.com/office/powerpoint/2010/main" val="2521844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3113"/>
          </a:xfrm>
        </p:spPr>
        <p:txBody>
          <a:bodyPr/>
          <a:lstStyle/>
          <a:p>
            <a:pPr algn="ctr"/>
            <a:r>
              <a:rPr lang="en-ZA" b="1" dirty="0" smtClean="0">
                <a:solidFill>
                  <a:srgbClr val="800000"/>
                </a:solidFill>
                <a:latin typeface="+mn-lt"/>
              </a:rPr>
              <a:t>Committee hearings (national or regional)</a:t>
            </a:r>
            <a:endParaRPr lang="en-ZA" b="1" dirty="0">
              <a:solidFill>
                <a:srgbClr val="800000"/>
              </a:solidFill>
              <a:latin typeface="+mn-lt"/>
            </a:endParaRPr>
          </a:p>
        </p:txBody>
      </p:sp>
      <p:sp>
        <p:nvSpPr>
          <p:cNvPr id="3" name="Content Placeholder 2"/>
          <p:cNvSpPr>
            <a:spLocks noGrp="1"/>
          </p:cNvSpPr>
          <p:nvPr>
            <p:ph idx="1"/>
          </p:nvPr>
        </p:nvSpPr>
        <p:spPr>
          <a:xfrm>
            <a:off x="1207967" y="1385960"/>
            <a:ext cx="9644063" cy="3049472"/>
          </a:xfrm>
        </p:spPr>
        <p:txBody>
          <a:bodyPr>
            <a:normAutofit lnSpcReduction="10000"/>
          </a:bodyPr>
          <a:lstStyle/>
          <a:p>
            <a:r>
              <a:rPr lang="en-ZA" sz="2000" dirty="0" smtClean="0">
                <a:latin typeface="Times New Roman" panose="02020603050405020304" pitchFamily="18" charset="0"/>
                <a:cs typeface="Times New Roman" panose="02020603050405020304" pitchFamily="18" charset="0"/>
              </a:rPr>
              <a:t>The public needs </a:t>
            </a:r>
            <a:r>
              <a:rPr lang="en-ZA" sz="2000" b="1" dirty="0" smtClean="0">
                <a:solidFill>
                  <a:srgbClr val="800000"/>
                </a:solidFill>
                <a:latin typeface="Times New Roman" panose="02020603050405020304" pitchFamily="18" charset="0"/>
                <a:cs typeface="Times New Roman" panose="02020603050405020304" pitchFamily="18" charset="0"/>
              </a:rPr>
              <a:t>information</a:t>
            </a:r>
            <a:r>
              <a:rPr lang="en-ZA" sz="2000" dirty="0" smtClean="0">
                <a:latin typeface="Times New Roman" panose="02020603050405020304" pitchFamily="18" charset="0"/>
                <a:cs typeface="Times New Roman" panose="02020603050405020304" pitchFamily="18" charset="0"/>
              </a:rPr>
              <a:t> to make good input – a clear, simple summary of the Bill and the issues it covers. </a:t>
            </a:r>
            <a:r>
              <a:rPr lang="en-ZA" sz="2000" dirty="0">
                <a:latin typeface="Times New Roman" panose="02020603050405020304" pitchFamily="18" charset="0"/>
                <a:cs typeface="Times New Roman" panose="02020603050405020304" pitchFamily="18" charset="0"/>
              </a:rPr>
              <a:t>Without an informed background, public recommendations may not be optimal. </a:t>
            </a:r>
          </a:p>
          <a:p>
            <a:r>
              <a:rPr lang="en-ZA" sz="2000" dirty="0" smtClean="0">
                <a:latin typeface="Times New Roman" panose="02020603050405020304" pitchFamily="18" charset="0"/>
                <a:cs typeface="Times New Roman" panose="02020603050405020304" pitchFamily="18" charset="0"/>
              </a:rPr>
              <a:t>See if you can work </a:t>
            </a:r>
            <a:r>
              <a:rPr lang="en-ZA" sz="2000" b="1" dirty="0" smtClean="0">
                <a:solidFill>
                  <a:srgbClr val="800000"/>
                </a:solidFill>
                <a:latin typeface="Times New Roman" panose="02020603050405020304" pitchFamily="18" charset="0"/>
                <a:cs typeface="Times New Roman" panose="02020603050405020304" pitchFamily="18" charset="0"/>
              </a:rPr>
              <a:t>with the Parliamentary Committee </a:t>
            </a:r>
            <a:r>
              <a:rPr lang="en-ZA" sz="2000" dirty="0" smtClean="0">
                <a:latin typeface="Times New Roman" panose="02020603050405020304" pitchFamily="18" charset="0"/>
                <a:cs typeface="Times New Roman" panose="02020603050405020304" pitchFamily="18" charset="0"/>
              </a:rPr>
              <a:t>to provide clear background information, in local languages if possible.  </a:t>
            </a:r>
          </a:p>
          <a:p>
            <a:r>
              <a:rPr lang="en-ZA" sz="2000" dirty="0" smtClean="0">
                <a:latin typeface="Times New Roman" panose="02020603050405020304" pitchFamily="18" charset="0"/>
                <a:cs typeface="Times New Roman" panose="02020603050405020304" pitchFamily="18" charset="0"/>
              </a:rPr>
              <a:t>Use the </a:t>
            </a:r>
            <a:r>
              <a:rPr lang="en-ZA" sz="2000" b="1" dirty="0" smtClean="0">
                <a:solidFill>
                  <a:srgbClr val="800000"/>
                </a:solidFill>
                <a:latin typeface="Times New Roman" panose="02020603050405020304" pitchFamily="18" charset="0"/>
                <a:cs typeface="Times New Roman" panose="02020603050405020304" pitchFamily="18" charset="0"/>
              </a:rPr>
              <a:t>media</a:t>
            </a:r>
            <a:r>
              <a:rPr lang="en-ZA" sz="2000" dirty="0" smtClean="0">
                <a:latin typeface="Times New Roman" panose="02020603050405020304" pitchFamily="18" charset="0"/>
                <a:cs typeface="Times New Roman" panose="02020603050405020304" pitchFamily="18" charset="0"/>
              </a:rPr>
              <a:t> (adverts, newspaper inserts, press releases, interviews). </a:t>
            </a:r>
          </a:p>
          <a:p>
            <a:r>
              <a:rPr lang="en-ZA" sz="2000" b="1" dirty="0" smtClean="0">
                <a:solidFill>
                  <a:srgbClr val="800000"/>
                </a:solidFill>
                <a:latin typeface="Times New Roman" panose="02020603050405020304" pitchFamily="18" charset="0"/>
                <a:cs typeface="Times New Roman" panose="02020603050405020304" pitchFamily="18" charset="0"/>
              </a:rPr>
              <a:t>Mobilise</a:t>
            </a:r>
            <a:r>
              <a:rPr lang="en-ZA" sz="2000" dirty="0" smtClean="0">
                <a:latin typeface="Times New Roman" panose="02020603050405020304" pitchFamily="18" charset="0"/>
                <a:cs typeface="Times New Roman" panose="02020603050405020304" pitchFamily="18" charset="0"/>
              </a:rPr>
              <a:t> individuals and groups to give input, to show the breadth of support for key viewpoints.</a:t>
            </a:r>
          </a:p>
          <a:p>
            <a:r>
              <a:rPr lang="en-ZA" sz="2000" dirty="0" smtClean="0">
                <a:latin typeface="Times New Roman" panose="02020603050405020304" pitchFamily="18" charset="0"/>
                <a:cs typeface="Times New Roman" panose="02020603050405020304" pitchFamily="18" charset="0"/>
              </a:rPr>
              <a:t>Give committee members and the media </a:t>
            </a:r>
            <a:r>
              <a:rPr lang="en-ZA" sz="2000" b="1" dirty="0" smtClean="0">
                <a:solidFill>
                  <a:srgbClr val="800000"/>
                </a:solidFill>
                <a:latin typeface="Times New Roman" panose="02020603050405020304" pitchFamily="18" charset="0"/>
                <a:cs typeface="Times New Roman" panose="02020603050405020304" pitchFamily="18" charset="0"/>
              </a:rPr>
              <a:t>copies of your input </a:t>
            </a:r>
            <a:r>
              <a:rPr lang="en-ZA" sz="2000" dirty="0" smtClean="0">
                <a:latin typeface="Times New Roman" panose="02020603050405020304" pitchFamily="18" charset="0"/>
                <a:cs typeface="Times New Roman" panose="02020603050405020304" pitchFamily="18" charset="0"/>
              </a:rPr>
              <a:t>(including soft copy to encourage copy-and-paste). Publicise your input on your own social media channels.</a:t>
            </a:r>
            <a:endParaRPr lang="en-ZA"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t="10849"/>
          <a:stretch/>
        </p:blipFill>
        <p:spPr>
          <a:xfrm>
            <a:off x="5439581" y="4848892"/>
            <a:ext cx="6477904" cy="1409810"/>
          </a:xfrm>
          <a:prstGeom prst="rect">
            <a:avLst/>
          </a:prstGeom>
        </p:spPr>
      </p:pic>
      <p:sp>
        <p:nvSpPr>
          <p:cNvPr id="5" name="TextBox 4"/>
          <p:cNvSpPr txBox="1"/>
          <p:nvPr/>
        </p:nvSpPr>
        <p:spPr>
          <a:xfrm>
            <a:off x="442973" y="5172475"/>
            <a:ext cx="4622915" cy="762645"/>
          </a:xfrm>
          <a:prstGeom prst="rect">
            <a:avLst/>
          </a:prstGeom>
          <a:solidFill>
            <a:schemeClr val="accent2"/>
          </a:solidFill>
        </p:spPr>
        <p:txBody>
          <a:bodyPr wrap="square" rtlCol="0">
            <a:spAutoFit/>
          </a:bodyPr>
          <a:lstStyle/>
          <a:p>
            <a:pPr algn="ctr">
              <a:lnSpc>
                <a:spcPct val="80000"/>
              </a:lnSpc>
            </a:pPr>
            <a:r>
              <a:rPr lang="en-ZA" dirty="0" smtClean="0">
                <a:solidFill>
                  <a:schemeClr val="bg1"/>
                </a:solidFill>
              </a:rPr>
              <a:t>The number and location of committee hearings will depend on the budget and </a:t>
            </a:r>
            <a:br>
              <a:rPr lang="en-ZA" dirty="0" smtClean="0">
                <a:solidFill>
                  <a:schemeClr val="bg1"/>
                </a:solidFill>
              </a:rPr>
            </a:br>
            <a:r>
              <a:rPr lang="en-ZA" dirty="0" smtClean="0">
                <a:solidFill>
                  <a:schemeClr val="bg1"/>
                </a:solidFill>
              </a:rPr>
              <a:t>on an assessment of the level of public interest. </a:t>
            </a:r>
            <a:endParaRPr lang="en-ZA" dirty="0">
              <a:solidFill>
                <a:schemeClr val="bg1"/>
              </a:solidFill>
            </a:endParaRPr>
          </a:p>
        </p:txBody>
      </p:sp>
    </p:spTree>
    <p:extLst>
      <p:ext uri="{BB962C8B-B14F-4D97-AF65-F5344CB8AC3E}">
        <p14:creationId xmlns:p14="http://schemas.microsoft.com/office/powerpoint/2010/main" val="5476847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408247"/>
            <a:ext cx="6867526" cy="4371976"/>
          </a:xfrm>
        </p:spPr>
        <p:txBody>
          <a:bodyPr>
            <a:noAutofit/>
          </a:bodyPr>
          <a:lstStyle/>
          <a:p>
            <a:pPr marL="0" indent="0" algn="just">
              <a:lnSpc>
                <a:spcPct val="80000"/>
              </a:lnSpc>
              <a:buNone/>
            </a:pPr>
            <a:r>
              <a:rPr lang="en-US" sz="2000" b="1" dirty="0" smtClean="0"/>
              <a:t>STEP 6: </a:t>
            </a:r>
            <a:r>
              <a:rPr lang="en-US" sz="2000" dirty="0"/>
              <a:t>The </a:t>
            </a:r>
            <a:r>
              <a:rPr lang="en-US" sz="2000" dirty="0" smtClean="0"/>
              <a:t>Bill will follow a similar process in the </a:t>
            </a:r>
            <a:r>
              <a:rPr lang="en-US" sz="2000" b="1" dirty="0" smtClean="0">
                <a:solidFill>
                  <a:srgbClr val="800000"/>
                </a:solidFill>
              </a:rPr>
              <a:t>National Council</a:t>
            </a:r>
            <a:r>
              <a:rPr lang="en-US" sz="2000" dirty="0" smtClean="0"/>
              <a:t>.  </a:t>
            </a:r>
            <a:r>
              <a:rPr lang="en-US" sz="2000" dirty="0" smtClean="0">
                <a:solidFill>
                  <a:srgbClr val="221E1F"/>
                </a:solidFill>
              </a:rPr>
              <a:t>Since </a:t>
            </a:r>
            <a:r>
              <a:rPr lang="en-US" sz="2000" dirty="0">
                <a:solidFill>
                  <a:srgbClr val="221E1F"/>
                </a:solidFill>
              </a:rPr>
              <a:t>the National Council has members from all of Namibia’s different regions, it may have a different perception of the </a:t>
            </a:r>
            <a:r>
              <a:rPr lang="en-US" sz="2000" dirty="0" smtClean="0">
                <a:solidFill>
                  <a:srgbClr val="221E1F"/>
                </a:solidFill>
              </a:rPr>
              <a:t>Bill</a:t>
            </a:r>
            <a:r>
              <a:rPr lang="en-US" sz="2000" dirty="0">
                <a:solidFill>
                  <a:srgbClr val="221E1F"/>
                </a:solidFill>
              </a:rPr>
              <a:t>. </a:t>
            </a:r>
            <a:endParaRPr lang="en-US" sz="2000" dirty="0" smtClean="0">
              <a:solidFill>
                <a:srgbClr val="221E1F"/>
              </a:solidFill>
            </a:endParaRPr>
          </a:p>
          <a:p>
            <a:pPr marL="0" indent="0" algn="just">
              <a:lnSpc>
                <a:spcPct val="80000"/>
              </a:lnSpc>
              <a:buNone/>
            </a:pPr>
            <a:r>
              <a:rPr lang="en-US" sz="2000" dirty="0" smtClean="0">
                <a:solidFill>
                  <a:srgbClr val="221E1F"/>
                </a:solidFill>
              </a:rPr>
              <a:t>The </a:t>
            </a:r>
            <a:r>
              <a:rPr lang="en-US" sz="2000" dirty="0">
                <a:solidFill>
                  <a:srgbClr val="221E1F"/>
                </a:solidFill>
              </a:rPr>
              <a:t>National Council can take up to three months to study the </a:t>
            </a:r>
            <a:r>
              <a:rPr lang="en-US" sz="2000" dirty="0" smtClean="0">
                <a:solidFill>
                  <a:srgbClr val="221E1F"/>
                </a:solidFill>
              </a:rPr>
              <a:t>Bill</a:t>
            </a:r>
            <a:r>
              <a:rPr lang="en-US" sz="2000" dirty="0">
                <a:solidFill>
                  <a:srgbClr val="221E1F"/>
                </a:solidFill>
              </a:rPr>
              <a:t>. It can make three kinds of recommendations:</a:t>
            </a:r>
          </a:p>
          <a:p>
            <a:pPr marL="457200" indent="-457200" algn="just">
              <a:lnSpc>
                <a:spcPct val="80000"/>
              </a:lnSpc>
              <a:buFont typeface="+mj-lt"/>
              <a:buAutoNum type="arabicPeriod"/>
            </a:pPr>
            <a:r>
              <a:rPr lang="en-US" sz="2000" dirty="0" smtClean="0">
                <a:solidFill>
                  <a:srgbClr val="221E1F"/>
                </a:solidFill>
              </a:rPr>
              <a:t>The </a:t>
            </a:r>
            <a:r>
              <a:rPr lang="en-US" sz="2000" dirty="0">
                <a:solidFill>
                  <a:srgbClr val="221E1F"/>
                </a:solidFill>
              </a:rPr>
              <a:t>National Council can </a:t>
            </a:r>
            <a:r>
              <a:rPr lang="en-US" sz="2000" dirty="0" smtClean="0">
                <a:solidFill>
                  <a:srgbClr val="800000"/>
                </a:solidFill>
              </a:rPr>
              <a:t>approve</a:t>
            </a:r>
            <a:r>
              <a:rPr lang="en-US" sz="2000" dirty="0" smtClean="0">
                <a:solidFill>
                  <a:srgbClr val="221E1F"/>
                </a:solidFill>
              </a:rPr>
              <a:t> </a:t>
            </a:r>
            <a:r>
              <a:rPr lang="en-US" sz="2000" dirty="0">
                <a:solidFill>
                  <a:srgbClr val="221E1F"/>
                </a:solidFill>
              </a:rPr>
              <a:t>the </a:t>
            </a:r>
            <a:r>
              <a:rPr lang="en-US" sz="2000" dirty="0" smtClean="0">
                <a:solidFill>
                  <a:srgbClr val="221E1F"/>
                </a:solidFill>
              </a:rPr>
              <a:t>Bill </a:t>
            </a:r>
            <a:r>
              <a:rPr lang="en-US" sz="2000" dirty="0">
                <a:solidFill>
                  <a:srgbClr val="221E1F"/>
                </a:solidFill>
              </a:rPr>
              <a:t>as it is</a:t>
            </a:r>
            <a:r>
              <a:rPr lang="en-US" sz="2000" dirty="0" smtClean="0">
                <a:solidFill>
                  <a:srgbClr val="221E1F"/>
                </a:solidFill>
              </a:rPr>
              <a:t>.</a:t>
            </a:r>
          </a:p>
          <a:p>
            <a:pPr marL="457200" indent="-457200" algn="just">
              <a:lnSpc>
                <a:spcPct val="80000"/>
              </a:lnSpc>
              <a:buFont typeface="+mj-lt"/>
              <a:buAutoNum type="arabicPeriod"/>
            </a:pPr>
            <a:r>
              <a:rPr lang="en-US" sz="2000" dirty="0" smtClean="0">
                <a:solidFill>
                  <a:srgbClr val="221E1F"/>
                </a:solidFill>
              </a:rPr>
              <a:t>The </a:t>
            </a:r>
            <a:r>
              <a:rPr lang="en-US" sz="2000" dirty="0">
                <a:solidFill>
                  <a:srgbClr val="221E1F"/>
                </a:solidFill>
              </a:rPr>
              <a:t>National Council can </a:t>
            </a:r>
            <a:r>
              <a:rPr lang="en-US" sz="2000" dirty="0" smtClean="0">
                <a:solidFill>
                  <a:srgbClr val="800000"/>
                </a:solidFill>
              </a:rPr>
              <a:t>propose amendments </a:t>
            </a:r>
            <a:r>
              <a:rPr lang="en-US" sz="2000" dirty="0" smtClean="0"/>
              <a:t>and </a:t>
            </a:r>
            <a:r>
              <a:rPr lang="en-US" sz="2000" dirty="0" smtClean="0">
                <a:solidFill>
                  <a:srgbClr val="221E1F"/>
                </a:solidFill>
              </a:rPr>
              <a:t>send the Bill back </a:t>
            </a:r>
            <a:r>
              <a:rPr lang="en-US" sz="2000" dirty="0">
                <a:solidFill>
                  <a:srgbClr val="221E1F"/>
                </a:solidFill>
              </a:rPr>
              <a:t>to the National Assembly. The National Assembly does not have to </a:t>
            </a:r>
            <a:r>
              <a:rPr lang="en-US" sz="2000" dirty="0" smtClean="0">
                <a:solidFill>
                  <a:srgbClr val="221E1F"/>
                </a:solidFill>
              </a:rPr>
              <a:t>accept the </a:t>
            </a:r>
            <a:r>
              <a:rPr lang="en-US" sz="2000" dirty="0">
                <a:solidFill>
                  <a:srgbClr val="221E1F"/>
                </a:solidFill>
              </a:rPr>
              <a:t>changes suggested by the National Council, but it must vote on the </a:t>
            </a:r>
            <a:r>
              <a:rPr lang="en-US" sz="2000" dirty="0" smtClean="0">
                <a:solidFill>
                  <a:srgbClr val="221E1F"/>
                </a:solidFill>
              </a:rPr>
              <a:t>Bill </a:t>
            </a:r>
            <a:r>
              <a:rPr lang="en-US" sz="2000" dirty="0">
                <a:solidFill>
                  <a:srgbClr val="221E1F"/>
                </a:solidFill>
              </a:rPr>
              <a:t>again after it has considered the </a:t>
            </a:r>
            <a:r>
              <a:rPr lang="en-US" sz="2000" dirty="0" smtClean="0">
                <a:solidFill>
                  <a:srgbClr val="221E1F"/>
                </a:solidFill>
              </a:rPr>
              <a:t>suggestions. The </a:t>
            </a:r>
            <a:r>
              <a:rPr lang="en-US" sz="2000" dirty="0">
                <a:solidFill>
                  <a:srgbClr val="221E1F"/>
                </a:solidFill>
              </a:rPr>
              <a:t>National Assembly may </a:t>
            </a:r>
            <a:r>
              <a:rPr lang="en-US" sz="2000" dirty="0" smtClean="0">
                <a:solidFill>
                  <a:srgbClr val="221E1F"/>
                </a:solidFill>
              </a:rPr>
              <a:t>make  </a:t>
            </a:r>
            <a:r>
              <a:rPr lang="en-US" sz="2000" dirty="0">
                <a:solidFill>
                  <a:srgbClr val="221E1F"/>
                </a:solidFill>
              </a:rPr>
              <a:t>other amendments to the </a:t>
            </a:r>
            <a:r>
              <a:rPr lang="en-US" sz="2000" dirty="0" smtClean="0">
                <a:solidFill>
                  <a:srgbClr val="221E1F"/>
                </a:solidFill>
              </a:rPr>
              <a:t>Bill </a:t>
            </a:r>
            <a:r>
              <a:rPr lang="en-US" sz="2000" dirty="0">
                <a:solidFill>
                  <a:srgbClr val="221E1F"/>
                </a:solidFill>
              </a:rPr>
              <a:t>at this stage.</a:t>
            </a:r>
          </a:p>
          <a:p>
            <a:pPr marL="0" indent="0">
              <a:lnSpc>
                <a:spcPct val="80000"/>
              </a:lnSpc>
              <a:buNone/>
            </a:pPr>
            <a:endParaRPr lang="en-US" sz="2000" dirty="0"/>
          </a:p>
        </p:txBody>
      </p:sp>
      <p:sp>
        <p:nvSpPr>
          <p:cNvPr id="7" name="Rectangle 6"/>
          <p:cNvSpPr/>
          <p:nvPr/>
        </p:nvSpPr>
        <p:spPr>
          <a:xfrm>
            <a:off x="7280424" y="439607"/>
            <a:ext cx="4457699" cy="34542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smtClean="0"/>
          </a:p>
          <a:p>
            <a:pPr algn="ctr"/>
            <a:endParaRPr lang="en-ZA" dirty="0" smtClean="0"/>
          </a:p>
          <a:p>
            <a:pPr algn="ctr">
              <a:lnSpc>
                <a:spcPct val="80000"/>
              </a:lnSpc>
            </a:pPr>
            <a:r>
              <a:rPr lang="en-ZA" b="1" dirty="0" smtClean="0">
                <a:solidFill>
                  <a:srgbClr val="800000"/>
                </a:solidFill>
              </a:rPr>
              <a:t>The National Council can be more influential than you might expect. </a:t>
            </a:r>
          </a:p>
          <a:p>
            <a:pPr algn="ctr">
              <a:lnSpc>
                <a:spcPct val="80000"/>
              </a:lnSpc>
            </a:pPr>
            <a:endParaRPr lang="en-ZA" dirty="0" smtClean="0">
              <a:solidFill>
                <a:srgbClr val="800000"/>
              </a:solidFill>
            </a:endParaRPr>
          </a:p>
          <a:p>
            <a:pPr algn="ctr">
              <a:lnSpc>
                <a:spcPct val="80000"/>
              </a:lnSpc>
            </a:pPr>
            <a:r>
              <a:rPr lang="en-ZA" dirty="0" smtClean="0"/>
              <a:t>For example, after lobbying by civil society, it made important amendments to the Labour Bill on HIV and pregnancy discrimination. </a:t>
            </a:r>
          </a:p>
          <a:p>
            <a:pPr algn="ctr">
              <a:lnSpc>
                <a:spcPct val="80000"/>
              </a:lnSpc>
            </a:pPr>
            <a:endParaRPr lang="en-ZA" dirty="0"/>
          </a:p>
          <a:p>
            <a:pPr algn="ctr">
              <a:lnSpc>
                <a:spcPct val="80000"/>
              </a:lnSpc>
            </a:pPr>
            <a:r>
              <a:rPr lang="en-ZA" dirty="0" smtClean="0"/>
              <a:t>It is possible to make a presentation to the entire National Council  right after their session, on request, outside of the official chamber.  </a:t>
            </a:r>
          </a:p>
          <a:p>
            <a:pPr algn="ctr">
              <a:lnSpc>
                <a:spcPct val="80000"/>
              </a:lnSpc>
            </a:pPr>
            <a:endParaRPr lang="en-ZA" dirty="0"/>
          </a:p>
          <a:p>
            <a:pPr algn="ctr">
              <a:lnSpc>
                <a:spcPct val="80000"/>
              </a:lnSpc>
            </a:pPr>
            <a:r>
              <a:rPr lang="en-ZA" dirty="0" smtClean="0"/>
              <a:t>Like the National Assembly, the National Council may refer a Bill to a Committee.</a:t>
            </a:r>
          </a:p>
          <a:p>
            <a:pPr algn="ctr">
              <a:lnSpc>
                <a:spcPct val="80000"/>
              </a:lnSpc>
            </a:pPr>
            <a:r>
              <a:rPr lang="en-ZA" dirty="0" smtClean="0"/>
              <a:t> </a:t>
            </a:r>
            <a:endParaRPr lang="en-ZA" dirty="0"/>
          </a:p>
          <a:p>
            <a:pPr algn="ctr"/>
            <a:endParaRPr lang="en-ZA" dirty="0"/>
          </a:p>
        </p:txBody>
      </p:sp>
      <p:sp>
        <p:nvSpPr>
          <p:cNvPr id="2" name="TextBox 1"/>
          <p:cNvSpPr txBox="1"/>
          <p:nvPr/>
        </p:nvSpPr>
        <p:spPr>
          <a:xfrm>
            <a:off x="228599" y="4144333"/>
            <a:ext cx="11849100" cy="590931"/>
          </a:xfrm>
          <a:prstGeom prst="rect">
            <a:avLst/>
          </a:prstGeom>
          <a:noFill/>
        </p:spPr>
        <p:txBody>
          <a:bodyPr wrap="square" rtlCol="0">
            <a:spAutoFit/>
          </a:bodyPr>
          <a:lstStyle/>
          <a:p>
            <a:pPr>
              <a:lnSpc>
                <a:spcPct val="80000"/>
              </a:lnSpc>
            </a:pPr>
            <a:r>
              <a:rPr lang="en-US" dirty="0" smtClean="0">
                <a:solidFill>
                  <a:srgbClr val="221E1F"/>
                </a:solidFill>
              </a:rPr>
              <a:t>3.    </a:t>
            </a:r>
            <a:r>
              <a:rPr lang="en-US" sz="2000" dirty="0" smtClean="0">
                <a:solidFill>
                  <a:srgbClr val="221E1F"/>
                </a:solidFill>
              </a:rPr>
              <a:t>The </a:t>
            </a:r>
            <a:r>
              <a:rPr lang="en-US" sz="2000" dirty="0">
                <a:solidFill>
                  <a:srgbClr val="221E1F"/>
                </a:solidFill>
              </a:rPr>
              <a:t>National Council can </a:t>
            </a:r>
            <a:r>
              <a:rPr lang="en-US" sz="2000" dirty="0">
                <a:solidFill>
                  <a:srgbClr val="800000"/>
                </a:solidFill>
              </a:rPr>
              <a:t>object</a:t>
            </a:r>
            <a:r>
              <a:rPr lang="en-US" sz="2000" dirty="0">
                <a:solidFill>
                  <a:srgbClr val="221E1F"/>
                </a:solidFill>
              </a:rPr>
              <a:t> to the principle of the </a:t>
            </a:r>
            <a:r>
              <a:rPr lang="en-US" sz="2000" dirty="0" smtClean="0">
                <a:solidFill>
                  <a:srgbClr val="221E1F"/>
                </a:solidFill>
              </a:rPr>
              <a:t>Bill </a:t>
            </a:r>
            <a:r>
              <a:rPr lang="en-US" sz="2000" dirty="0">
                <a:solidFill>
                  <a:srgbClr val="221E1F"/>
                </a:solidFill>
              </a:rPr>
              <a:t>and send it back to the National Assembly. </a:t>
            </a:r>
            <a:r>
              <a:rPr lang="en-US" sz="2000" dirty="0" smtClean="0">
                <a:solidFill>
                  <a:srgbClr val="221E1F"/>
                </a:solidFill>
              </a:rPr>
              <a:t/>
            </a:r>
            <a:br>
              <a:rPr lang="en-US" sz="2000" dirty="0" smtClean="0">
                <a:solidFill>
                  <a:srgbClr val="221E1F"/>
                </a:solidFill>
              </a:rPr>
            </a:br>
            <a:r>
              <a:rPr lang="en-US" sz="2000" dirty="0" smtClean="0">
                <a:solidFill>
                  <a:srgbClr val="221E1F"/>
                </a:solidFill>
              </a:rPr>
              <a:t>       In </a:t>
            </a:r>
            <a:r>
              <a:rPr lang="en-US" sz="2000" dirty="0">
                <a:solidFill>
                  <a:srgbClr val="221E1F"/>
                </a:solidFill>
              </a:rPr>
              <a:t>this case, the Bill can go forward only if </a:t>
            </a:r>
            <a:r>
              <a:rPr lang="en-US" sz="2000" dirty="0" smtClean="0">
                <a:solidFill>
                  <a:srgbClr val="221E1F"/>
                </a:solidFill>
              </a:rPr>
              <a:t>approved </a:t>
            </a:r>
            <a:r>
              <a:rPr lang="en-US" sz="2000" dirty="0">
                <a:solidFill>
                  <a:srgbClr val="221E1F"/>
                </a:solidFill>
              </a:rPr>
              <a:t>by two-thirds of the members of the National Assembly</a:t>
            </a:r>
            <a:r>
              <a:rPr lang="en-US" sz="2000" dirty="0" smtClean="0">
                <a:solidFill>
                  <a:srgbClr val="221E1F"/>
                </a:solidFill>
              </a:rPr>
              <a:t>.</a:t>
            </a:r>
            <a:endParaRPr lang="en-US" sz="2000" dirty="0">
              <a:solidFill>
                <a:srgbClr val="221E1F"/>
              </a:solidFill>
            </a:endParaRPr>
          </a:p>
        </p:txBody>
      </p:sp>
      <p:sp>
        <p:nvSpPr>
          <p:cNvPr id="4" name="Oval 3"/>
          <p:cNvSpPr/>
          <p:nvPr/>
        </p:nvSpPr>
        <p:spPr>
          <a:xfrm>
            <a:off x="1027620" y="5134587"/>
            <a:ext cx="9220201" cy="12382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The final stage is </a:t>
            </a:r>
            <a:r>
              <a:rPr lang="en-ZA" sz="2000" b="1" dirty="0" smtClean="0">
                <a:solidFill>
                  <a:srgbClr val="800000"/>
                </a:solidFill>
              </a:rPr>
              <a:t>signature by the President</a:t>
            </a:r>
            <a:r>
              <a:rPr lang="en-ZA" dirty="0" smtClean="0"/>
              <a:t>, which cannot be withheld  if the Bill was approved by at least 2/3 of the members of the National Assembly – so NOT usually a lobbying opportunity.</a:t>
            </a:r>
            <a:endParaRPr lang="en-ZA" dirty="0"/>
          </a:p>
        </p:txBody>
      </p:sp>
    </p:spTree>
    <p:extLst>
      <p:ext uri="{BB962C8B-B14F-4D97-AF65-F5344CB8AC3E}">
        <p14:creationId xmlns:p14="http://schemas.microsoft.com/office/powerpoint/2010/main" val="474319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668" y="168995"/>
            <a:ext cx="6200956" cy="730429"/>
          </a:xfrm>
        </p:spPr>
        <p:txBody>
          <a:bodyPr>
            <a:normAutofit fontScale="90000"/>
          </a:bodyPr>
          <a:lstStyle/>
          <a:p>
            <a:r>
              <a:rPr lang="en-ZA" sz="3200" b="1" dirty="0" smtClean="0">
                <a:solidFill>
                  <a:srgbClr val="800000"/>
                </a:solidFill>
                <a:latin typeface="+mn-lt"/>
              </a:rPr>
              <a:t>EXAMPLES of widespread consultation</a:t>
            </a:r>
            <a:endParaRPr lang="en-ZA" sz="3200" b="1" dirty="0">
              <a:solidFill>
                <a:srgbClr val="800000"/>
              </a:solidFill>
              <a:latin typeface="+mn-lt"/>
            </a:endParaRPr>
          </a:p>
        </p:txBody>
      </p:sp>
      <p:sp>
        <p:nvSpPr>
          <p:cNvPr id="3" name="Content Placeholder 2"/>
          <p:cNvSpPr>
            <a:spLocks noGrp="1"/>
          </p:cNvSpPr>
          <p:nvPr>
            <p:ph idx="1"/>
          </p:nvPr>
        </p:nvSpPr>
        <p:spPr>
          <a:xfrm>
            <a:off x="402668" y="1060599"/>
            <a:ext cx="7447370" cy="5334300"/>
          </a:xfrm>
        </p:spPr>
        <p:txBody>
          <a:bodyPr>
            <a:normAutofit fontScale="85000" lnSpcReduction="20000"/>
          </a:bodyPr>
          <a:lstStyle/>
          <a:p>
            <a:r>
              <a:rPr lang="en-ZA" b="1" dirty="0" smtClean="0">
                <a:solidFill>
                  <a:srgbClr val="800000"/>
                </a:solidFill>
              </a:rPr>
              <a:t>Child Care and Protection Act</a:t>
            </a:r>
          </a:p>
          <a:p>
            <a:pPr lvl="1">
              <a:lnSpc>
                <a:spcPct val="100000"/>
              </a:lnSpc>
              <a:buFont typeface="Wingdings" panose="05000000000000000000" pitchFamily="2" charset="2"/>
              <a:buChar char="Ø"/>
            </a:pPr>
            <a:r>
              <a:rPr lang="en-ZA" sz="2200" dirty="0" smtClean="0"/>
              <a:t>24 years (intensive consultation 2009-2011)</a:t>
            </a:r>
          </a:p>
          <a:p>
            <a:pPr lvl="1">
              <a:lnSpc>
                <a:spcPct val="100000"/>
              </a:lnSpc>
              <a:buFont typeface="Wingdings" panose="05000000000000000000" pitchFamily="2" charset="2"/>
              <a:buChar char="Ø"/>
            </a:pPr>
            <a:r>
              <a:rPr lang="en-ZA" sz="2200" dirty="0" smtClean="0"/>
              <a:t>21 </a:t>
            </a:r>
            <a:r>
              <a:rPr lang="en-US" sz="2200" dirty="0" smtClean="0"/>
              <a:t>factsheets in five languages</a:t>
            </a:r>
          </a:p>
          <a:p>
            <a:pPr lvl="1">
              <a:lnSpc>
                <a:spcPct val="100000"/>
              </a:lnSpc>
              <a:buFont typeface="Wingdings" panose="05000000000000000000" pitchFamily="2" charset="2"/>
              <a:buChar char="Ø"/>
            </a:pPr>
            <a:r>
              <a:rPr lang="en-ZA" sz="2200" dirty="0" smtClean="0"/>
              <a:t>consultations in all regions; 39 </a:t>
            </a:r>
            <a:r>
              <a:rPr lang="en-US" sz="2200" dirty="0" smtClean="0"/>
              <a:t>workshops</a:t>
            </a:r>
            <a:r>
              <a:rPr lang="en-US" sz="2200" dirty="0"/>
              <a:t>, </a:t>
            </a:r>
            <a:r>
              <a:rPr lang="en-US" sz="2200" dirty="0" smtClean="0"/>
              <a:t/>
            </a:r>
            <a:br>
              <a:rPr lang="en-US" sz="2200" dirty="0" smtClean="0"/>
            </a:br>
            <a:r>
              <a:rPr lang="en-US" sz="2200" dirty="0" smtClean="0"/>
              <a:t>conferences</a:t>
            </a:r>
            <a:r>
              <a:rPr lang="en-US" sz="2200" dirty="0"/>
              <a:t>, </a:t>
            </a:r>
            <a:r>
              <a:rPr lang="en-US" sz="2200" dirty="0" smtClean="0"/>
              <a:t>or other meetings (</a:t>
            </a:r>
            <a:r>
              <a:rPr lang="en-ZA" sz="2200" dirty="0" smtClean="0"/>
              <a:t> 30% of </a:t>
            </a:r>
            <a:br>
              <a:rPr lang="en-ZA" sz="2200" dirty="0" smtClean="0"/>
            </a:br>
            <a:r>
              <a:rPr lang="en-ZA" sz="2200" dirty="0" smtClean="0"/>
              <a:t>persons consulted = children &amp; youth)</a:t>
            </a:r>
          </a:p>
          <a:p>
            <a:pPr lvl="1">
              <a:lnSpc>
                <a:spcPct val="100000"/>
              </a:lnSpc>
              <a:buFont typeface="Wingdings" panose="05000000000000000000" pitchFamily="2" charset="2"/>
              <a:buChar char="Ø"/>
            </a:pPr>
            <a:r>
              <a:rPr lang="en-ZA" sz="2200" dirty="0" smtClean="0"/>
              <a:t>38 radio slots &amp; 9 television broadcasts</a:t>
            </a:r>
          </a:p>
          <a:p>
            <a:pPr lvl="1">
              <a:lnSpc>
                <a:spcPct val="100000"/>
              </a:lnSpc>
              <a:buFont typeface="Wingdings" panose="05000000000000000000" pitchFamily="2" charset="2"/>
              <a:buChar char="Ø"/>
            </a:pPr>
            <a:r>
              <a:rPr lang="en-ZA" sz="2200" dirty="0" smtClean="0"/>
              <a:t>20 articles in print media</a:t>
            </a:r>
          </a:p>
          <a:p>
            <a:pPr lvl="1">
              <a:lnSpc>
                <a:spcPct val="100000"/>
              </a:lnSpc>
              <a:buFont typeface="Wingdings" panose="05000000000000000000" pitchFamily="2" charset="2"/>
              <a:buChar char="Ø"/>
            </a:pPr>
            <a:r>
              <a:rPr lang="en-ZA" sz="2200" dirty="0" smtClean="0"/>
              <a:t>Facebook group with 300 members</a:t>
            </a:r>
          </a:p>
          <a:p>
            <a:pPr lvl="1">
              <a:lnSpc>
                <a:spcPct val="100000"/>
              </a:lnSpc>
              <a:buFont typeface="Wingdings" panose="05000000000000000000" pitchFamily="2" charset="2"/>
              <a:buChar char="Ø"/>
            </a:pPr>
            <a:r>
              <a:rPr lang="en-ZA" sz="2200" dirty="0" smtClean="0"/>
              <a:t>amendment to refine now under consideration</a:t>
            </a:r>
          </a:p>
          <a:p>
            <a:pPr marL="457200" lvl="1" indent="0">
              <a:buNone/>
            </a:pPr>
            <a:endParaRPr lang="en-ZA" sz="2200" dirty="0"/>
          </a:p>
          <a:p>
            <a:r>
              <a:rPr lang="en-ZA" b="1" dirty="0" smtClean="0">
                <a:solidFill>
                  <a:srgbClr val="800000"/>
                </a:solidFill>
              </a:rPr>
              <a:t>Civil </a:t>
            </a:r>
            <a:r>
              <a:rPr lang="en-ZA" b="1" dirty="0">
                <a:solidFill>
                  <a:srgbClr val="800000"/>
                </a:solidFill>
              </a:rPr>
              <a:t>Registration and Identification Bill </a:t>
            </a:r>
            <a:endParaRPr lang="en-ZA" b="1" dirty="0" smtClean="0">
              <a:solidFill>
                <a:srgbClr val="800000"/>
              </a:solidFill>
            </a:endParaRPr>
          </a:p>
          <a:p>
            <a:pPr lvl="1">
              <a:lnSpc>
                <a:spcPct val="100000"/>
              </a:lnSpc>
              <a:buFont typeface="Wingdings" panose="05000000000000000000" pitchFamily="2" charset="2"/>
              <a:buChar char="Ø"/>
            </a:pPr>
            <a:r>
              <a:rPr lang="en-ZA" sz="2200" dirty="0" smtClean="0"/>
              <a:t>10 years (intensive </a:t>
            </a:r>
            <a:r>
              <a:rPr lang="en-ZA" sz="2200" dirty="0"/>
              <a:t>consultation </a:t>
            </a:r>
            <a:r>
              <a:rPr lang="en-ZA" sz="2200" dirty="0" smtClean="0"/>
              <a:t>2012-2013)</a:t>
            </a:r>
          </a:p>
          <a:p>
            <a:pPr lvl="1">
              <a:lnSpc>
                <a:spcPct val="100000"/>
              </a:lnSpc>
              <a:buFont typeface="Wingdings" panose="05000000000000000000" pitchFamily="2" charset="2"/>
              <a:buChar char="Ø"/>
            </a:pPr>
            <a:r>
              <a:rPr lang="en-ZA" sz="2200" dirty="0" smtClean="0"/>
              <a:t>pamphlets on </a:t>
            </a:r>
            <a:r>
              <a:rPr lang="en-ZA" sz="2200" dirty="0"/>
              <a:t>current law &amp; series of Q&amp;A newspaper </a:t>
            </a:r>
            <a:r>
              <a:rPr lang="en-ZA" sz="2200" dirty="0" smtClean="0"/>
              <a:t>articles</a:t>
            </a:r>
          </a:p>
          <a:p>
            <a:pPr lvl="1">
              <a:lnSpc>
                <a:spcPct val="100000"/>
              </a:lnSpc>
              <a:buFont typeface="Wingdings" panose="05000000000000000000" pitchFamily="2" charset="2"/>
              <a:buChar char="Ø"/>
            </a:pPr>
            <a:r>
              <a:rPr lang="en-US" sz="2200" dirty="0" smtClean="0"/>
              <a:t>3 regional workshops (</a:t>
            </a:r>
            <a:r>
              <a:rPr lang="en-US" sz="2200" dirty="0" err="1" smtClean="0"/>
              <a:t>Oshana</a:t>
            </a:r>
            <a:r>
              <a:rPr lang="en-US" sz="2200" dirty="0"/>
              <a:t>, </a:t>
            </a:r>
            <a:r>
              <a:rPr lang="en-US" sz="2200" dirty="0" err="1"/>
              <a:t>Omaheke</a:t>
            </a:r>
            <a:r>
              <a:rPr lang="en-US" sz="2200" dirty="0"/>
              <a:t> </a:t>
            </a:r>
            <a:r>
              <a:rPr lang="en-US" sz="2200" dirty="0" smtClean="0"/>
              <a:t>&amp; </a:t>
            </a:r>
            <a:r>
              <a:rPr lang="en-US" sz="2200" dirty="0" err="1" smtClean="0"/>
              <a:t>Kavango</a:t>
            </a:r>
            <a:r>
              <a:rPr lang="en-US" sz="2200" dirty="0" smtClean="0"/>
              <a:t>) in 2013, </a:t>
            </a:r>
            <a:br>
              <a:rPr lang="en-US" sz="2200" dirty="0" smtClean="0"/>
            </a:br>
            <a:r>
              <a:rPr lang="en-US" sz="2200" dirty="0" smtClean="0"/>
              <a:t>including regional meetings with school children </a:t>
            </a:r>
          </a:p>
          <a:p>
            <a:pPr lvl="1">
              <a:lnSpc>
                <a:spcPct val="100000"/>
              </a:lnSpc>
              <a:buFont typeface="Wingdings" panose="05000000000000000000" pitchFamily="2" charset="2"/>
              <a:buChar char="Ø"/>
            </a:pPr>
            <a:r>
              <a:rPr lang="en-US" sz="2200" dirty="0" smtClean="0"/>
              <a:t>several national workshops with key stakeholders</a:t>
            </a:r>
          </a:p>
          <a:p>
            <a:pPr lvl="1">
              <a:lnSpc>
                <a:spcPct val="100000"/>
              </a:lnSpc>
              <a:buFont typeface="Wingdings" panose="05000000000000000000" pitchFamily="2" charset="2"/>
              <a:buChar char="Ø"/>
            </a:pPr>
            <a:r>
              <a:rPr lang="en-US" sz="2200" dirty="0" smtClean="0"/>
              <a:t>on my computer: </a:t>
            </a:r>
            <a:r>
              <a:rPr lang="en-US" sz="2200" b="1" dirty="0" smtClean="0">
                <a:solidFill>
                  <a:srgbClr val="800000"/>
                </a:solidFill>
              </a:rPr>
              <a:t>56</a:t>
            </a:r>
            <a:r>
              <a:rPr lang="en-US" sz="2200" dirty="0" smtClean="0"/>
              <a:t> successive drafts and counting </a:t>
            </a:r>
            <a:endParaRPr lang="en-ZA" sz="2200" dirty="0"/>
          </a:p>
          <a:p>
            <a:pPr lvl="1">
              <a:buFont typeface="Wingdings" panose="05000000000000000000" pitchFamily="2" charset="2"/>
              <a:buChar char="Ø"/>
            </a:pPr>
            <a:endParaRPr lang="en-ZA" sz="2200" dirty="0"/>
          </a:p>
          <a:p>
            <a:endParaRPr lang="en-ZA" b="1" dirty="0" smtClean="0">
              <a:solidFill>
                <a:srgbClr val="800000"/>
              </a:solidFill>
            </a:endParaRPr>
          </a:p>
          <a:p>
            <a:endParaRPr lang="en-ZA"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64994" y="1653097"/>
            <a:ext cx="3275627" cy="4615132"/>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03624" y="1686898"/>
            <a:ext cx="1606294" cy="2273765"/>
          </a:xfrm>
          <a:prstGeom prst="rect">
            <a:avLst/>
          </a:prstGeom>
        </p:spPr>
      </p:pic>
      <p:sp>
        <p:nvSpPr>
          <p:cNvPr id="6" name="Oval 5"/>
          <p:cNvSpPr/>
          <p:nvPr/>
        </p:nvSpPr>
        <p:spPr>
          <a:xfrm>
            <a:off x="7004649" y="442224"/>
            <a:ext cx="470148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solidFill>
                  <a:schemeClr val="tx1"/>
                </a:solidFill>
              </a:rPr>
              <a:t>Law reform is a long-term commitment. </a:t>
            </a:r>
            <a:endParaRPr lang="en-ZA" b="1" dirty="0">
              <a:solidFill>
                <a:schemeClr val="tx1"/>
              </a:solidFill>
            </a:endParaRPr>
          </a:p>
        </p:txBody>
      </p:sp>
    </p:spTree>
    <p:extLst>
      <p:ext uri="{BB962C8B-B14F-4D97-AF65-F5344CB8AC3E}">
        <p14:creationId xmlns:p14="http://schemas.microsoft.com/office/powerpoint/2010/main" val="947412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49" y="374650"/>
            <a:ext cx="11649075" cy="1589882"/>
          </a:xfrm>
        </p:spPr>
        <p:txBody>
          <a:bodyPr>
            <a:normAutofit/>
          </a:bodyPr>
          <a:lstStyle/>
          <a:p>
            <a:r>
              <a:rPr lang="en-ZA" b="1" dirty="0">
                <a:solidFill>
                  <a:srgbClr val="800000"/>
                </a:solidFill>
                <a:latin typeface="+mn-lt"/>
              </a:rPr>
              <a:t>STRATEGIC </a:t>
            </a:r>
            <a:r>
              <a:rPr lang="en-ZA" b="1" dirty="0" smtClean="0">
                <a:solidFill>
                  <a:srgbClr val="800000"/>
                </a:solidFill>
                <a:latin typeface="+mn-lt"/>
              </a:rPr>
              <a:t>LITIGATION </a:t>
            </a:r>
            <a:r>
              <a:rPr lang="en-ZA" b="1" dirty="0" smtClean="0">
                <a:latin typeface="+mn-lt"/>
              </a:rPr>
              <a:t/>
            </a:r>
            <a:br>
              <a:rPr lang="en-ZA" b="1" dirty="0" smtClean="0">
                <a:latin typeface="+mn-lt"/>
              </a:rPr>
            </a:br>
            <a:r>
              <a:rPr lang="en-ZA" sz="3600" b="1" dirty="0" smtClean="0">
                <a:latin typeface="+mn-lt"/>
              </a:rPr>
              <a:t>Testing a law in court </a:t>
            </a:r>
            <a:endParaRPr lang="en-ZA" dirty="0">
              <a:latin typeface="+mn-lt"/>
            </a:endParaRPr>
          </a:p>
        </p:txBody>
      </p:sp>
      <p:sp>
        <p:nvSpPr>
          <p:cNvPr id="3" name="Content Placeholder 2"/>
          <p:cNvSpPr>
            <a:spLocks noGrp="1"/>
          </p:cNvSpPr>
          <p:nvPr>
            <p:ph idx="1"/>
          </p:nvPr>
        </p:nvSpPr>
        <p:spPr>
          <a:xfrm>
            <a:off x="426290" y="1878268"/>
            <a:ext cx="7794684" cy="3685770"/>
          </a:xfrm>
        </p:spPr>
        <p:txBody>
          <a:bodyPr>
            <a:normAutofit fontScale="47500" lnSpcReduction="20000"/>
          </a:bodyPr>
          <a:lstStyle/>
          <a:p>
            <a:pPr marL="0" indent="0" algn="ctr">
              <a:spcAft>
                <a:spcPts val="600"/>
              </a:spcAft>
              <a:buNone/>
            </a:pPr>
            <a:endParaRPr lang="en-ZA" sz="1600" b="1" dirty="0" smtClean="0">
              <a:solidFill>
                <a:srgbClr val="800000"/>
              </a:solidFill>
            </a:endParaRPr>
          </a:p>
          <a:p>
            <a:pPr marL="0" indent="0" algn="ctr">
              <a:spcAft>
                <a:spcPts val="600"/>
              </a:spcAft>
              <a:buNone/>
            </a:pPr>
            <a:r>
              <a:rPr lang="en-ZA" sz="5800" b="1" dirty="0" smtClean="0">
                <a:solidFill>
                  <a:srgbClr val="800000"/>
                </a:solidFill>
              </a:rPr>
              <a:t>Legal Assistance Centre test</a:t>
            </a:r>
            <a:r>
              <a:rPr lang="en-ZA" sz="6300" b="1" dirty="0" smtClean="0">
                <a:solidFill>
                  <a:srgbClr val="800000"/>
                </a:solidFill>
              </a:rPr>
              <a:t/>
            </a:r>
            <a:br>
              <a:rPr lang="en-ZA" sz="6300" b="1" dirty="0" smtClean="0">
                <a:solidFill>
                  <a:srgbClr val="800000"/>
                </a:solidFill>
              </a:rPr>
            </a:br>
            <a:endParaRPr lang="en-ZA" sz="1400" dirty="0">
              <a:solidFill>
                <a:srgbClr val="800000"/>
              </a:solidFill>
            </a:endParaRPr>
          </a:p>
          <a:p>
            <a:pPr marL="514350" indent="-514350">
              <a:lnSpc>
                <a:spcPct val="120000"/>
              </a:lnSpc>
              <a:spcBef>
                <a:spcPts val="600"/>
              </a:spcBef>
              <a:buFont typeface="+mj-lt"/>
              <a:buAutoNum type="arabicParenR"/>
            </a:pPr>
            <a:r>
              <a:rPr lang="en-ZA" sz="3600" dirty="0" smtClean="0"/>
              <a:t>Is </a:t>
            </a:r>
            <a:r>
              <a:rPr lang="en-ZA" sz="3600" dirty="0"/>
              <a:t>this case likely to </a:t>
            </a:r>
            <a:r>
              <a:rPr lang="en-ZA" sz="3600" b="1" dirty="0"/>
              <a:t>change current </a:t>
            </a:r>
            <a:r>
              <a:rPr lang="en-ZA" sz="3600" b="1" dirty="0" smtClean="0"/>
              <a:t>law </a:t>
            </a:r>
            <a:r>
              <a:rPr lang="en-ZA" sz="3600" dirty="0" smtClean="0"/>
              <a:t>OR </a:t>
            </a:r>
            <a:r>
              <a:rPr lang="en-ZA" sz="3600" b="1" dirty="0"/>
              <a:t>create new jurisprudence</a:t>
            </a:r>
            <a:r>
              <a:rPr lang="en-ZA" sz="3600" dirty="0"/>
              <a:t>? </a:t>
            </a:r>
          </a:p>
          <a:p>
            <a:pPr marL="514350" indent="-514350">
              <a:lnSpc>
                <a:spcPct val="120000"/>
              </a:lnSpc>
              <a:spcBef>
                <a:spcPts val="600"/>
              </a:spcBef>
              <a:buFont typeface="+mj-lt"/>
              <a:buAutoNum type="arabicParenR"/>
            </a:pPr>
            <a:r>
              <a:rPr lang="en-ZA" sz="3600" dirty="0" smtClean="0"/>
              <a:t>Is </a:t>
            </a:r>
            <a:r>
              <a:rPr lang="en-ZA" sz="3600" dirty="0"/>
              <a:t>this case likely to </a:t>
            </a:r>
            <a:r>
              <a:rPr lang="en-ZA" sz="3600" b="1" dirty="0"/>
              <a:t>benefit members of the public beyond the clients involved</a:t>
            </a:r>
            <a:r>
              <a:rPr lang="en-ZA" sz="3600" dirty="0"/>
              <a:t>? </a:t>
            </a:r>
          </a:p>
          <a:p>
            <a:pPr marL="514350" indent="-514350">
              <a:lnSpc>
                <a:spcPct val="120000"/>
              </a:lnSpc>
              <a:spcBef>
                <a:spcPts val="600"/>
              </a:spcBef>
              <a:buFont typeface="+mj-lt"/>
              <a:buAutoNum type="arabicParenR"/>
            </a:pPr>
            <a:r>
              <a:rPr lang="en-ZA" sz="3600" dirty="0" smtClean="0"/>
              <a:t>Mindful </a:t>
            </a:r>
            <a:r>
              <a:rPr lang="en-ZA" sz="3600" dirty="0"/>
              <a:t>of the </a:t>
            </a:r>
            <a:r>
              <a:rPr lang="en-ZA" sz="3600" b="1" dirty="0"/>
              <a:t>LAC mission statement</a:t>
            </a:r>
            <a:r>
              <a:rPr lang="en-ZA" sz="3600" dirty="0"/>
              <a:t>, is the client either a person amongst those who have the least access to law OR is the case likely to benefit those who have the least access to law? </a:t>
            </a:r>
          </a:p>
          <a:p>
            <a:pPr marL="514350" indent="-514350">
              <a:lnSpc>
                <a:spcPct val="120000"/>
              </a:lnSpc>
              <a:spcBef>
                <a:spcPts val="600"/>
              </a:spcBef>
              <a:buFont typeface="+mj-lt"/>
              <a:buAutoNum type="arabicParenR"/>
            </a:pPr>
            <a:r>
              <a:rPr lang="en-ZA" sz="3600" dirty="0" smtClean="0"/>
              <a:t>Is </a:t>
            </a:r>
            <a:r>
              <a:rPr lang="en-ZA" sz="3600" dirty="0"/>
              <a:t>the </a:t>
            </a:r>
            <a:r>
              <a:rPr lang="en-ZA" sz="3600" b="1" dirty="0"/>
              <a:t>factual setting </a:t>
            </a:r>
            <a:r>
              <a:rPr lang="en-ZA" sz="3600" dirty="0"/>
              <a:t>of the case sufficiently strong, so that the court is likely to reach the key issue at stake instead of deciding the case on an ancillary issue</a:t>
            </a:r>
            <a:r>
              <a:rPr lang="en-GB" sz="3600" dirty="0"/>
              <a:t> </a:t>
            </a:r>
            <a:r>
              <a:rPr lang="en-ZA" sz="3600" dirty="0" smtClean="0"/>
              <a:t>which </a:t>
            </a:r>
            <a:r>
              <a:rPr lang="en-ZA" sz="3600" dirty="0"/>
              <a:t>has no (or only limited) public interest? </a:t>
            </a:r>
          </a:p>
          <a:p>
            <a:pPr marL="514350" indent="-514350">
              <a:lnSpc>
                <a:spcPct val="120000"/>
              </a:lnSpc>
              <a:spcBef>
                <a:spcPts val="600"/>
              </a:spcBef>
              <a:buFont typeface="+mj-lt"/>
              <a:buAutoNum type="arabicParenR"/>
            </a:pPr>
            <a:r>
              <a:rPr lang="en-ZA" sz="3600" dirty="0" smtClean="0"/>
              <a:t>Is </a:t>
            </a:r>
            <a:r>
              <a:rPr lang="en-ZA" sz="3600" b="1" dirty="0"/>
              <a:t>litigation the best avenue </a:t>
            </a:r>
            <a:r>
              <a:rPr lang="en-ZA" sz="3600" dirty="0"/>
              <a:t>to improve the issue at hand? </a:t>
            </a:r>
            <a:r>
              <a:rPr lang="en-ZA" sz="3600" dirty="0" smtClean="0"/>
              <a:t> </a:t>
            </a:r>
            <a:endParaRPr lang="en-ZA" sz="3600"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97232" y="494248"/>
            <a:ext cx="2637534" cy="1569088"/>
          </a:xfrm>
          <a:prstGeom prst="rect">
            <a:avLst/>
          </a:prstGeom>
        </p:spPr>
      </p:pic>
      <p:sp>
        <p:nvSpPr>
          <p:cNvPr id="5" name="TextBox 4"/>
          <p:cNvSpPr txBox="1"/>
          <p:nvPr/>
        </p:nvSpPr>
        <p:spPr>
          <a:xfrm>
            <a:off x="2384461" y="5749106"/>
            <a:ext cx="7415171" cy="646331"/>
          </a:xfrm>
          <a:prstGeom prst="rect">
            <a:avLst/>
          </a:prstGeom>
          <a:solidFill>
            <a:schemeClr val="accent2"/>
          </a:solidFill>
        </p:spPr>
        <p:txBody>
          <a:bodyPr wrap="none" rtlCol="0">
            <a:spAutoFit/>
          </a:bodyPr>
          <a:lstStyle/>
          <a:p>
            <a:pPr algn="ctr"/>
            <a:r>
              <a:rPr lang="en-ZA" b="1" dirty="0" smtClean="0"/>
              <a:t>EXAMPLE:</a:t>
            </a:r>
            <a:r>
              <a:rPr lang="en-ZA" dirty="0" smtClean="0"/>
              <a:t> the Legal Assistance Centre is currently challenging </a:t>
            </a:r>
            <a:br>
              <a:rPr lang="en-ZA" dirty="0" smtClean="0"/>
            </a:br>
            <a:r>
              <a:rPr lang="en-ZA" dirty="0" smtClean="0"/>
              <a:t>the constitutionality of the </a:t>
            </a:r>
            <a:r>
              <a:rPr lang="en-ZA" i="1" dirty="0" smtClean="0"/>
              <a:t>Research, Science and Technology Act 23 of 2004</a:t>
            </a:r>
            <a:r>
              <a:rPr lang="en-ZA" dirty="0" smtClean="0"/>
              <a:t>. </a:t>
            </a:r>
            <a:endParaRPr lang="en-GB" dirty="0"/>
          </a:p>
        </p:txBody>
      </p:sp>
      <p:sp>
        <p:nvSpPr>
          <p:cNvPr id="6" name="TextBox 5"/>
          <p:cNvSpPr txBox="1"/>
          <p:nvPr/>
        </p:nvSpPr>
        <p:spPr>
          <a:xfrm>
            <a:off x="8506687" y="2579546"/>
            <a:ext cx="3374374" cy="2554545"/>
          </a:xfrm>
          <a:prstGeom prst="rect">
            <a:avLst/>
          </a:prstGeom>
          <a:solidFill>
            <a:schemeClr val="accent1"/>
          </a:solidFill>
        </p:spPr>
        <p:txBody>
          <a:bodyPr wrap="square" rtlCol="0">
            <a:spAutoFit/>
          </a:bodyPr>
          <a:lstStyle/>
          <a:p>
            <a:r>
              <a:rPr lang="en-US" sz="1600" b="1" dirty="0" smtClean="0"/>
              <a:t>LAC Mission:  </a:t>
            </a:r>
            <a:r>
              <a:rPr lang="en-US" sz="1600" dirty="0" smtClean="0"/>
              <a:t>We</a:t>
            </a:r>
            <a:r>
              <a:rPr lang="en-US" sz="1600" dirty="0"/>
              <a:t>, the Legal Assistance Centre, being a public interest law </a:t>
            </a:r>
            <a:r>
              <a:rPr lang="en-US" sz="1600" dirty="0" err="1"/>
              <a:t>centre</a:t>
            </a:r>
            <a:r>
              <a:rPr lang="en-US" sz="1600" dirty="0"/>
              <a:t>, collectively strive to make the law accessible to those with the least access, through education, law reform, research, litigation, legal advice, representation and lobbying, with the ultimate aim of creating and maintaining a human rights culture in Namibia.</a:t>
            </a:r>
            <a:endParaRPr lang="en-GB" sz="1600" dirty="0"/>
          </a:p>
        </p:txBody>
      </p:sp>
    </p:spTree>
    <p:extLst>
      <p:ext uri="{BB962C8B-B14F-4D97-AF65-F5344CB8AC3E}">
        <p14:creationId xmlns:p14="http://schemas.microsoft.com/office/powerpoint/2010/main" val="4048934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0" y="450850"/>
            <a:ext cx="5880038" cy="1130300"/>
          </a:xfrm>
        </p:spPr>
        <p:txBody>
          <a:bodyPr>
            <a:normAutofit/>
          </a:bodyPr>
          <a:lstStyle/>
          <a:p>
            <a:pPr algn="ctr"/>
            <a:r>
              <a:rPr lang="en-ZA" b="1" dirty="0" smtClean="0">
                <a:solidFill>
                  <a:srgbClr val="800000"/>
                </a:solidFill>
                <a:latin typeface="+mn-lt"/>
              </a:rPr>
              <a:t>GENERAL TIPS</a:t>
            </a:r>
            <a:endParaRPr lang="en-ZA" dirty="0">
              <a:solidFill>
                <a:srgbClr val="800000"/>
              </a:solidFill>
              <a:latin typeface="+mn-lt"/>
            </a:endParaRPr>
          </a:p>
        </p:txBody>
      </p:sp>
      <p:pic>
        <p:nvPicPr>
          <p:cNvPr id="1026" name="Picture 2" descr="New Regulations Governing Social Organizations in China: A Civil Society on  the Rise? – CESRAN Internatio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2115" y="1880558"/>
            <a:ext cx="9008761" cy="3329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312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260350"/>
            <a:ext cx="10515600" cy="1325563"/>
          </a:xfrm>
        </p:spPr>
        <p:txBody>
          <a:bodyPr/>
          <a:lstStyle/>
          <a:p>
            <a:r>
              <a:rPr lang="en-ZA" b="1" dirty="0" smtClean="0">
                <a:latin typeface="Calibri" panose="020F0502020204030204" pitchFamily="34" charset="0"/>
                <a:cs typeface="Calibri" panose="020F0502020204030204" pitchFamily="34" charset="0"/>
              </a:rPr>
              <a:t>Trust and relationships </a:t>
            </a:r>
            <a:endParaRPr lang="en-ZA"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38150" y="1585913"/>
            <a:ext cx="7086600" cy="4351338"/>
          </a:xfrm>
        </p:spPr>
        <p:txBody>
          <a:bodyPr>
            <a:normAutofit fontScale="77500" lnSpcReduction="20000"/>
          </a:bodyPr>
          <a:lstStyle/>
          <a:p>
            <a:pPr>
              <a:lnSpc>
                <a:spcPct val="120000"/>
              </a:lnSpc>
              <a:spcBef>
                <a:spcPts val="0"/>
              </a:spcBef>
              <a:spcAft>
                <a:spcPts val="1200"/>
              </a:spcAft>
            </a:pPr>
            <a:r>
              <a:rPr lang="en-ZA" b="1" dirty="0" smtClean="0">
                <a:solidFill>
                  <a:srgbClr val="800000"/>
                </a:solidFill>
              </a:rPr>
              <a:t>Get to know key personnel </a:t>
            </a:r>
            <a:r>
              <a:rPr lang="en-ZA" dirty="0" smtClean="0"/>
              <a:t>in relevant ministries. </a:t>
            </a:r>
          </a:p>
          <a:p>
            <a:pPr>
              <a:lnSpc>
                <a:spcPct val="120000"/>
              </a:lnSpc>
              <a:spcBef>
                <a:spcPts val="0"/>
              </a:spcBef>
              <a:spcAft>
                <a:spcPts val="1200"/>
              </a:spcAft>
            </a:pPr>
            <a:r>
              <a:rPr lang="en-ZA" b="1" dirty="0" smtClean="0">
                <a:solidFill>
                  <a:srgbClr val="800000"/>
                </a:solidFill>
              </a:rPr>
              <a:t>Build up a relationship of trust</a:t>
            </a:r>
            <a:r>
              <a:rPr lang="en-ZA" dirty="0" smtClean="0"/>
              <a:t>. </a:t>
            </a:r>
            <a:r>
              <a:rPr lang="en-ZA" dirty="0"/>
              <a:t>Disagree respectfully</a:t>
            </a:r>
            <a:r>
              <a:rPr lang="en-ZA" dirty="0" smtClean="0"/>
              <a:t>. </a:t>
            </a:r>
            <a:br>
              <a:rPr lang="en-ZA" dirty="0" smtClean="0"/>
            </a:br>
            <a:r>
              <a:rPr lang="en-ZA" dirty="0" smtClean="0"/>
              <a:t>For example, if you are given sight of a confidential draft bill or policy, respect that. </a:t>
            </a:r>
          </a:p>
          <a:p>
            <a:pPr>
              <a:lnSpc>
                <a:spcPct val="120000"/>
              </a:lnSpc>
              <a:spcBef>
                <a:spcPts val="0"/>
              </a:spcBef>
              <a:spcAft>
                <a:spcPts val="1200"/>
              </a:spcAft>
            </a:pPr>
            <a:r>
              <a:rPr lang="en-ZA" b="1" dirty="0" smtClean="0">
                <a:solidFill>
                  <a:srgbClr val="800000"/>
                </a:solidFill>
              </a:rPr>
              <a:t>Do your homework</a:t>
            </a:r>
            <a:r>
              <a:rPr lang="en-ZA" dirty="0" smtClean="0"/>
              <a:t>. Make sure that you provide accurate and reliable information. </a:t>
            </a:r>
          </a:p>
          <a:p>
            <a:pPr>
              <a:lnSpc>
                <a:spcPct val="120000"/>
              </a:lnSpc>
              <a:spcBef>
                <a:spcPts val="0"/>
              </a:spcBef>
              <a:spcAft>
                <a:spcPts val="1200"/>
              </a:spcAft>
            </a:pPr>
            <a:r>
              <a:rPr lang="en-ZA" b="1" dirty="0" smtClean="0">
                <a:solidFill>
                  <a:srgbClr val="800000"/>
                </a:solidFill>
              </a:rPr>
              <a:t>Prove your usefulness</a:t>
            </a:r>
            <a:r>
              <a:rPr lang="en-ZA" dirty="0" smtClean="0"/>
              <a:t>. </a:t>
            </a:r>
          </a:p>
          <a:p>
            <a:pPr lvl="1">
              <a:spcBef>
                <a:spcPts val="0"/>
              </a:spcBef>
              <a:spcAft>
                <a:spcPts val="1200"/>
              </a:spcAft>
            </a:pPr>
            <a:r>
              <a:rPr lang="en-ZA" dirty="0" smtClean="0"/>
              <a:t>Respond promptly to communications, even after-hours.</a:t>
            </a:r>
          </a:p>
          <a:p>
            <a:pPr lvl="1">
              <a:spcBef>
                <a:spcPts val="0"/>
              </a:spcBef>
              <a:spcAft>
                <a:spcPts val="1200"/>
              </a:spcAft>
            </a:pPr>
            <a:r>
              <a:rPr lang="en-ZA" dirty="0" smtClean="0"/>
              <a:t>Provide clear and useful inputs. </a:t>
            </a:r>
          </a:p>
          <a:p>
            <a:pPr lvl="1">
              <a:spcBef>
                <a:spcPts val="0"/>
              </a:spcBef>
              <a:spcAft>
                <a:spcPts val="1200"/>
              </a:spcAft>
            </a:pPr>
            <a:r>
              <a:rPr lang="en-ZA" dirty="0" smtClean="0"/>
              <a:t>Help with drafting speeches or other documents if requested. </a:t>
            </a:r>
          </a:p>
          <a:p>
            <a:pPr lvl="1">
              <a:spcBef>
                <a:spcPts val="0"/>
              </a:spcBef>
              <a:spcAft>
                <a:spcPts val="1200"/>
              </a:spcAft>
            </a:pPr>
            <a:r>
              <a:rPr lang="en-ZA" dirty="0" smtClean="0"/>
              <a:t>Be </a:t>
            </a:r>
            <a:r>
              <a:rPr lang="en-ZA" dirty="0"/>
              <a:t>prepared to assist on short notice. </a:t>
            </a:r>
            <a:endParaRPr lang="en-ZA" dirty="0" smtClean="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32970" y="2498725"/>
            <a:ext cx="3516080" cy="1952625"/>
          </a:xfrm>
          <a:prstGeom prst="rect">
            <a:avLst/>
          </a:prstGeom>
        </p:spPr>
      </p:pic>
    </p:spTree>
    <p:extLst>
      <p:ext uri="{BB962C8B-B14F-4D97-AF65-F5344CB8AC3E}">
        <p14:creationId xmlns:p14="http://schemas.microsoft.com/office/powerpoint/2010/main" val="4110131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260350"/>
            <a:ext cx="10515600" cy="1325563"/>
          </a:xfrm>
        </p:spPr>
        <p:txBody>
          <a:bodyPr/>
          <a:lstStyle/>
          <a:p>
            <a:r>
              <a:rPr lang="en-ZA" b="1" dirty="0" smtClean="0">
                <a:latin typeface="Calibri" panose="020F0502020204030204" pitchFamily="34" charset="0"/>
                <a:cs typeface="Calibri" panose="020F0502020204030204" pitchFamily="34" charset="0"/>
              </a:rPr>
              <a:t>Networking</a:t>
            </a:r>
            <a:endParaRPr lang="en-ZA"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72617" y="1387949"/>
            <a:ext cx="5617594" cy="2825831"/>
          </a:xfrm>
        </p:spPr>
        <p:txBody>
          <a:bodyPr>
            <a:normAutofit fontScale="62500" lnSpcReduction="20000"/>
          </a:bodyPr>
          <a:lstStyle/>
          <a:p>
            <a:pPr>
              <a:lnSpc>
                <a:spcPct val="100000"/>
              </a:lnSpc>
              <a:spcBef>
                <a:spcPts val="0"/>
              </a:spcBef>
              <a:spcAft>
                <a:spcPts val="1200"/>
              </a:spcAft>
            </a:pPr>
            <a:r>
              <a:rPr lang="en-ZA" sz="3200" b="1" dirty="0" smtClean="0">
                <a:solidFill>
                  <a:srgbClr val="800000"/>
                </a:solidFill>
              </a:rPr>
              <a:t>Keep it simple: </a:t>
            </a:r>
            <a:r>
              <a:rPr lang="en-ZA" sz="3200" dirty="0" smtClean="0"/>
              <a:t>The most important part of networking is simply sharing information.  You need to have contact details for your key partners at your fingertips, and you need to remember to share information. </a:t>
            </a:r>
          </a:p>
          <a:p>
            <a:pPr lvl="1">
              <a:lnSpc>
                <a:spcPct val="120000"/>
              </a:lnSpc>
              <a:spcBef>
                <a:spcPts val="0"/>
              </a:spcBef>
              <a:spcAft>
                <a:spcPts val="1200"/>
              </a:spcAft>
              <a:buFont typeface="Wingdings" panose="05000000000000000000" pitchFamily="2" charset="2"/>
              <a:buChar char="Ø"/>
            </a:pPr>
            <a:r>
              <a:rPr lang="en-ZA" sz="2900" dirty="0" smtClean="0"/>
              <a:t>ACTION Coalition is very good at networking by simply sharing invitations, documents, </a:t>
            </a:r>
            <a:r>
              <a:rPr lang="en-ZA" sz="2900" dirty="0" err="1" smtClean="0"/>
              <a:t>etc</a:t>
            </a:r>
            <a:r>
              <a:rPr lang="en-ZA" sz="2900" dirty="0" smtClean="0"/>
              <a:t> on its </a:t>
            </a:r>
            <a:r>
              <a:rPr lang="en-ZA" sz="2900" dirty="0" err="1" smtClean="0"/>
              <a:t>Whatsapp</a:t>
            </a:r>
            <a:r>
              <a:rPr lang="en-ZA" sz="2900" dirty="0" smtClean="0"/>
              <a:t> group  </a:t>
            </a:r>
          </a:p>
          <a:p>
            <a:pPr lvl="1">
              <a:lnSpc>
                <a:spcPct val="120000"/>
              </a:lnSpc>
              <a:spcBef>
                <a:spcPts val="0"/>
              </a:spcBef>
              <a:spcAft>
                <a:spcPts val="1200"/>
              </a:spcAft>
              <a:buFont typeface="Wingdings" panose="05000000000000000000" pitchFamily="2" charset="2"/>
              <a:buChar char="Ø"/>
            </a:pPr>
            <a:r>
              <a:rPr lang="en-ZA" sz="2900" dirty="0" smtClean="0"/>
              <a:t>This will be one of the key roles of CIVIC +264.</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2492" y="1047444"/>
            <a:ext cx="5260195" cy="2958860"/>
          </a:xfrm>
          <a:prstGeom prst="rect">
            <a:avLst/>
          </a:prstGeom>
        </p:spPr>
      </p:pic>
      <p:sp>
        <p:nvSpPr>
          <p:cNvPr id="4" name="TextBox 3"/>
          <p:cNvSpPr txBox="1"/>
          <p:nvPr/>
        </p:nvSpPr>
        <p:spPr>
          <a:xfrm>
            <a:off x="297203" y="4411745"/>
            <a:ext cx="10826426" cy="1631216"/>
          </a:xfrm>
          <a:prstGeom prst="rect">
            <a:avLst/>
          </a:prstGeom>
          <a:noFill/>
        </p:spPr>
        <p:txBody>
          <a:bodyPr wrap="square" rtlCol="0">
            <a:spAutoFit/>
          </a:bodyPr>
          <a:lstStyle/>
          <a:p>
            <a:pPr marL="285750" indent="-285750">
              <a:lnSpc>
                <a:spcPct val="90000"/>
              </a:lnSpc>
              <a:spcBef>
                <a:spcPts val="0"/>
              </a:spcBef>
              <a:spcAft>
                <a:spcPts val="1200"/>
              </a:spcAft>
              <a:buFont typeface="Arial" panose="020B0604020202020204" pitchFamily="34" charset="0"/>
              <a:buChar char="•"/>
            </a:pPr>
            <a:r>
              <a:rPr lang="en-ZA" sz="2000" b="1" dirty="0">
                <a:solidFill>
                  <a:srgbClr val="800000"/>
                </a:solidFill>
              </a:rPr>
              <a:t>Don’t overwhelm your partners with information that is not really relevant to them. </a:t>
            </a:r>
            <a:r>
              <a:rPr lang="en-ZA" sz="2000" b="1" dirty="0" smtClean="0">
                <a:solidFill>
                  <a:srgbClr val="800000"/>
                </a:solidFill>
              </a:rPr>
              <a:t/>
            </a:r>
            <a:br>
              <a:rPr lang="en-ZA" sz="2000" b="1" dirty="0" smtClean="0">
                <a:solidFill>
                  <a:srgbClr val="800000"/>
                </a:solidFill>
              </a:rPr>
            </a:br>
            <a:r>
              <a:rPr lang="en-ZA" sz="2000" dirty="0" smtClean="0"/>
              <a:t>If </a:t>
            </a:r>
            <a:r>
              <a:rPr lang="en-ZA" sz="2000" dirty="0"/>
              <a:t>you flood people with information, they are likely to stop paying attention.</a:t>
            </a:r>
          </a:p>
          <a:p>
            <a:pPr marL="285750" indent="-285750">
              <a:lnSpc>
                <a:spcPct val="90000"/>
              </a:lnSpc>
              <a:spcBef>
                <a:spcPts val="0"/>
              </a:spcBef>
              <a:spcAft>
                <a:spcPts val="1200"/>
              </a:spcAft>
              <a:buFont typeface="Arial" panose="020B0604020202020204" pitchFamily="34" charset="0"/>
              <a:buChar char="•"/>
            </a:pPr>
            <a:r>
              <a:rPr lang="en-ZA" sz="2000" b="1" dirty="0">
                <a:solidFill>
                  <a:srgbClr val="800000"/>
                </a:solidFill>
              </a:rPr>
              <a:t>Be careful when forwarding emails. </a:t>
            </a:r>
            <a:r>
              <a:rPr lang="en-ZA" sz="2000" dirty="0"/>
              <a:t>Your email may be shared onward with many other individuals </a:t>
            </a:r>
            <a:r>
              <a:rPr lang="en-ZA" sz="2000" dirty="0" smtClean="0"/>
              <a:t/>
            </a:r>
            <a:br>
              <a:rPr lang="en-ZA" sz="2000" dirty="0" smtClean="0"/>
            </a:br>
            <a:r>
              <a:rPr lang="en-ZA" sz="2000" dirty="0" smtClean="0"/>
              <a:t>and </a:t>
            </a:r>
            <a:r>
              <a:rPr lang="en-ZA" sz="2000" dirty="0"/>
              <a:t>groups. </a:t>
            </a:r>
            <a:r>
              <a:rPr lang="en-ZA" sz="2000" dirty="0" smtClean="0"/>
              <a:t>Be </a:t>
            </a:r>
            <a:r>
              <a:rPr lang="en-ZA" sz="2000" dirty="0"/>
              <a:t>sure you have not accidentally included anything that is not suitable for widespread consumption. </a:t>
            </a:r>
          </a:p>
        </p:txBody>
      </p:sp>
    </p:spTree>
    <p:extLst>
      <p:ext uri="{BB962C8B-B14F-4D97-AF65-F5344CB8AC3E}">
        <p14:creationId xmlns:p14="http://schemas.microsoft.com/office/powerpoint/2010/main" val="1074345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319086"/>
            <a:ext cx="10515600" cy="802103"/>
          </a:xfrm>
        </p:spPr>
        <p:txBody>
          <a:bodyPr/>
          <a:lstStyle/>
          <a:p>
            <a:r>
              <a:rPr lang="en-ZA" b="1" dirty="0" smtClean="0">
                <a:latin typeface="Calibri" panose="020F0502020204030204" pitchFamily="34" charset="0"/>
                <a:cs typeface="Calibri" panose="020F0502020204030204" pitchFamily="34" charset="0"/>
              </a:rPr>
              <a:t>Make other people’s work easier</a:t>
            </a:r>
            <a:endParaRPr lang="en-ZA"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61950" y="1121189"/>
            <a:ext cx="11049000" cy="2384011"/>
          </a:xfrm>
        </p:spPr>
        <p:txBody>
          <a:bodyPr>
            <a:normAutofit/>
          </a:bodyPr>
          <a:lstStyle/>
          <a:p>
            <a:r>
              <a:rPr lang="en-ZA" b="1" dirty="0" smtClean="0">
                <a:solidFill>
                  <a:srgbClr val="800000"/>
                </a:solidFill>
              </a:rPr>
              <a:t>EXAMPLE:</a:t>
            </a:r>
            <a:r>
              <a:rPr lang="en-ZA" dirty="0" smtClean="0">
                <a:solidFill>
                  <a:srgbClr val="800000"/>
                </a:solidFill>
              </a:rPr>
              <a:t> </a:t>
            </a:r>
            <a:r>
              <a:rPr lang="en-ZA" dirty="0" smtClean="0"/>
              <a:t>If you are asked to comment on a draft law or policy, use </a:t>
            </a:r>
            <a:r>
              <a:rPr lang="en-ZA" b="1" dirty="0" smtClean="0"/>
              <a:t>margin comments </a:t>
            </a:r>
            <a:r>
              <a:rPr lang="en-ZA" dirty="0" smtClean="0"/>
              <a:t>to make your input easy to follow. </a:t>
            </a:r>
          </a:p>
          <a:p>
            <a:r>
              <a:rPr lang="en-ZA" b="1" dirty="0" smtClean="0">
                <a:solidFill>
                  <a:srgbClr val="800000"/>
                </a:solidFill>
              </a:rPr>
              <a:t>EXAMPLE: </a:t>
            </a:r>
            <a:r>
              <a:rPr lang="en-ZA" dirty="0" smtClean="0"/>
              <a:t>Always provide </a:t>
            </a:r>
            <a:r>
              <a:rPr lang="en-ZA" b="1" dirty="0" smtClean="0"/>
              <a:t>soft copy </a:t>
            </a:r>
            <a:r>
              <a:rPr lang="en-ZA" dirty="0" smtClean="0"/>
              <a:t>of input to facilitate copy-and-paste. </a:t>
            </a:r>
          </a:p>
          <a:p>
            <a:r>
              <a:rPr lang="en-ZA" b="1" dirty="0" smtClean="0">
                <a:solidFill>
                  <a:srgbClr val="800000"/>
                </a:solidFill>
              </a:rPr>
              <a:t>EXAMPLE:</a:t>
            </a:r>
            <a:r>
              <a:rPr lang="en-ZA" dirty="0" smtClean="0"/>
              <a:t> If you think a policy statement or legal provision should be changed, </a:t>
            </a:r>
            <a:r>
              <a:rPr lang="en-ZA" b="1" dirty="0" smtClean="0"/>
              <a:t>draft the change you hope to see</a:t>
            </a:r>
            <a:r>
              <a:rPr lang="en-ZA" dirty="0" smtClean="0"/>
              <a:t>. </a:t>
            </a:r>
          </a:p>
          <a:p>
            <a:endParaRPr lang="en-ZA" dirty="0"/>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2533" y="3638221"/>
            <a:ext cx="11247969" cy="1725892"/>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6749" y="5497134"/>
            <a:ext cx="10938765" cy="817941"/>
          </a:xfrm>
          <a:prstGeom prst="rect">
            <a:avLst/>
          </a:prstGeom>
        </p:spPr>
      </p:pic>
    </p:spTree>
    <p:extLst>
      <p:ext uri="{BB962C8B-B14F-4D97-AF65-F5344CB8AC3E}">
        <p14:creationId xmlns:p14="http://schemas.microsoft.com/office/powerpoint/2010/main" val="2571210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319086"/>
            <a:ext cx="10515600" cy="1325563"/>
          </a:xfrm>
        </p:spPr>
        <p:txBody>
          <a:bodyPr/>
          <a:lstStyle/>
          <a:p>
            <a:r>
              <a:rPr lang="en-ZA" b="1" dirty="0" smtClean="0">
                <a:latin typeface="+mn-lt"/>
              </a:rPr>
              <a:t>Be kind to journalists</a:t>
            </a:r>
            <a:endParaRPr lang="en-ZA" b="1" dirty="0">
              <a:latin typeface="+mn-lt"/>
            </a:endParaRPr>
          </a:p>
        </p:txBody>
      </p:sp>
      <p:sp>
        <p:nvSpPr>
          <p:cNvPr id="3" name="Content Placeholder 2"/>
          <p:cNvSpPr>
            <a:spLocks noGrp="1"/>
          </p:cNvSpPr>
          <p:nvPr>
            <p:ph idx="1"/>
          </p:nvPr>
        </p:nvSpPr>
        <p:spPr>
          <a:xfrm>
            <a:off x="533322" y="1381508"/>
            <a:ext cx="6124575" cy="3620394"/>
          </a:xfrm>
        </p:spPr>
        <p:txBody>
          <a:bodyPr>
            <a:normAutofit/>
          </a:bodyPr>
          <a:lstStyle/>
          <a:p>
            <a:r>
              <a:rPr lang="en-ZA" sz="2400" dirty="0" smtClean="0"/>
              <a:t>Remember their deadlines. </a:t>
            </a:r>
            <a:br>
              <a:rPr lang="en-ZA" sz="2400" dirty="0" smtClean="0"/>
            </a:br>
            <a:r>
              <a:rPr lang="en-ZA" sz="2400" dirty="0" smtClean="0"/>
              <a:t>Take their calls after-hours.</a:t>
            </a:r>
          </a:p>
          <a:p>
            <a:r>
              <a:rPr lang="en-ZA" sz="2400" dirty="0" smtClean="0"/>
              <a:t>Provide answers in writing to make their jobs easier and to ensure that you are </a:t>
            </a:r>
            <a:br>
              <a:rPr lang="en-ZA" sz="2400" dirty="0" smtClean="0"/>
            </a:br>
            <a:r>
              <a:rPr lang="en-ZA" sz="2400" dirty="0" smtClean="0"/>
              <a:t>quoted correctly. </a:t>
            </a:r>
          </a:p>
          <a:p>
            <a:r>
              <a:rPr lang="en-ZA" sz="2400" dirty="0" smtClean="0"/>
              <a:t>Keep them informed about developing issues. Provide short background material. </a:t>
            </a:r>
          </a:p>
          <a:p>
            <a:r>
              <a:rPr lang="en-ZA" sz="2400" dirty="0" smtClean="0"/>
              <a:t>Say yes to requests for live </a:t>
            </a:r>
            <a:r>
              <a:rPr lang="en-ZA" sz="2400" dirty="0" err="1" smtClean="0"/>
              <a:t>tv</a:t>
            </a:r>
            <a:r>
              <a:rPr lang="en-ZA" sz="2400" dirty="0" smtClean="0"/>
              <a:t> and radio interviews, and go well-prepared and on time. </a:t>
            </a:r>
            <a:endParaRPr lang="en-ZA" sz="2400" dirty="0"/>
          </a:p>
          <a:p>
            <a:pPr marL="0" indent="0">
              <a:buNone/>
            </a:pPr>
            <a:endParaRPr lang="en-ZA" sz="2400" dirty="0" smtClean="0"/>
          </a:p>
          <a:p>
            <a:endParaRPr lang="en-ZA"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4893" y="508023"/>
            <a:ext cx="4219652" cy="3110871"/>
          </a:xfrm>
          <a:prstGeom prst="rect">
            <a:avLst/>
          </a:prstGeom>
        </p:spPr>
      </p:pic>
      <p:pic>
        <p:nvPicPr>
          <p:cNvPr id="5" name="Picture 4"/>
          <p:cNvPicPr>
            <a:picLocks noChangeAspect="1"/>
          </p:cNvPicPr>
          <p:nvPr/>
        </p:nvPicPr>
        <p:blipFill>
          <a:blip r:embed="rId3"/>
          <a:stretch>
            <a:fillRect/>
          </a:stretch>
        </p:blipFill>
        <p:spPr>
          <a:xfrm>
            <a:off x="7394893" y="3988036"/>
            <a:ext cx="4219653" cy="2466281"/>
          </a:xfrm>
          <a:prstGeom prst="rect">
            <a:avLst/>
          </a:prstGeom>
        </p:spPr>
      </p:pic>
      <p:sp>
        <p:nvSpPr>
          <p:cNvPr id="6" name="Oval 5"/>
          <p:cNvSpPr/>
          <p:nvPr/>
        </p:nvSpPr>
        <p:spPr>
          <a:xfrm>
            <a:off x="781050" y="5279010"/>
            <a:ext cx="5638800" cy="118846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These steps may improve press coverage of your issues &amp; encourage journalists to turn to you as a regular source. </a:t>
            </a:r>
            <a:endParaRPr lang="en-ZA" dirty="0"/>
          </a:p>
        </p:txBody>
      </p:sp>
    </p:spTree>
    <p:extLst>
      <p:ext uri="{BB962C8B-B14F-4D97-AF65-F5344CB8AC3E}">
        <p14:creationId xmlns:p14="http://schemas.microsoft.com/office/powerpoint/2010/main" val="34489425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660" y="163563"/>
            <a:ext cx="10515600" cy="825320"/>
          </a:xfrm>
        </p:spPr>
        <p:txBody>
          <a:bodyPr/>
          <a:lstStyle/>
          <a:p>
            <a:r>
              <a:rPr lang="en-ZA" b="1" dirty="0" smtClean="0">
                <a:latin typeface="+mn-lt"/>
              </a:rPr>
              <a:t>Tips for meetings with decision-makers </a:t>
            </a:r>
            <a:endParaRPr lang="en-ZA" b="1" dirty="0">
              <a:latin typeface="+mn-lt"/>
            </a:endParaRPr>
          </a:p>
        </p:txBody>
      </p:sp>
      <p:sp>
        <p:nvSpPr>
          <p:cNvPr id="6" name="Rectangle 5"/>
          <p:cNvSpPr/>
          <p:nvPr/>
        </p:nvSpPr>
        <p:spPr>
          <a:xfrm>
            <a:off x="293298" y="1133246"/>
            <a:ext cx="7692133" cy="5293757"/>
          </a:xfrm>
          <a:prstGeom prst="rect">
            <a:avLst/>
          </a:prstGeom>
        </p:spPr>
        <p:txBody>
          <a:bodyPr wrap="square">
            <a:spAutoFit/>
          </a:bodyPr>
          <a:lstStyle/>
          <a:p>
            <a:pPr marL="285750" indent="-285750">
              <a:spcAft>
                <a:spcPts val="1200"/>
              </a:spcAft>
              <a:buFont typeface="Arial" panose="020B0604020202020204" pitchFamily="34" charset="0"/>
              <a:buChar char="•"/>
            </a:pPr>
            <a:r>
              <a:rPr lang="en-US" b="1" dirty="0" smtClean="0">
                <a:solidFill>
                  <a:srgbClr val="800000"/>
                </a:solidFill>
              </a:rPr>
              <a:t>PREPARE:</a:t>
            </a:r>
            <a:r>
              <a:rPr lang="en-US" dirty="0" smtClean="0"/>
              <a:t> Inform yourself of the decision-makers stance in advance if possible, to prepare yourself for issues that may be raised. Review </a:t>
            </a:r>
            <a:r>
              <a:rPr lang="en-US" dirty="0"/>
              <a:t>your </a:t>
            </a:r>
            <a:r>
              <a:rPr lang="en-US" dirty="0" smtClean="0"/>
              <a:t>message before the meeting. Have your key points in mind</a:t>
            </a:r>
            <a:r>
              <a:rPr lang="en-US" dirty="0"/>
              <a:t>. </a:t>
            </a:r>
            <a:endParaRPr lang="en-US" dirty="0" smtClean="0"/>
          </a:p>
          <a:p>
            <a:pPr marL="285750" indent="-285750">
              <a:spcAft>
                <a:spcPts val="1200"/>
              </a:spcAft>
              <a:buFont typeface="Arial" panose="020B0604020202020204" pitchFamily="34" charset="0"/>
              <a:buChar char="•"/>
            </a:pPr>
            <a:r>
              <a:rPr lang="en-US" b="1" dirty="0" smtClean="0">
                <a:solidFill>
                  <a:srgbClr val="800000"/>
                </a:solidFill>
              </a:rPr>
              <a:t>BRIEF ALL PERSONS INVOLVED:</a:t>
            </a:r>
            <a:r>
              <a:rPr lang="en-US" dirty="0" smtClean="0"/>
              <a:t> Assign </a:t>
            </a:r>
            <a:r>
              <a:rPr lang="en-US" dirty="0"/>
              <a:t>tasks for the meeting if you are going with a </a:t>
            </a:r>
            <a:r>
              <a:rPr lang="en-US" dirty="0" smtClean="0"/>
              <a:t>group, such as who will lead the discussion and who will take notes.</a:t>
            </a:r>
          </a:p>
          <a:p>
            <a:pPr marL="285750" indent="-285750">
              <a:spcAft>
                <a:spcPts val="1200"/>
              </a:spcAft>
              <a:buFont typeface="Arial" panose="020B0604020202020204" pitchFamily="34" charset="0"/>
              <a:buChar char="•"/>
            </a:pPr>
            <a:r>
              <a:rPr lang="en-US" b="1" dirty="0" smtClean="0">
                <a:solidFill>
                  <a:srgbClr val="800000"/>
                </a:solidFill>
              </a:rPr>
              <a:t>GOOD MANNERS: </a:t>
            </a:r>
            <a:r>
              <a:rPr lang="en-US" dirty="0" smtClean="0"/>
              <a:t>Arrive on time. Make introductions &amp; thank </a:t>
            </a:r>
            <a:r>
              <a:rPr lang="en-US" dirty="0"/>
              <a:t>the person for meeting with </a:t>
            </a:r>
            <a:r>
              <a:rPr lang="en-US" dirty="0" smtClean="0"/>
              <a:t>you.</a:t>
            </a:r>
          </a:p>
          <a:p>
            <a:pPr marL="285750" indent="-285750">
              <a:spcAft>
                <a:spcPts val="1200"/>
              </a:spcAft>
              <a:buFont typeface="Arial" panose="020B0604020202020204" pitchFamily="34" charset="0"/>
              <a:buChar char="•"/>
            </a:pPr>
            <a:r>
              <a:rPr lang="en-US" b="1" dirty="0" smtClean="0">
                <a:solidFill>
                  <a:srgbClr val="800000"/>
                </a:solidFill>
              </a:rPr>
              <a:t>PRESENT YOUR ISSUE: </a:t>
            </a:r>
            <a:r>
              <a:rPr lang="en-US" dirty="0" smtClean="0"/>
              <a:t>Listen carefully to the response &amp; take notes. Answer questions &amp; discuss concerns raised by the decision-maker if possible. Leave behind a short document that </a:t>
            </a:r>
            <a:r>
              <a:rPr lang="en-US" dirty="0"/>
              <a:t>outlines and supports your </a:t>
            </a:r>
            <a:r>
              <a:rPr lang="en-US" dirty="0" smtClean="0"/>
              <a:t>position, and contains your contact information. </a:t>
            </a:r>
          </a:p>
          <a:p>
            <a:pPr marL="285750" indent="-285750">
              <a:spcAft>
                <a:spcPts val="1200"/>
              </a:spcAft>
              <a:buFont typeface="Arial" panose="020B0604020202020204" pitchFamily="34" charset="0"/>
              <a:buChar char="•"/>
            </a:pPr>
            <a:r>
              <a:rPr lang="en-US" b="1" dirty="0" smtClean="0">
                <a:solidFill>
                  <a:srgbClr val="800000"/>
                </a:solidFill>
              </a:rPr>
              <a:t>CONCLUSION:</a:t>
            </a:r>
            <a:r>
              <a:rPr lang="en-US" dirty="0" smtClean="0"/>
              <a:t> Reach a clear outcome. What action has been agreed? What timeframe? Find out whom </a:t>
            </a:r>
            <a:r>
              <a:rPr lang="en-US" dirty="0"/>
              <a:t>to contact for follow-up, and when. </a:t>
            </a:r>
            <a:endParaRPr lang="en-US" dirty="0" smtClean="0"/>
          </a:p>
          <a:p>
            <a:pPr marL="285750" lvl="0" indent="-285750">
              <a:spcAft>
                <a:spcPts val="1200"/>
              </a:spcAft>
              <a:buFont typeface="Arial" panose="020B0604020202020204" pitchFamily="34" charset="0"/>
              <a:buChar char="•"/>
            </a:pPr>
            <a:r>
              <a:rPr lang="en-US" b="1" dirty="0" smtClean="0">
                <a:solidFill>
                  <a:srgbClr val="800000"/>
                </a:solidFill>
              </a:rPr>
              <a:t>FOLLOW-UP:</a:t>
            </a:r>
            <a:r>
              <a:rPr lang="en-US" dirty="0" smtClean="0"/>
              <a:t> Write </a:t>
            </a:r>
            <a:r>
              <a:rPr lang="en-US" dirty="0"/>
              <a:t>a thank you note right </a:t>
            </a:r>
            <a:r>
              <a:rPr lang="en-US" dirty="0" smtClean="0"/>
              <a:t>away, and enclose any </a:t>
            </a:r>
            <a:r>
              <a:rPr lang="en-US" dirty="0" smtClean="0">
                <a:solidFill>
                  <a:prstClr val="black"/>
                </a:solidFill>
              </a:rPr>
              <a:t>additional </a:t>
            </a:r>
            <a:r>
              <a:rPr lang="en-US" dirty="0">
                <a:solidFill>
                  <a:prstClr val="black"/>
                </a:solidFill>
              </a:rPr>
              <a:t>information </a:t>
            </a:r>
            <a:r>
              <a:rPr lang="en-US" dirty="0" smtClean="0">
                <a:solidFill>
                  <a:prstClr val="black"/>
                </a:solidFill>
              </a:rPr>
              <a:t>on matters that arose during the meeting. Follow-up in writing </a:t>
            </a:r>
            <a:br>
              <a:rPr lang="en-US" dirty="0" smtClean="0">
                <a:solidFill>
                  <a:prstClr val="black"/>
                </a:solidFill>
              </a:rPr>
            </a:br>
            <a:r>
              <a:rPr lang="en-US" dirty="0" smtClean="0">
                <a:solidFill>
                  <a:prstClr val="black"/>
                </a:solidFill>
              </a:rPr>
              <a:t>if the anticipated action or response is not forthcoming.</a:t>
            </a: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26415" y="1133246"/>
            <a:ext cx="2811018" cy="2064835"/>
          </a:xfrm>
          <a:prstGeom prst="rect">
            <a:avLst/>
          </a:prstGeom>
        </p:spPr>
      </p:pic>
      <p:sp>
        <p:nvSpPr>
          <p:cNvPr id="8" name="TextBox 7"/>
          <p:cNvSpPr txBox="1"/>
          <p:nvPr/>
        </p:nvSpPr>
        <p:spPr>
          <a:xfrm>
            <a:off x="8972910" y="3435025"/>
            <a:ext cx="2139350" cy="2308324"/>
          </a:xfrm>
          <a:prstGeom prst="rect">
            <a:avLst/>
          </a:prstGeom>
          <a:noFill/>
        </p:spPr>
        <p:txBody>
          <a:bodyPr wrap="square" rtlCol="0">
            <a:spAutoFit/>
          </a:bodyPr>
          <a:lstStyle/>
          <a:p>
            <a:r>
              <a:rPr lang="en-US" sz="1600" b="1" dirty="0" smtClean="0"/>
              <a:t>DON’T </a:t>
            </a:r>
          </a:p>
          <a:p>
            <a:pPr marL="285750" indent="-285750">
              <a:buFont typeface="Wingdings" panose="05000000000000000000" pitchFamily="2" charset="2"/>
              <a:buChar char="Ø"/>
            </a:pPr>
            <a:r>
              <a:rPr lang="en-US" sz="1600" dirty="0" smtClean="0"/>
              <a:t>Make </a:t>
            </a:r>
            <a:r>
              <a:rPr lang="en-US" sz="1600" dirty="0"/>
              <a:t>up </a:t>
            </a:r>
            <a:r>
              <a:rPr lang="en-US" sz="1600" dirty="0" smtClean="0"/>
              <a:t>answers if you do not know. </a:t>
            </a:r>
          </a:p>
          <a:p>
            <a:pPr marL="285750" indent="-285750">
              <a:buFont typeface="Wingdings" panose="05000000000000000000" pitchFamily="2" charset="2"/>
              <a:buChar char="Ø"/>
            </a:pPr>
            <a:r>
              <a:rPr lang="en-US" sz="1600" dirty="0" smtClean="0"/>
              <a:t>Become argumentative.</a:t>
            </a:r>
          </a:p>
          <a:p>
            <a:pPr marL="285750" indent="-285750">
              <a:buFont typeface="Wingdings" panose="05000000000000000000" pitchFamily="2" charset="2"/>
              <a:buChar char="Ø"/>
            </a:pPr>
            <a:r>
              <a:rPr lang="en-US" sz="1600" dirty="0" smtClean="0"/>
              <a:t>Go past the allotted time for the meeting.</a:t>
            </a:r>
          </a:p>
          <a:p>
            <a:endParaRPr lang="en-US" sz="1600" dirty="0" smtClean="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6991" y="5667555"/>
            <a:ext cx="3696267" cy="853173"/>
          </a:xfrm>
          <a:prstGeom prst="rect">
            <a:avLst/>
          </a:prstGeom>
        </p:spPr>
      </p:pic>
    </p:spTree>
    <p:extLst>
      <p:ext uri="{BB962C8B-B14F-4D97-AF65-F5344CB8AC3E}">
        <p14:creationId xmlns:p14="http://schemas.microsoft.com/office/powerpoint/2010/main" val="1629641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520700"/>
            <a:ext cx="8191500" cy="5873750"/>
          </a:xfrm>
        </p:spPr>
        <p:txBody>
          <a:bodyPr>
            <a:normAutofit fontScale="77500" lnSpcReduction="20000"/>
          </a:bodyPr>
          <a:lstStyle/>
          <a:p>
            <a:pPr marL="0" indent="0" algn="just">
              <a:lnSpc>
                <a:spcPct val="100000"/>
              </a:lnSpc>
              <a:buNone/>
            </a:pPr>
            <a:r>
              <a:rPr lang="en-US" b="1" dirty="0" smtClean="0">
                <a:solidFill>
                  <a:srgbClr val="800000"/>
                </a:solidFill>
              </a:rPr>
              <a:t>STEP </a:t>
            </a:r>
            <a:r>
              <a:rPr lang="en-US" b="1" dirty="0">
                <a:solidFill>
                  <a:srgbClr val="800000"/>
                </a:solidFill>
              </a:rPr>
              <a:t>3 </a:t>
            </a:r>
            <a:r>
              <a:rPr lang="en-US" b="1" dirty="0" smtClean="0">
                <a:solidFill>
                  <a:srgbClr val="800000"/>
                </a:solidFill>
              </a:rPr>
              <a:t>- Define </a:t>
            </a:r>
            <a:r>
              <a:rPr lang="en-US" b="1" dirty="0">
                <a:solidFill>
                  <a:srgbClr val="800000"/>
                </a:solidFill>
              </a:rPr>
              <a:t>your goal. </a:t>
            </a:r>
            <a:r>
              <a:rPr lang="en-US" dirty="0"/>
              <a:t>Your goal is what you want to change, who will make the change, and when the change will take place. </a:t>
            </a:r>
            <a:r>
              <a:rPr lang="en-US" dirty="0" smtClean="0"/>
              <a:t>It should </a:t>
            </a:r>
            <a:r>
              <a:rPr lang="en-US" dirty="0"/>
              <a:t>be as specific as possible. Make sure that you have a </a:t>
            </a:r>
            <a:r>
              <a:rPr lang="en-US" dirty="0" smtClean="0"/>
              <a:t>short </a:t>
            </a:r>
            <a:r>
              <a:rPr lang="en-US" dirty="0"/>
              <a:t>and clear statement about your goal. </a:t>
            </a:r>
            <a:endParaRPr lang="en-US" dirty="0" smtClean="0"/>
          </a:p>
          <a:p>
            <a:pPr algn="just">
              <a:lnSpc>
                <a:spcPct val="100000"/>
              </a:lnSpc>
            </a:pPr>
            <a:r>
              <a:rPr lang="en-US" sz="2600" b="1" dirty="0" smtClean="0">
                <a:solidFill>
                  <a:schemeClr val="accent5"/>
                </a:solidFill>
              </a:rPr>
              <a:t>For </a:t>
            </a:r>
            <a:r>
              <a:rPr lang="en-US" sz="2600" b="1" dirty="0">
                <a:solidFill>
                  <a:schemeClr val="accent5"/>
                </a:solidFill>
              </a:rPr>
              <a:t>example, if you are interested in improving the lives of the elderly, your message may call for an increase in the old age pension from next year. If you are concerned about crime, you might ask your local authority for improved street lighting or ask police to increase their presence at night. Try to make a demand that is realistic.</a:t>
            </a:r>
          </a:p>
          <a:p>
            <a:pPr marL="0" indent="0" algn="just">
              <a:buNone/>
            </a:pPr>
            <a:endParaRPr lang="en-US" b="1" dirty="0" smtClean="0"/>
          </a:p>
          <a:p>
            <a:pPr marL="0" indent="0" algn="just">
              <a:lnSpc>
                <a:spcPct val="100000"/>
              </a:lnSpc>
              <a:buNone/>
            </a:pPr>
            <a:r>
              <a:rPr lang="en-US" b="1" dirty="0" smtClean="0">
                <a:solidFill>
                  <a:srgbClr val="800000"/>
                </a:solidFill>
              </a:rPr>
              <a:t>STEP </a:t>
            </a:r>
            <a:r>
              <a:rPr lang="en-US" b="1" dirty="0">
                <a:solidFill>
                  <a:srgbClr val="800000"/>
                </a:solidFill>
              </a:rPr>
              <a:t>4 </a:t>
            </a:r>
            <a:r>
              <a:rPr lang="en-US" b="1" dirty="0" smtClean="0">
                <a:solidFill>
                  <a:srgbClr val="800000"/>
                </a:solidFill>
              </a:rPr>
              <a:t>- Develop </a:t>
            </a:r>
            <a:r>
              <a:rPr lang="en-US" b="1" dirty="0">
                <a:solidFill>
                  <a:srgbClr val="800000"/>
                </a:solidFill>
              </a:rPr>
              <a:t>solutions. </a:t>
            </a:r>
            <a:r>
              <a:rPr lang="en-US" dirty="0"/>
              <a:t>It is better to suggest solutions than just to complain. </a:t>
            </a:r>
            <a:r>
              <a:rPr lang="en-US" dirty="0" smtClean="0"/>
              <a:t>Collect </a:t>
            </a:r>
            <a:r>
              <a:rPr lang="en-US" dirty="0"/>
              <a:t>information on the issue, which might include facts and figures to support your argument. </a:t>
            </a:r>
            <a:r>
              <a:rPr lang="en-US" dirty="0" smtClean="0"/>
              <a:t>Contact </a:t>
            </a:r>
            <a:r>
              <a:rPr lang="en-US" dirty="0"/>
              <a:t>people who are directly affected by the </a:t>
            </a:r>
            <a:r>
              <a:rPr lang="en-US" dirty="0" smtClean="0"/>
              <a:t>issue, to gather their ideas </a:t>
            </a:r>
            <a:r>
              <a:rPr lang="en-US" dirty="0"/>
              <a:t>for a solution. </a:t>
            </a:r>
            <a:endParaRPr lang="en-US" dirty="0" smtClean="0"/>
          </a:p>
          <a:p>
            <a:pPr algn="just">
              <a:lnSpc>
                <a:spcPct val="100000"/>
              </a:lnSpc>
            </a:pPr>
            <a:r>
              <a:rPr lang="en-US" sz="2600" b="1" dirty="0" smtClean="0">
                <a:solidFill>
                  <a:schemeClr val="accent5"/>
                </a:solidFill>
              </a:rPr>
              <a:t>For </a:t>
            </a:r>
            <a:r>
              <a:rPr lang="en-US" sz="2600" b="1" dirty="0">
                <a:solidFill>
                  <a:schemeClr val="accent5"/>
                </a:solidFill>
              </a:rPr>
              <a:t>example, community members who were concerned about sexual abuse by teachers and parents suggested that there should be heavier punishments for people who commit rape in a relationship of trust. This idea became part of Namibia’s Combating of Rape Act. </a:t>
            </a:r>
            <a:endParaRPr lang="en-US" sz="2600" b="1" dirty="0" smtClean="0">
              <a:solidFill>
                <a:schemeClr val="accent5"/>
              </a:solidFill>
            </a:endParaRPr>
          </a:p>
          <a:p>
            <a:pPr marL="0" indent="0" algn="just">
              <a:buNone/>
            </a:pPr>
            <a:endParaRPr lang="en-US" b="1" dirty="0" smtClean="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0996" y="417889"/>
            <a:ext cx="2281237" cy="1822807"/>
          </a:xfrm>
          <a:prstGeom prst="rect">
            <a:avLst/>
          </a:prstGeom>
        </p:spPr>
      </p:pic>
      <p:sp>
        <p:nvSpPr>
          <p:cNvPr id="7" name="Rectangle 6"/>
          <p:cNvSpPr/>
          <p:nvPr/>
        </p:nvSpPr>
        <p:spPr>
          <a:xfrm>
            <a:off x="9019339" y="2547773"/>
            <a:ext cx="2634235" cy="38102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smtClean="0">
                <a:solidFill>
                  <a:schemeClr val="tx1"/>
                </a:solidFill>
              </a:rPr>
              <a:t>TIP:</a:t>
            </a:r>
            <a:r>
              <a:rPr lang="en-ZA" dirty="0" smtClean="0">
                <a:solidFill>
                  <a:schemeClr val="tx1"/>
                </a:solidFill>
              </a:rPr>
              <a:t> </a:t>
            </a:r>
            <a:r>
              <a:rPr lang="en-ZA" b="1" dirty="0" smtClean="0">
                <a:solidFill>
                  <a:schemeClr val="tx1"/>
                </a:solidFill>
              </a:rPr>
              <a:t>Make sure that demands are directed to the right places. </a:t>
            </a:r>
            <a:r>
              <a:rPr lang="en-ZA" dirty="0" smtClean="0">
                <a:solidFill>
                  <a:schemeClr val="tx1"/>
                </a:solidFill>
              </a:rPr>
              <a:t>For example, don’t send a petition to Parliament asking it to take actions that are not within its powers. Make </a:t>
            </a:r>
            <a:r>
              <a:rPr lang="en-ZA" b="1" dirty="0" smtClean="0">
                <a:solidFill>
                  <a:schemeClr val="tx1"/>
                </a:solidFill>
              </a:rPr>
              <a:t>specific </a:t>
            </a:r>
            <a:r>
              <a:rPr lang="en-ZA" dirty="0" smtClean="0">
                <a:solidFill>
                  <a:schemeClr val="tx1"/>
                </a:solidFill>
              </a:rPr>
              <a:t>suggestions to the Ministries or other agencies that have the </a:t>
            </a:r>
            <a:r>
              <a:rPr lang="en-ZA" b="1" i="1" dirty="0" smtClean="0">
                <a:solidFill>
                  <a:schemeClr val="tx1"/>
                </a:solidFill>
              </a:rPr>
              <a:t>power to implement </a:t>
            </a:r>
            <a:r>
              <a:rPr lang="en-ZA" dirty="0" smtClean="0">
                <a:solidFill>
                  <a:schemeClr val="tx1"/>
                </a:solidFill>
              </a:rPr>
              <a:t>those suggestions. </a:t>
            </a:r>
          </a:p>
        </p:txBody>
      </p:sp>
    </p:spTree>
    <p:extLst>
      <p:ext uri="{BB962C8B-B14F-4D97-AF65-F5344CB8AC3E}">
        <p14:creationId xmlns:p14="http://schemas.microsoft.com/office/powerpoint/2010/main" val="39847669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344125"/>
            <a:ext cx="10515600" cy="958850"/>
          </a:xfrm>
        </p:spPr>
        <p:txBody>
          <a:bodyPr/>
          <a:lstStyle/>
          <a:p>
            <a:r>
              <a:rPr lang="en-ZA" b="1" dirty="0" smtClean="0">
                <a:latin typeface="+mn-lt"/>
              </a:rPr>
              <a:t>Professionalism</a:t>
            </a:r>
            <a:endParaRPr lang="en-ZA" b="1" dirty="0">
              <a:latin typeface="+mn-lt"/>
            </a:endParaRPr>
          </a:p>
        </p:txBody>
      </p:sp>
      <p:sp>
        <p:nvSpPr>
          <p:cNvPr id="3" name="Content Placeholder 2"/>
          <p:cNvSpPr>
            <a:spLocks noGrp="1"/>
          </p:cNvSpPr>
          <p:nvPr>
            <p:ph idx="1"/>
          </p:nvPr>
        </p:nvSpPr>
        <p:spPr>
          <a:xfrm>
            <a:off x="190500" y="2715607"/>
            <a:ext cx="10763250" cy="3648073"/>
          </a:xfrm>
        </p:spPr>
        <p:txBody>
          <a:bodyPr>
            <a:noAutofit/>
          </a:bodyPr>
          <a:lstStyle/>
          <a:p>
            <a:pPr>
              <a:spcBef>
                <a:spcPts val="0"/>
              </a:spcBef>
              <a:spcAft>
                <a:spcPts val="1200"/>
              </a:spcAft>
            </a:pPr>
            <a:r>
              <a:rPr lang="en-ZA" sz="2000" b="1" dirty="0" smtClean="0">
                <a:solidFill>
                  <a:srgbClr val="800000"/>
                </a:solidFill>
              </a:rPr>
              <a:t>Make formal correspondence neat and accurate. </a:t>
            </a:r>
            <a:br>
              <a:rPr lang="en-ZA" sz="2000" b="1" dirty="0" smtClean="0">
                <a:solidFill>
                  <a:srgbClr val="800000"/>
                </a:solidFill>
              </a:rPr>
            </a:br>
            <a:r>
              <a:rPr lang="en-ZA" sz="2000" dirty="0" smtClean="0"/>
              <a:t>Make sure it is spell-checked &amp; neatly formatted. </a:t>
            </a:r>
          </a:p>
          <a:p>
            <a:pPr>
              <a:spcBef>
                <a:spcPts val="0"/>
              </a:spcBef>
              <a:spcAft>
                <a:spcPts val="1200"/>
              </a:spcAft>
            </a:pPr>
            <a:r>
              <a:rPr lang="en-ZA" sz="2000" b="1" dirty="0" smtClean="0">
                <a:solidFill>
                  <a:srgbClr val="800000"/>
                </a:solidFill>
              </a:rPr>
              <a:t>Arrive </a:t>
            </a:r>
            <a:r>
              <a:rPr lang="en-ZA" sz="2000" b="1" dirty="0">
                <a:solidFill>
                  <a:srgbClr val="800000"/>
                </a:solidFill>
              </a:rPr>
              <a:t>at meetings on </a:t>
            </a:r>
            <a:r>
              <a:rPr lang="en-ZA" sz="2000" b="1" dirty="0" smtClean="0">
                <a:solidFill>
                  <a:srgbClr val="800000"/>
                </a:solidFill>
              </a:rPr>
              <a:t>time, </a:t>
            </a:r>
            <a:r>
              <a:rPr lang="en-ZA" sz="2000" dirty="0" smtClean="0"/>
              <a:t>even if everyone else is late. </a:t>
            </a:r>
          </a:p>
          <a:p>
            <a:pPr>
              <a:spcBef>
                <a:spcPts val="0"/>
              </a:spcBef>
              <a:spcAft>
                <a:spcPts val="1200"/>
              </a:spcAft>
            </a:pPr>
            <a:r>
              <a:rPr lang="en-ZA" sz="2000" b="1" dirty="0" smtClean="0">
                <a:solidFill>
                  <a:srgbClr val="800000"/>
                </a:solidFill>
              </a:rPr>
              <a:t>Respond </a:t>
            </a:r>
            <a:r>
              <a:rPr lang="en-ZA" sz="2000" b="1" dirty="0">
                <a:solidFill>
                  <a:srgbClr val="800000"/>
                </a:solidFill>
              </a:rPr>
              <a:t>to </a:t>
            </a:r>
            <a:r>
              <a:rPr lang="en-ZA" sz="2000" b="1" dirty="0" smtClean="0">
                <a:solidFill>
                  <a:srgbClr val="800000"/>
                </a:solidFill>
              </a:rPr>
              <a:t>letters, emails </a:t>
            </a:r>
            <a:r>
              <a:rPr lang="en-ZA" sz="2000" b="1" dirty="0">
                <a:solidFill>
                  <a:srgbClr val="800000"/>
                </a:solidFill>
              </a:rPr>
              <a:t>and phone calls </a:t>
            </a:r>
            <a:r>
              <a:rPr lang="en-ZA" sz="2000" b="1" dirty="0" smtClean="0">
                <a:solidFill>
                  <a:srgbClr val="800000"/>
                </a:solidFill>
              </a:rPr>
              <a:t>promptly.</a:t>
            </a:r>
          </a:p>
          <a:p>
            <a:pPr>
              <a:spcBef>
                <a:spcPts val="0"/>
              </a:spcBef>
              <a:spcAft>
                <a:spcPts val="1200"/>
              </a:spcAft>
            </a:pPr>
            <a:r>
              <a:rPr lang="en-ZA" sz="2000" b="1" dirty="0" smtClean="0">
                <a:solidFill>
                  <a:srgbClr val="800000"/>
                </a:solidFill>
              </a:rPr>
              <a:t>Do follow-up as quickly as possible. </a:t>
            </a:r>
            <a:br>
              <a:rPr lang="en-ZA" sz="2000" b="1" dirty="0" smtClean="0">
                <a:solidFill>
                  <a:srgbClr val="800000"/>
                </a:solidFill>
              </a:rPr>
            </a:br>
            <a:r>
              <a:rPr lang="en-ZA" sz="2000" dirty="0" smtClean="0"/>
              <a:t>Impress decision-makers with your immediate responses. </a:t>
            </a:r>
          </a:p>
          <a:p>
            <a:pPr>
              <a:spcBef>
                <a:spcPts val="0"/>
              </a:spcBef>
              <a:spcAft>
                <a:spcPts val="1200"/>
              </a:spcAft>
            </a:pPr>
            <a:r>
              <a:rPr lang="en-ZA" sz="2000" b="1" dirty="0" smtClean="0">
                <a:solidFill>
                  <a:srgbClr val="800000"/>
                </a:solidFill>
              </a:rPr>
              <a:t>If you don’t know the answer to a query, SAY SO. </a:t>
            </a:r>
            <a:br>
              <a:rPr lang="en-ZA" sz="2000" b="1" dirty="0" smtClean="0">
                <a:solidFill>
                  <a:srgbClr val="800000"/>
                </a:solidFill>
              </a:rPr>
            </a:br>
            <a:r>
              <a:rPr lang="en-ZA" sz="2000" dirty="0" smtClean="0"/>
              <a:t>Cultivate a reputation for honesty and forthrightness. </a:t>
            </a:r>
            <a:br>
              <a:rPr lang="en-ZA" sz="2000" dirty="0" smtClean="0"/>
            </a:br>
            <a:r>
              <a:rPr lang="en-ZA" sz="2000" dirty="0" smtClean="0"/>
              <a:t>Providing someone with incorrect information will damage trust.  </a:t>
            </a:r>
          </a:p>
        </p:txBody>
      </p:sp>
      <p:sp>
        <p:nvSpPr>
          <p:cNvPr id="9" name="Content Placeholder 2"/>
          <p:cNvSpPr txBox="1">
            <a:spLocks/>
          </p:cNvSpPr>
          <p:nvPr/>
        </p:nvSpPr>
        <p:spPr>
          <a:xfrm>
            <a:off x="190500" y="1431056"/>
            <a:ext cx="6781799" cy="1269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ZA" sz="2000" b="1" dirty="0" smtClean="0">
                <a:solidFill>
                  <a:srgbClr val="800000"/>
                </a:solidFill>
              </a:rPr>
              <a:t>If you are presenting, look presentable. </a:t>
            </a:r>
            <a:br>
              <a:rPr lang="en-ZA" sz="2000" b="1" dirty="0" smtClean="0">
                <a:solidFill>
                  <a:srgbClr val="800000"/>
                </a:solidFill>
              </a:rPr>
            </a:br>
            <a:r>
              <a:rPr lang="en-ZA" sz="2000" dirty="0" smtClean="0"/>
              <a:t>A professional appearance may inspire confidence </a:t>
            </a:r>
            <a:br>
              <a:rPr lang="en-ZA" sz="2000" dirty="0" smtClean="0"/>
            </a:br>
            <a:r>
              <a:rPr lang="en-ZA" sz="2000" dirty="0" smtClean="0"/>
              <a:t>in your knowledge and dependability. Don’t let your appearance distract from your message. </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66570" y="1071463"/>
            <a:ext cx="1576502" cy="4100509"/>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b="-2391"/>
          <a:stretch/>
        </p:blipFill>
        <p:spPr>
          <a:xfrm>
            <a:off x="7609271" y="1071463"/>
            <a:ext cx="1675416" cy="4205286"/>
          </a:xfrm>
          <a:prstGeom prst="rect">
            <a:avLst/>
          </a:prstGeom>
        </p:spPr>
      </p:pic>
    </p:spTree>
    <p:extLst>
      <p:ext uri="{BB962C8B-B14F-4D97-AF65-F5344CB8AC3E}">
        <p14:creationId xmlns:p14="http://schemas.microsoft.com/office/powerpoint/2010/main" val="2737678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250826"/>
            <a:ext cx="10515600" cy="958850"/>
          </a:xfrm>
        </p:spPr>
        <p:txBody>
          <a:bodyPr/>
          <a:lstStyle/>
          <a:p>
            <a:r>
              <a:rPr lang="en-ZA" b="1" dirty="0" smtClean="0">
                <a:latin typeface="+mn-lt"/>
              </a:rPr>
              <a:t>Planning and reporting</a:t>
            </a:r>
            <a:endParaRPr lang="en-ZA" b="1" dirty="0">
              <a:latin typeface="+mn-lt"/>
            </a:endParaRPr>
          </a:p>
        </p:txBody>
      </p:sp>
      <p:sp>
        <p:nvSpPr>
          <p:cNvPr id="3" name="Content Placeholder 2"/>
          <p:cNvSpPr>
            <a:spLocks noGrp="1"/>
          </p:cNvSpPr>
          <p:nvPr>
            <p:ph idx="1"/>
          </p:nvPr>
        </p:nvSpPr>
        <p:spPr>
          <a:xfrm>
            <a:off x="296138" y="1076325"/>
            <a:ext cx="5933212" cy="5418743"/>
          </a:xfrm>
        </p:spPr>
        <p:txBody>
          <a:bodyPr>
            <a:normAutofit fontScale="62500" lnSpcReduction="20000"/>
          </a:bodyPr>
          <a:lstStyle/>
          <a:p>
            <a:pPr>
              <a:lnSpc>
                <a:spcPct val="100000"/>
              </a:lnSpc>
              <a:spcBef>
                <a:spcPts val="0"/>
              </a:spcBef>
              <a:spcAft>
                <a:spcPts val="1200"/>
              </a:spcAft>
            </a:pPr>
            <a:r>
              <a:rPr lang="en-ZA" b="1" dirty="0" smtClean="0">
                <a:solidFill>
                  <a:srgbClr val="800000"/>
                </a:solidFill>
              </a:rPr>
              <a:t>Weekly work plans by all staff. </a:t>
            </a:r>
          </a:p>
          <a:p>
            <a:pPr lvl="1">
              <a:lnSpc>
                <a:spcPct val="100000"/>
              </a:lnSpc>
              <a:spcBef>
                <a:spcPts val="0"/>
              </a:spcBef>
              <a:spcAft>
                <a:spcPts val="1200"/>
              </a:spcAft>
            </a:pPr>
            <a:r>
              <a:rPr lang="en-ZA" dirty="0" smtClean="0"/>
              <a:t>It helps the person who makes the plan think through priorities for the week and time management. </a:t>
            </a:r>
          </a:p>
          <a:p>
            <a:pPr lvl="1">
              <a:lnSpc>
                <a:spcPct val="100000"/>
              </a:lnSpc>
              <a:spcBef>
                <a:spcPts val="0"/>
              </a:spcBef>
              <a:spcAft>
                <a:spcPts val="1200"/>
              </a:spcAft>
            </a:pPr>
            <a:r>
              <a:rPr lang="en-ZA" dirty="0" smtClean="0"/>
              <a:t>It gives the supervisor a chance to give directions about priorities and to note synergies. </a:t>
            </a:r>
          </a:p>
          <a:p>
            <a:pPr lvl="1">
              <a:lnSpc>
                <a:spcPct val="100000"/>
              </a:lnSpc>
              <a:spcBef>
                <a:spcPts val="0"/>
              </a:spcBef>
              <a:spcAft>
                <a:spcPts val="1200"/>
              </a:spcAft>
            </a:pPr>
            <a:r>
              <a:rPr lang="en-ZA" dirty="0" smtClean="0"/>
              <a:t>It helps the supervisor see if any item in the plan is not progressing so obstacles can be investigated. </a:t>
            </a:r>
          </a:p>
          <a:p>
            <a:pPr>
              <a:lnSpc>
                <a:spcPct val="100000"/>
              </a:lnSpc>
              <a:spcBef>
                <a:spcPts val="0"/>
              </a:spcBef>
              <a:spcAft>
                <a:spcPts val="1200"/>
              </a:spcAft>
            </a:pPr>
            <a:r>
              <a:rPr lang="en-ZA" b="1" dirty="0" smtClean="0">
                <a:solidFill>
                  <a:srgbClr val="800000"/>
                </a:solidFill>
              </a:rPr>
              <a:t>Monthly reports. </a:t>
            </a:r>
            <a:r>
              <a:rPr lang="en-ZA" dirty="0" smtClean="0"/>
              <a:t>This is an invaluable tool for keeping track of progress. </a:t>
            </a:r>
          </a:p>
          <a:p>
            <a:pPr lvl="1">
              <a:lnSpc>
                <a:spcPct val="100000"/>
              </a:lnSpc>
              <a:spcBef>
                <a:spcPts val="0"/>
              </a:spcBef>
              <a:spcAft>
                <a:spcPts val="1200"/>
              </a:spcAft>
            </a:pPr>
            <a:r>
              <a:rPr lang="en-ZA" dirty="0" smtClean="0"/>
              <a:t>It assists with annual reports and donor reporting. </a:t>
            </a:r>
          </a:p>
          <a:p>
            <a:pPr lvl="1">
              <a:lnSpc>
                <a:spcPct val="100000"/>
              </a:lnSpc>
              <a:spcBef>
                <a:spcPts val="0"/>
              </a:spcBef>
              <a:spcAft>
                <a:spcPts val="1200"/>
              </a:spcAft>
            </a:pPr>
            <a:r>
              <a:rPr lang="en-ZA" dirty="0" smtClean="0"/>
              <a:t>It is easier to assemble photos and citations for media mentions soon after events take place.</a:t>
            </a:r>
          </a:p>
          <a:p>
            <a:pPr lvl="1">
              <a:lnSpc>
                <a:spcPct val="100000"/>
              </a:lnSpc>
              <a:spcBef>
                <a:spcPts val="0"/>
              </a:spcBef>
              <a:spcAft>
                <a:spcPts val="1200"/>
              </a:spcAft>
            </a:pPr>
            <a:r>
              <a:rPr lang="en-ZA" dirty="0" smtClean="0"/>
              <a:t>It is helpful to record </a:t>
            </a:r>
            <a:r>
              <a:rPr lang="en-ZA" dirty="0"/>
              <a:t>running totals in tables that are updated every </a:t>
            </a:r>
            <a:r>
              <a:rPr lang="en-ZA" dirty="0" smtClean="0"/>
              <a:t>month, to monitor progress.</a:t>
            </a:r>
          </a:p>
          <a:p>
            <a:pPr lvl="1">
              <a:lnSpc>
                <a:spcPct val="100000"/>
              </a:lnSpc>
              <a:spcBef>
                <a:spcPts val="0"/>
              </a:spcBef>
              <a:spcAft>
                <a:spcPts val="1200"/>
              </a:spcAft>
            </a:pPr>
            <a:r>
              <a:rPr lang="en-ZA" dirty="0" smtClean="0"/>
              <a:t>This can be a place to record useful contacts before their details are misplaced. </a:t>
            </a:r>
          </a:p>
          <a:p>
            <a:pPr lvl="1">
              <a:lnSpc>
                <a:spcPct val="100000"/>
              </a:lnSpc>
              <a:spcBef>
                <a:spcPts val="0"/>
              </a:spcBef>
              <a:spcAft>
                <a:spcPts val="1200"/>
              </a:spcAft>
            </a:pPr>
            <a:r>
              <a:rPr lang="en-ZA" dirty="0" smtClean="0"/>
              <a:t>This is also a place to </a:t>
            </a:r>
            <a:r>
              <a:rPr lang="en-ZA" dirty="0"/>
              <a:t>r</a:t>
            </a:r>
            <a:r>
              <a:rPr lang="en-ZA" dirty="0" smtClean="0"/>
              <a:t>ecord details about key workshops </a:t>
            </a:r>
            <a:br>
              <a:rPr lang="en-ZA" dirty="0" smtClean="0"/>
            </a:br>
            <a:r>
              <a:rPr lang="en-ZA" dirty="0" smtClean="0"/>
              <a:t>while they are still fresh (agenda, number of male &amp; female participants, </a:t>
            </a:r>
            <a:r>
              <a:rPr lang="en-ZA" dirty="0" err="1" smtClean="0"/>
              <a:t>etc</a:t>
            </a:r>
            <a:r>
              <a:rPr lang="en-ZA" dirty="0" smtClean="0"/>
              <a:t>). </a:t>
            </a:r>
          </a:p>
          <a:p>
            <a:pPr lvl="1">
              <a:lnSpc>
                <a:spcPct val="100000"/>
              </a:lnSpc>
              <a:spcBef>
                <a:spcPts val="0"/>
              </a:spcBef>
              <a:spcAft>
                <a:spcPts val="1200"/>
              </a:spcAft>
            </a:pPr>
            <a:r>
              <a:rPr lang="en-ZA" dirty="0" smtClean="0"/>
              <a:t>Be sure to include feedback and praise. </a:t>
            </a:r>
          </a:p>
        </p:txBody>
      </p:sp>
      <p:pic>
        <p:nvPicPr>
          <p:cNvPr id="6" name="Picture 5"/>
          <p:cNvPicPr>
            <a:picLocks noChangeAspect="1"/>
          </p:cNvPicPr>
          <p:nvPr/>
        </p:nvPicPr>
        <p:blipFill>
          <a:blip r:embed="rId2"/>
          <a:stretch>
            <a:fillRect/>
          </a:stretch>
        </p:blipFill>
        <p:spPr>
          <a:xfrm>
            <a:off x="6633812" y="469664"/>
            <a:ext cx="5020376" cy="5106113"/>
          </a:xfrm>
          <a:prstGeom prst="rect">
            <a:avLst/>
          </a:prstGeom>
        </p:spPr>
      </p:pic>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700" y="6091207"/>
            <a:ext cx="6886576" cy="557051"/>
          </a:xfrm>
          <a:prstGeom prst="rect">
            <a:avLst/>
          </a:prstGeom>
        </p:spPr>
      </p:pic>
      <p:sp>
        <p:nvSpPr>
          <p:cNvPr id="14" name="TextBox 13"/>
          <p:cNvSpPr txBox="1"/>
          <p:nvPr/>
        </p:nvSpPr>
        <p:spPr>
          <a:xfrm>
            <a:off x="7201286" y="5747587"/>
            <a:ext cx="3095625" cy="369332"/>
          </a:xfrm>
          <a:prstGeom prst="rect">
            <a:avLst/>
          </a:prstGeom>
          <a:noFill/>
        </p:spPr>
        <p:txBody>
          <a:bodyPr wrap="square" rtlCol="0">
            <a:spAutoFit/>
          </a:bodyPr>
          <a:lstStyle/>
          <a:p>
            <a:r>
              <a:rPr lang="en-GB" b="1" cap="all" dirty="0"/>
              <a:t> </a:t>
            </a:r>
            <a:r>
              <a:rPr lang="en-GB" b="1" cap="all" dirty="0" smtClean="0">
                <a:solidFill>
                  <a:srgbClr val="7030A0"/>
                </a:solidFill>
              </a:rPr>
              <a:t>PUBLICATIONS </a:t>
            </a:r>
            <a:r>
              <a:rPr lang="en-ZA" b="1" dirty="0" smtClean="0">
                <a:solidFill>
                  <a:srgbClr val="7030A0"/>
                </a:solidFill>
              </a:rPr>
              <a:t>DISTRIBUTION</a:t>
            </a:r>
            <a:endParaRPr lang="en-ZA" b="1" dirty="0">
              <a:solidFill>
                <a:srgbClr val="7030A0"/>
              </a:solidFill>
            </a:endParaRPr>
          </a:p>
        </p:txBody>
      </p:sp>
    </p:spTree>
    <p:extLst>
      <p:ext uri="{BB962C8B-B14F-4D97-AF65-F5344CB8AC3E}">
        <p14:creationId xmlns:p14="http://schemas.microsoft.com/office/powerpoint/2010/main" val="34538404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93265"/>
            <a:ext cx="10515600" cy="1325563"/>
          </a:xfrm>
        </p:spPr>
        <p:txBody>
          <a:bodyPr/>
          <a:lstStyle/>
          <a:p>
            <a:r>
              <a:rPr lang="en-ZA" b="1" dirty="0" smtClean="0">
                <a:latin typeface="+mn-lt"/>
              </a:rPr>
              <a:t>Computer tips</a:t>
            </a:r>
            <a:endParaRPr lang="en-ZA" b="1" dirty="0">
              <a:latin typeface="+mn-lt"/>
            </a:endParaRPr>
          </a:p>
        </p:txBody>
      </p:sp>
      <p:sp>
        <p:nvSpPr>
          <p:cNvPr id="3" name="Content Placeholder 2"/>
          <p:cNvSpPr>
            <a:spLocks noGrp="1"/>
          </p:cNvSpPr>
          <p:nvPr>
            <p:ph idx="1"/>
          </p:nvPr>
        </p:nvSpPr>
        <p:spPr>
          <a:xfrm>
            <a:off x="428331" y="1570111"/>
            <a:ext cx="3057525" cy="4443412"/>
          </a:xfrm>
        </p:spPr>
        <p:txBody>
          <a:bodyPr>
            <a:normAutofit fontScale="85000" lnSpcReduction="20000"/>
          </a:bodyPr>
          <a:lstStyle/>
          <a:p>
            <a:pPr>
              <a:spcBef>
                <a:spcPts val="0"/>
              </a:spcBef>
              <a:spcAft>
                <a:spcPts val="1200"/>
              </a:spcAft>
            </a:pPr>
            <a:r>
              <a:rPr lang="en-ZA" b="1" dirty="0" smtClean="0">
                <a:solidFill>
                  <a:srgbClr val="800000"/>
                </a:solidFill>
              </a:rPr>
              <a:t>Organise your computer with clear folders and sub-folders. </a:t>
            </a:r>
          </a:p>
          <a:p>
            <a:pPr>
              <a:spcBef>
                <a:spcPts val="0"/>
              </a:spcBef>
              <a:spcAft>
                <a:spcPts val="1200"/>
              </a:spcAft>
            </a:pPr>
            <a:r>
              <a:rPr lang="en-ZA" b="1" dirty="0" smtClean="0">
                <a:solidFill>
                  <a:srgbClr val="800000"/>
                </a:solidFill>
              </a:rPr>
              <a:t>Save substantive files for future reference</a:t>
            </a:r>
            <a:r>
              <a:rPr lang="en-ZA" dirty="0" smtClean="0"/>
              <a:t>, including drafts and submissions. </a:t>
            </a:r>
          </a:p>
          <a:p>
            <a:pPr>
              <a:spcBef>
                <a:spcPts val="0"/>
              </a:spcBef>
              <a:spcAft>
                <a:spcPts val="1200"/>
              </a:spcAft>
            </a:pPr>
            <a:r>
              <a:rPr lang="en-ZA" b="1" dirty="0" smtClean="0">
                <a:solidFill>
                  <a:srgbClr val="800000"/>
                </a:solidFill>
              </a:rPr>
              <a:t>Give your files useful names. </a:t>
            </a:r>
            <a:r>
              <a:rPr lang="en-ZA" dirty="0" smtClean="0"/>
              <a:t>Include dates or numbers in your file name to keep them in order.</a:t>
            </a:r>
          </a:p>
        </p:txBody>
      </p:sp>
      <p:sp>
        <p:nvSpPr>
          <p:cNvPr id="5" name="Oval 4"/>
          <p:cNvSpPr/>
          <p:nvPr/>
        </p:nvSpPr>
        <p:spPr>
          <a:xfrm>
            <a:off x="4305299" y="260350"/>
            <a:ext cx="7468779" cy="111998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One way to be useful and gain trust is be well-organised so that you can locate information and provide documents quickly. </a:t>
            </a:r>
            <a:endParaRPr lang="en-ZA" dirty="0"/>
          </a:p>
        </p:txBody>
      </p:sp>
      <p:pic>
        <p:nvPicPr>
          <p:cNvPr id="7" name="Picture 6"/>
          <p:cNvPicPr>
            <a:picLocks noChangeAspect="1"/>
          </p:cNvPicPr>
          <p:nvPr/>
        </p:nvPicPr>
        <p:blipFill>
          <a:blip r:embed="rId2"/>
          <a:stretch>
            <a:fillRect/>
          </a:stretch>
        </p:blipFill>
        <p:spPr>
          <a:xfrm>
            <a:off x="4158879" y="1585913"/>
            <a:ext cx="4129040" cy="2028838"/>
          </a:xfrm>
          <a:prstGeom prst="rect">
            <a:avLst/>
          </a:prstGeom>
        </p:spPr>
      </p:pic>
      <p:sp>
        <p:nvSpPr>
          <p:cNvPr id="8" name="TextBox 7"/>
          <p:cNvSpPr txBox="1"/>
          <p:nvPr/>
        </p:nvSpPr>
        <p:spPr>
          <a:xfrm>
            <a:off x="4597879" y="3886515"/>
            <a:ext cx="6851171" cy="2031325"/>
          </a:xfrm>
          <a:prstGeom prst="rect">
            <a:avLst/>
          </a:prstGeom>
          <a:noFill/>
          <a:ln w="19050">
            <a:solidFill>
              <a:schemeClr val="accent5"/>
            </a:solidFill>
          </a:ln>
        </p:spPr>
        <p:txBody>
          <a:bodyPr wrap="square" rtlCol="0">
            <a:spAutoFit/>
          </a:bodyPr>
          <a:lstStyle/>
          <a:p>
            <a:r>
              <a:rPr lang="en-ZA" dirty="0" smtClean="0">
                <a:solidFill>
                  <a:srgbClr val="0070C0"/>
                </a:solidFill>
              </a:rPr>
              <a:t>Unhelpful file names: </a:t>
            </a:r>
            <a:r>
              <a:rPr lang="en-ZA" dirty="0" smtClean="0"/>
              <a:t/>
            </a:r>
            <a:br>
              <a:rPr lang="en-ZA" dirty="0" smtClean="0"/>
            </a:br>
            <a:r>
              <a:rPr lang="en-ZA" dirty="0" smtClean="0"/>
              <a:t>“Draft Cybercrime Bill”</a:t>
            </a:r>
          </a:p>
          <a:p>
            <a:r>
              <a:rPr lang="en-ZA" dirty="0" smtClean="0"/>
              <a:t>“Memo on Domestic Violence”</a:t>
            </a:r>
          </a:p>
          <a:p>
            <a:endParaRPr lang="en-ZA" dirty="0" smtClean="0"/>
          </a:p>
          <a:p>
            <a:r>
              <a:rPr lang="en-ZA" dirty="0" smtClean="0">
                <a:solidFill>
                  <a:srgbClr val="0070C0"/>
                </a:solidFill>
              </a:rPr>
              <a:t>Helpful file names: </a:t>
            </a:r>
            <a:br>
              <a:rPr lang="en-ZA" dirty="0" smtClean="0">
                <a:solidFill>
                  <a:srgbClr val="0070C0"/>
                </a:solidFill>
              </a:rPr>
            </a:br>
            <a:r>
              <a:rPr lang="en-ZA" dirty="0" smtClean="0"/>
              <a:t>“Cybercrime Bill-draft 15june22 (</a:t>
            </a:r>
            <a:r>
              <a:rPr lang="en-ZA" dirty="0" err="1" smtClean="0"/>
              <a:t>MICT</a:t>
            </a:r>
            <a:r>
              <a:rPr lang="en-ZA" dirty="0" smtClean="0"/>
              <a:t>)” </a:t>
            </a:r>
          </a:p>
          <a:p>
            <a:r>
              <a:rPr lang="en-ZA" dirty="0" smtClean="0"/>
              <a:t>“Domestic Violence-mandatory reporting (memo-</a:t>
            </a:r>
            <a:r>
              <a:rPr lang="en-ZA" dirty="0" err="1" smtClean="0"/>
              <a:t>ESmith</a:t>
            </a:r>
            <a:r>
              <a:rPr lang="en-ZA" dirty="0" smtClean="0"/>
              <a:t> 22july21)”</a:t>
            </a:r>
          </a:p>
        </p:txBody>
      </p:sp>
      <p:pic>
        <p:nvPicPr>
          <p:cNvPr id="9" name="Picture 8"/>
          <p:cNvPicPr>
            <a:picLocks noChangeAspect="1"/>
          </p:cNvPicPr>
          <p:nvPr/>
        </p:nvPicPr>
        <p:blipFill>
          <a:blip r:embed="rId3"/>
          <a:stretch>
            <a:fillRect/>
          </a:stretch>
        </p:blipFill>
        <p:spPr>
          <a:xfrm>
            <a:off x="8457764" y="1518959"/>
            <a:ext cx="3429479" cy="2095792"/>
          </a:xfrm>
          <a:prstGeom prst="rect">
            <a:avLst/>
          </a:prstGeom>
        </p:spPr>
      </p:pic>
    </p:spTree>
    <p:extLst>
      <p:ext uri="{BB962C8B-B14F-4D97-AF65-F5344CB8AC3E}">
        <p14:creationId xmlns:p14="http://schemas.microsoft.com/office/powerpoint/2010/main" val="5201570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284775"/>
            <a:ext cx="10515600" cy="976313"/>
          </a:xfrm>
        </p:spPr>
        <p:txBody>
          <a:bodyPr/>
          <a:lstStyle/>
          <a:p>
            <a:r>
              <a:rPr lang="en-ZA" b="1" dirty="0" smtClean="0">
                <a:latin typeface="Calibri" panose="020F0502020204030204" pitchFamily="34" charset="0"/>
                <a:cs typeface="Calibri" panose="020F0502020204030204" pitchFamily="34" charset="0"/>
              </a:rPr>
              <a:t>Email tips</a:t>
            </a:r>
            <a:endParaRPr lang="en-ZA"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38150" y="1399392"/>
            <a:ext cx="6179466" cy="4864026"/>
          </a:xfrm>
        </p:spPr>
        <p:txBody>
          <a:bodyPr>
            <a:noAutofit/>
          </a:bodyPr>
          <a:lstStyle/>
          <a:p>
            <a:pPr>
              <a:lnSpc>
                <a:spcPct val="80000"/>
              </a:lnSpc>
              <a:spcBef>
                <a:spcPts val="0"/>
              </a:spcBef>
              <a:spcAft>
                <a:spcPts val="1200"/>
              </a:spcAft>
            </a:pPr>
            <a:r>
              <a:rPr lang="en-ZA" sz="1800" b="1" dirty="0" smtClean="0">
                <a:solidFill>
                  <a:srgbClr val="800000"/>
                </a:solidFill>
              </a:rPr>
              <a:t>Write emails to decision-makers with the same care you would use in writing a letter.  </a:t>
            </a:r>
            <a:r>
              <a:rPr lang="en-ZA" sz="1800" dirty="0" smtClean="0"/>
              <a:t>Check your spelling and format. Be professional. Use an email signature with your postal address, phone number and web address.  </a:t>
            </a:r>
          </a:p>
          <a:p>
            <a:pPr>
              <a:lnSpc>
                <a:spcPct val="80000"/>
              </a:lnSpc>
              <a:spcBef>
                <a:spcPts val="0"/>
              </a:spcBef>
              <a:spcAft>
                <a:spcPts val="1200"/>
              </a:spcAft>
            </a:pPr>
            <a:r>
              <a:rPr lang="en-ZA" sz="1800" b="1" dirty="0" smtClean="0">
                <a:solidFill>
                  <a:srgbClr val="800000"/>
                </a:solidFill>
              </a:rPr>
              <a:t>Give </a:t>
            </a:r>
            <a:r>
              <a:rPr lang="en-ZA" sz="1800" b="1" dirty="0">
                <a:solidFill>
                  <a:srgbClr val="800000"/>
                </a:solidFill>
              </a:rPr>
              <a:t>each email a descriptive subject line </a:t>
            </a:r>
            <a:r>
              <a:rPr lang="en-ZA" sz="1800" dirty="0"/>
              <a:t>so that </a:t>
            </a:r>
            <a:r>
              <a:rPr lang="en-ZA" sz="1800" dirty="0" smtClean="0"/>
              <a:t>both you &amp; the recipient can </a:t>
            </a:r>
            <a:r>
              <a:rPr lang="en-ZA" sz="1800" dirty="0"/>
              <a:t>easily locate it later. </a:t>
            </a:r>
          </a:p>
          <a:p>
            <a:pPr>
              <a:lnSpc>
                <a:spcPct val="80000"/>
              </a:lnSpc>
              <a:spcBef>
                <a:spcPts val="0"/>
              </a:spcBef>
              <a:spcAft>
                <a:spcPts val="1200"/>
              </a:spcAft>
            </a:pPr>
            <a:r>
              <a:rPr lang="en-ZA" sz="1800" b="1" dirty="0" smtClean="0">
                <a:solidFill>
                  <a:srgbClr val="800000"/>
                </a:solidFill>
              </a:rPr>
              <a:t>Use folders and sub-folders in your email programme to organise your emails. </a:t>
            </a:r>
          </a:p>
          <a:p>
            <a:pPr>
              <a:lnSpc>
                <a:spcPct val="80000"/>
              </a:lnSpc>
              <a:spcBef>
                <a:spcPts val="0"/>
              </a:spcBef>
              <a:spcAft>
                <a:spcPts val="1200"/>
              </a:spcAft>
            </a:pPr>
            <a:r>
              <a:rPr lang="en-ZA" sz="1800" b="1" dirty="0" smtClean="0">
                <a:solidFill>
                  <a:srgbClr val="800000"/>
                </a:solidFill>
              </a:rPr>
              <a:t>Sort and save substantive emails</a:t>
            </a:r>
            <a:r>
              <a:rPr lang="en-ZA" sz="1800" b="1" dirty="0">
                <a:solidFill>
                  <a:srgbClr val="800000"/>
                </a:solidFill>
              </a:rPr>
              <a:t>. </a:t>
            </a:r>
            <a:r>
              <a:rPr lang="en-ZA" sz="1800" dirty="0" smtClean="0"/>
              <a:t>Develop a reputation for being the person with the most comprehensive information at hand. </a:t>
            </a:r>
            <a:endParaRPr lang="en-ZA" sz="1800" dirty="0"/>
          </a:p>
          <a:p>
            <a:pPr>
              <a:lnSpc>
                <a:spcPct val="80000"/>
              </a:lnSpc>
              <a:spcBef>
                <a:spcPts val="0"/>
              </a:spcBef>
              <a:spcAft>
                <a:spcPts val="1200"/>
              </a:spcAft>
            </a:pPr>
            <a:r>
              <a:rPr lang="en-ZA" sz="1800" b="1" dirty="0" smtClean="0">
                <a:solidFill>
                  <a:srgbClr val="800000"/>
                </a:solidFill>
              </a:rPr>
              <a:t>Save key emails in relevant Word folders. </a:t>
            </a:r>
          </a:p>
          <a:p>
            <a:pPr>
              <a:lnSpc>
                <a:spcPct val="80000"/>
              </a:lnSpc>
              <a:spcBef>
                <a:spcPts val="0"/>
              </a:spcBef>
              <a:spcAft>
                <a:spcPts val="1200"/>
              </a:spcAft>
            </a:pPr>
            <a:r>
              <a:rPr lang="en-ZA" sz="1800" b="1" dirty="0" smtClean="0">
                <a:solidFill>
                  <a:srgbClr val="800000"/>
                </a:solidFill>
              </a:rPr>
              <a:t>Don’t “reply all”  to RSVP or to say  “thanks for the document”</a:t>
            </a:r>
            <a:r>
              <a:rPr lang="en-ZA" sz="1800" dirty="0" smtClean="0"/>
              <a:t>. This is unprofessional,  and it creates work for the recipients who must read and delete that pointless email.</a:t>
            </a:r>
          </a:p>
          <a:p>
            <a:pPr>
              <a:lnSpc>
                <a:spcPct val="80000"/>
              </a:lnSpc>
              <a:spcBef>
                <a:spcPts val="0"/>
              </a:spcBef>
              <a:spcAft>
                <a:spcPts val="1200"/>
              </a:spcAft>
            </a:pPr>
            <a:r>
              <a:rPr lang="en-ZA" sz="1800" b="1" dirty="0" smtClean="0">
                <a:solidFill>
                  <a:srgbClr val="800000"/>
                </a:solidFill>
              </a:rPr>
              <a:t>Don’t sent a message when you are emotional. </a:t>
            </a:r>
            <a:r>
              <a:rPr lang="en-ZA" sz="1800" dirty="0" smtClean="0"/>
              <a:t>Store it in drafts, cool off and re-read first.</a:t>
            </a:r>
          </a:p>
        </p:txBody>
      </p:sp>
      <p:sp>
        <p:nvSpPr>
          <p:cNvPr id="7" name="TextBox 6"/>
          <p:cNvSpPr txBox="1"/>
          <p:nvPr/>
        </p:nvSpPr>
        <p:spPr>
          <a:xfrm>
            <a:off x="7094454" y="509111"/>
            <a:ext cx="4676775" cy="1415772"/>
          </a:xfrm>
          <a:prstGeom prst="rect">
            <a:avLst/>
          </a:prstGeom>
          <a:noFill/>
          <a:ln w="19050">
            <a:solidFill>
              <a:schemeClr val="accent5"/>
            </a:solidFill>
          </a:ln>
        </p:spPr>
        <p:txBody>
          <a:bodyPr wrap="square" rtlCol="0">
            <a:spAutoFit/>
          </a:bodyPr>
          <a:lstStyle/>
          <a:p>
            <a:r>
              <a:rPr lang="en-ZA" dirty="0" smtClean="0">
                <a:solidFill>
                  <a:srgbClr val="0070C0"/>
                </a:solidFill>
              </a:rPr>
              <a:t>Unhelpful subject line: </a:t>
            </a:r>
            <a:r>
              <a:rPr lang="en-ZA" dirty="0" smtClean="0"/>
              <a:t/>
            </a:r>
            <a:br>
              <a:rPr lang="en-ZA" dirty="0" smtClean="0"/>
            </a:br>
            <a:r>
              <a:rPr lang="en-ZA" dirty="0" smtClean="0"/>
              <a:t>“Input” </a:t>
            </a:r>
          </a:p>
          <a:p>
            <a:endParaRPr lang="en-ZA" sz="1050" dirty="0" smtClean="0"/>
          </a:p>
          <a:p>
            <a:r>
              <a:rPr lang="en-ZA" dirty="0" smtClean="0">
                <a:solidFill>
                  <a:srgbClr val="0070C0"/>
                </a:solidFill>
              </a:rPr>
              <a:t>Helpful subject </a:t>
            </a:r>
            <a:r>
              <a:rPr lang="en-ZA" dirty="0">
                <a:solidFill>
                  <a:srgbClr val="0070C0"/>
                </a:solidFill>
              </a:rPr>
              <a:t>line: </a:t>
            </a:r>
            <a:r>
              <a:rPr lang="en-ZA" dirty="0" smtClean="0">
                <a:solidFill>
                  <a:srgbClr val="0070C0"/>
                </a:solidFill>
              </a:rPr>
              <a:t/>
            </a:r>
            <a:br>
              <a:rPr lang="en-ZA" dirty="0" smtClean="0">
                <a:solidFill>
                  <a:srgbClr val="0070C0"/>
                </a:solidFill>
              </a:rPr>
            </a:br>
            <a:r>
              <a:rPr lang="en-ZA" dirty="0" smtClean="0"/>
              <a:t>“LAC input on draft Social Welfare Policy” </a:t>
            </a:r>
            <a:endParaRPr lang="en-ZA" dirty="0"/>
          </a:p>
        </p:txBody>
      </p:sp>
      <p:pic>
        <p:nvPicPr>
          <p:cNvPr id="4" name="Picture 3"/>
          <p:cNvPicPr>
            <a:picLocks noChangeAspect="1"/>
          </p:cNvPicPr>
          <p:nvPr/>
        </p:nvPicPr>
        <p:blipFill>
          <a:blip r:embed="rId2"/>
          <a:stretch>
            <a:fillRect/>
          </a:stretch>
        </p:blipFill>
        <p:spPr>
          <a:xfrm>
            <a:off x="7617336" y="2210794"/>
            <a:ext cx="2903687" cy="2861297"/>
          </a:xfrm>
          <a:prstGeom prst="rect">
            <a:avLst/>
          </a:prstGeom>
        </p:spPr>
      </p:pic>
      <p:sp>
        <p:nvSpPr>
          <p:cNvPr id="5" name="TextBox 4"/>
          <p:cNvSpPr txBox="1"/>
          <p:nvPr/>
        </p:nvSpPr>
        <p:spPr>
          <a:xfrm>
            <a:off x="7440322" y="5358002"/>
            <a:ext cx="3513428" cy="923330"/>
          </a:xfrm>
          <a:prstGeom prst="rect">
            <a:avLst/>
          </a:prstGeom>
          <a:solidFill>
            <a:schemeClr val="accent1"/>
          </a:solidFill>
        </p:spPr>
        <p:txBody>
          <a:bodyPr wrap="square" rtlCol="0">
            <a:spAutoFit/>
          </a:bodyPr>
          <a:lstStyle/>
          <a:p>
            <a:pPr algn="ctr"/>
            <a:r>
              <a:rPr lang="en-ZA" b="1" dirty="0" smtClean="0"/>
              <a:t>Beware of “reply all”.  </a:t>
            </a:r>
            <a:r>
              <a:rPr lang="en-ZA" dirty="0" smtClean="0"/>
              <a:t>It is easy to send an email message to unintended recipients by mistake. </a:t>
            </a:r>
            <a:endParaRPr lang="en-GB" dirty="0"/>
          </a:p>
        </p:txBody>
      </p:sp>
    </p:spTree>
    <p:extLst>
      <p:ext uri="{BB962C8B-B14F-4D97-AF65-F5344CB8AC3E}">
        <p14:creationId xmlns:p14="http://schemas.microsoft.com/office/powerpoint/2010/main" val="17489230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98426"/>
            <a:ext cx="10515600" cy="1025525"/>
          </a:xfrm>
        </p:spPr>
        <p:txBody>
          <a:bodyPr/>
          <a:lstStyle/>
          <a:p>
            <a:r>
              <a:rPr lang="en-ZA" b="1" dirty="0" smtClean="0">
                <a:latin typeface="+mn-lt"/>
              </a:rPr>
              <a:t>Donors</a:t>
            </a:r>
            <a:endParaRPr lang="en-ZA" b="1" dirty="0">
              <a:latin typeface="+mn-lt"/>
            </a:endParaRPr>
          </a:p>
        </p:txBody>
      </p:sp>
      <p:sp>
        <p:nvSpPr>
          <p:cNvPr id="4" name="Content Placeholder 3"/>
          <p:cNvSpPr>
            <a:spLocks noGrp="1"/>
          </p:cNvSpPr>
          <p:nvPr>
            <p:ph idx="1"/>
          </p:nvPr>
        </p:nvSpPr>
        <p:spPr>
          <a:xfrm>
            <a:off x="362735" y="1044279"/>
            <a:ext cx="8601075" cy="5243399"/>
          </a:xfrm>
        </p:spPr>
        <p:txBody>
          <a:bodyPr>
            <a:normAutofit fontScale="62500" lnSpcReduction="20000"/>
          </a:bodyPr>
          <a:lstStyle/>
          <a:p>
            <a:pPr lvl="0">
              <a:lnSpc>
                <a:spcPct val="120000"/>
              </a:lnSpc>
            </a:pPr>
            <a:r>
              <a:rPr lang="en-ZA" b="1" dirty="0" smtClean="0">
                <a:solidFill>
                  <a:srgbClr val="800000"/>
                </a:solidFill>
              </a:rPr>
              <a:t>Give your donors visibility</a:t>
            </a:r>
            <a:r>
              <a:rPr lang="en-ZA" dirty="0" smtClean="0"/>
              <a:t>, through banners, logos, mentions in the press, etc.  </a:t>
            </a:r>
          </a:p>
          <a:p>
            <a:pPr lvl="0">
              <a:lnSpc>
                <a:spcPct val="120000"/>
              </a:lnSpc>
            </a:pPr>
            <a:r>
              <a:rPr lang="en-ZA" b="1" dirty="0" smtClean="0">
                <a:solidFill>
                  <a:srgbClr val="800000"/>
                </a:solidFill>
              </a:rPr>
              <a:t>Make use </a:t>
            </a:r>
            <a:r>
              <a:rPr lang="en-ZA" b="1" dirty="0">
                <a:solidFill>
                  <a:srgbClr val="800000"/>
                </a:solidFill>
              </a:rPr>
              <a:t>of the cocktail </a:t>
            </a:r>
            <a:r>
              <a:rPr lang="en-ZA" b="1" dirty="0" smtClean="0">
                <a:solidFill>
                  <a:srgbClr val="800000"/>
                </a:solidFill>
              </a:rPr>
              <a:t>circuit</a:t>
            </a:r>
            <a:r>
              <a:rPr lang="en-ZA" b="1" dirty="0" smtClean="0"/>
              <a:t>. </a:t>
            </a:r>
            <a:r>
              <a:rPr lang="en-ZA" dirty="0" smtClean="0"/>
              <a:t>National days and other major meetings are good opportunities for informal chats with people from different embassies &amp; donor agencies about possible opportunities.   </a:t>
            </a:r>
            <a:endParaRPr lang="en-ZA" dirty="0"/>
          </a:p>
          <a:p>
            <a:pPr lvl="0">
              <a:lnSpc>
                <a:spcPct val="120000"/>
              </a:lnSpc>
            </a:pPr>
            <a:r>
              <a:rPr lang="en-ZA" b="1" dirty="0" smtClean="0">
                <a:solidFill>
                  <a:srgbClr val="800000"/>
                </a:solidFill>
              </a:rPr>
              <a:t>“Call </a:t>
            </a:r>
            <a:r>
              <a:rPr lang="en-ZA" b="1" dirty="0">
                <a:solidFill>
                  <a:srgbClr val="800000"/>
                </a:solidFill>
              </a:rPr>
              <a:t>me by your name</a:t>
            </a:r>
            <a:r>
              <a:rPr lang="en-ZA" b="1" dirty="0" smtClean="0">
                <a:solidFill>
                  <a:srgbClr val="800000"/>
                </a:solidFill>
              </a:rPr>
              <a:t>”: </a:t>
            </a:r>
            <a:r>
              <a:rPr lang="en-ZA" dirty="0" smtClean="0">
                <a:solidFill>
                  <a:srgbClr val="800000"/>
                </a:solidFill>
              </a:rPr>
              <a:t> </a:t>
            </a:r>
            <a:r>
              <a:rPr lang="en-ZA" dirty="0" smtClean="0"/>
              <a:t>Most any project can fit under a variety of themes, depending on what you emphasise. Suppose you want to research domestic violence in a community. You could adapt this project to fit many possible themes:</a:t>
            </a:r>
          </a:p>
          <a:p>
            <a:pPr lvl="1">
              <a:lnSpc>
                <a:spcPct val="120000"/>
              </a:lnSpc>
            </a:pPr>
            <a:r>
              <a:rPr lang="en-ZA" sz="2600" b="1" i="1" dirty="0" smtClean="0"/>
              <a:t>Good governance</a:t>
            </a:r>
            <a:r>
              <a:rPr lang="en-ZA" sz="2600" dirty="0" smtClean="0"/>
              <a:t>: How are domestic violence service providers performing? </a:t>
            </a:r>
          </a:p>
          <a:p>
            <a:pPr lvl="1">
              <a:lnSpc>
                <a:spcPct val="120000"/>
              </a:lnSpc>
            </a:pPr>
            <a:r>
              <a:rPr lang="en-ZA" sz="2600" b="1" i="1" dirty="0" smtClean="0"/>
              <a:t>Gender equality</a:t>
            </a:r>
            <a:r>
              <a:rPr lang="en-ZA" sz="2600" dirty="0" smtClean="0"/>
              <a:t>: Do service providers treat male and female victims any differently?  </a:t>
            </a:r>
          </a:p>
          <a:p>
            <a:pPr lvl="1">
              <a:lnSpc>
                <a:spcPct val="120000"/>
              </a:lnSpc>
            </a:pPr>
            <a:r>
              <a:rPr lang="en-ZA" sz="2600" b="1" i="1" dirty="0" smtClean="0"/>
              <a:t>Children’s rights</a:t>
            </a:r>
            <a:r>
              <a:rPr lang="en-ZA" sz="2600" dirty="0" smtClean="0"/>
              <a:t>: How is domestic violence between parents affecting children in the household? Are children being abused in the guise of “discipline”?</a:t>
            </a:r>
          </a:p>
          <a:p>
            <a:pPr lvl="1">
              <a:lnSpc>
                <a:spcPct val="120000"/>
              </a:lnSpc>
            </a:pPr>
            <a:r>
              <a:rPr lang="en-ZA" sz="2600" b="1" i="1" dirty="0" smtClean="0"/>
              <a:t>Digital solutions : </a:t>
            </a:r>
            <a:r>
              <a:rPr lang="en-ZA" sz="2600" dirty="0" smtClean="0"/>
              <a:t>Is there scope for access to protection orders via smartphones? </a:t>
            </a:r>
            <a:br>
              <a:rPr lang="en-ZA" sz="2600" dirty="0" smtClean="0"/>
            </a:br>
            <a:r>
              <a:rPr lang="en-ZA" sz="2600" dirty="0" smtClean="0"/>
              <a:t>Is there a demand for virtual counselling services for perpetrators?  </a:t>
            </a:r>
          </a:p>
          <a:p>
            <a:pPr>
              <a:lnSpc>
                <a:spcPct val="120000"/>
              </a:lnSpc>
            </a:pPr>
            <a:r>
              <a:rPr lang="en-ZA" b="1" dirty="0" smtClean="0">
                <a:solidFill>
                  <a:srgbClr val="800000"/>
                </a:solidFill>
              </a:rPr>
              <a:t>End of funding cycle rescue: </a:t>
            </a:r>
            <a:r>
              <a:rPr lang="en-ZA" dirty="0" smtClean="0"/>
              <a:t>Some donors may have returned or unused funds near the end of their financial years. Offer quick projects that could help them get rid of that extra cash. </a:t>
            </a:r>
            <a:endParaRPr lang="en-ZA"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1031"/>
          <a:stretch/>
        </p:blipFill>
        <p:spPr>
          <a:xfrm>
            <a:off x="8393292" y="2540168"/>
            <a:ext cx="3409950" cy="2331292"/>
          </a:xfrm>
          <a:prstGeom prst="rect">
            <a:avLst/>
          </a:prstGeom>
        </p:spPr>
      </p:pic>
    </p:spTree>
    <p:extLst>
      <p:ext uri="{BB962C8B-B14F-4D97-AF65-F5344CB8AC3E}">
        <p14:creationId xmlns:p14="http://schemas.microsoft.com/office/powerpoint/2010/main" val="2154860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98426"/>
            <a:ext cx="10515600" cy="1025525"/>
          </a:xfrm>
        </p:spPr>
        <p:txBody>
          <a:bodyPr/>
          <a:lstStyle/>
          <a:p>
            <a:r>
              <a:rPr lang="en-ZA" b="1" dirty="0" smtClean="0">
                <a:latin typeface="+mn-lt"/>
              </a:rPr>
              <a:t>Using staff &amp; interns effectively</a:t>
            </a:r>
            <a:endParaRPr lang="en-ZA" b="1" dirty="0">
              <a:latin typeface="+mn-lt"/>
            </a:endParaRPr>
          </a:p>
        </p:txBody>
      </p:sp>
      <p:sp>
        <p:nvSpPr>
          <p:cNvPr id="3" name="Content Placeholder 2"/>
          <p:cNvSpPr>
            <a:spLocks noGrp="1"/>
          </p:cNvSpPr>
          <p:nvPr>
            <p:ph idx="1"/>
          </p:nvPr>
        </p:nvSpPr>
        <p:spPr>
          <a:xfrm>
            <a:off x="381000" y="1123951"/>
            <a:ext cx="9315450" cy="5492509"/>
          </a:xfrm>
        </p:spPr>
        <p:txBody>
          <a:bodyPr>
            <a:noAutofit/>
          </a:bodyPr>
          <a:lstStyle/>
          <a:p>
            <a:pPr>
              <a:lnSpc>
                <a:spcPct val="100000"/>
              </a:lnSpc>
              <a:spcBef>
                <a:spcPts val="0"/>
              </a:spcBef>
              <a:spcAft>
                <a:spcPts val="1200"/>
              </a:spcAft>
            </a:pPr>
            <a:r>
              <a:rPr lang="en-ZA" sz="1800" b="1" dirty="0" smtClean="0">
                <a:solidFill>
                  <a:srgbClr val="800000"/>
                </a:solidFill>
              </a:rPr>
              <a:t>Share information about the background and aims of any task. </a:t>
            </a:r>
            <a:br>
              <a:rPr lang="en-ZA" sz="1800" b="1" dirty="0" smtClean="0">
                <a:solidFill>
                  <a:srgbClr val="800000"/>
                </a:solidFill>
              </a:rPr>
            </a:br>
            <a:r>
              <a:rPr lang="en-ZA" sz="1800" dirty="0" smtClean="0"/>
              <a:t>This provides motivation and inspiration.</a:t>
            </a:r>
          </a:p>
          <a:p>
            <a:pPr>
              <a:lnSpc>
                <a:spcPct val="100000"/>
              </a:lnSpc>
              <a:spcBef>
                <a:spcPts val="0"/>
              </a:spcBef>
              <a:spcAft>
                <a:spcPts val="1200"/>
              </a:spcAft>
            </a:pPr>
            <a:r>
              <a:rPr lang="en-ZA" sz="1800" b="1" dirty="0">
                <a:solidFill>
                  <a:srgbClr val="800000"/>
                </a:solidFill>
              </a:rPr>
              <a:t>Keep a running list of projects on hand so that staff and interns are never idle. </a:t>
            </a:r>
            <a:r>
              <a:rPr lang="en-ZA" sz="1800" b="1" dirty="0" smtClean="0">
                <a:solidFill>
                  <a:srgbClr val="800000"/>
                </a:solidFill>
              </a:rPr>
              <a:t/>
            </a:r>
            <a:br>
              <a:rPr lang="en-ZA" sz="1800" b="1" dirty="0" smtClean="0">
                <a:solidFill>
                  <a:srgbClr val="800000"/>
                </a:solidFill>
              </a:rPr>
            </a:br>
            <a:r>
              <a:rPr lang="en-ZA" sz="1800" dirty="0" smtClean="0"/>
              <a:t>People </a:t>
            </a:r>
            <a:r>
              <a:rPr lang="en-ZA" sz="1800" dirty="0"/>
              <a:t>usually work in civil society because they want to make a difference. </a:t>
            </a:r>
            <a:endParaRPr lang="en-ZA" sz="1800" dirty="0" smtClean="0"/>
          </a:p>
          <a:p>
            <a:pPr>
              <a:lnSpc>
                <a:spcPct val="100000"/>
              </a:lnSpc>
              <a:spcBef>
                <a:spcPts val="0"/>
              </a:spcBef>
              <a:spcAft>
                <a:spcPts val="1200"/>
              </a:spcAft>
            </a:pPr>
            <a:r>
              <a:rPr lang="en-ZA" sz="1800" b="1" dirty="0" smtClean="0">
                <a:solidFill>
                  <a:srgbClr val="800000"/>
                </a:solidFill>
              </a:rPr>
              <a:t>Wherever possible, give detailed feedback</a:t>
            </a:r>
            <a:r>
              <a:rPr lang="en-ZA" sz="1800" dirty="0" smtClean="0"/>
              <a:t> so that staff and interns </a:t>
            </a:r>
            <a:br>
              <a:rPr lang="en-ZA" sz="1800" dirty="0" smtClean="0"/>
            </a:br>
            <a:r>
              <a:rPr lang="en-ZA" sz="1800" dirty="0" smtClean="0"/>
              <a:t>can hone their skills and gain additional capacity.</a:t>
            </a:r>
          </a:p>
          <a:p>
            <a:pPr>
              <a:lnSpc>
                <a:spcPct val="100000"/>
              </a:lnSpc>
              <a:spcBef>
                <a:spcPts val="0"/>
              </a:spcBef>
              <a:spcAft>
                <a:spcPts val="1200"/>
              </a:spcAft>
            </a:pPr>
            <a:r>
              <a:rPr lang="en-ZA" sz="1800" b="1" dirty="0" smtClean="0">
                <a:solidFill>
                  <a:srgbClr val="800000"/>
                </a:solidFill>
              </a:rPr>
              <a:t>Expose all staff and interns to the different facets of your work. </a:t>
            </a:r>
            <a:br>
              <a:rPr lang="en-ZA" sz="1800" b="1" dirty="0" smtClean="0">
                <a:solidFill>
                  <a:srgbClr val="800000"/>
                </a:solidFill>
              </a:rPr>
            </a:br>
            <a:r>
              <a:rPr lang="en-ZA" sz="1800" dirty="0" smtClean="0"/>
              <a:t>Take them along to meetings and events that will deepen their </a:t>
            </a:r>
            <a:br>
              <a:rPr lang="en-ZA" sz="1800" dirty="0" smtClean="0"/>
            </a:br>
            <a:r>
              <a:rPr lang="en-ZA" sz="1800" dirty="0" smtClean="0"/>
              <a:t>understanding of the organisation’s overall activities. </a:t>
            </a:r>
          </a:p>
          <a:p>
            <a:pPr>
              <a:lnSpc>
                <a:spcPct val="100000"/>
              </a:lnSpc>
              <a:spcBef>
                <a:spcPts val="0"/>
              </a:spcBef>
              <a:spcAft>
                <a:spcPts val="1200"/>
              </a:spcAft>
            </a:pPr>
            <a:r>
              <a:rPr lang="en-ZA" sz="1800" b="1" dirty="0" smtClean="0">
                <a:solidFill>
                  <a:srgbClr val="800000"/>
                </a:solidFill>
              </a:rPr>
              <a:t>Give staff and interns additional responsibility as they are ready. </a:t>
            </a:r>
            <a:r>
              <a:rPr lang="en-ZA" sz="1800" dirty="0" smtClean="0"/>
              <a:t>Don’t put someone </a:t>
            </a:r>
            <a:br>
              <a:rPr lang="en-ZA" sz="1800" dirty="0" smtClean="0"/>
            </a:br>
            <a:r>
              <a:rPr lang="en-ZA" sz="1800" dirty="0" smtClean="0"/>
              <a:t>in a situation over their heads, but don’t let people stagnate and become bored. </a:t>
            </a:r>
          </a:p>
          <a:p>
            <a:pPr>
              <a:lnSpc>
                <a:spcPct val="100000"/>
              </a:lnSpc>
              <a:spcBef>
                <a:spcPts val="0"/>
              </a:spcBef>
              <a:spcAft>
                <a:spcPts val="1200"/>
              </a:spcAft>
            </a:pPr>
            <a:r>
              <a:rPr lang="en-ZA" sz="1800" b="1" dirty="0" smtClean="0">
                <a:solidFill>
                  <a:srgbClr val="800000"/>
                </a:solidFill>
              </a:rPr>
              <a:t>Be clear on areas of independent decision-making. </a:t>
            </a:r>
            <a:r>
              <a:rPr lang="en-ZA" sz="1800" dirty="0" smtClean="0"/>
              <a:t>For example, can all </a:t>
            </a:r>
            <a:br>
              <a:rPr lang="en-ZA" sz="1800" dirty="0" smtClean="0"/>
            </a:br>
            <a:r>
              <a:rPr lang="en-ZA" sz="1800" dirty="0" smtClean="0"/>
              <a:t>staff &amp; interns send letters on the organisation’s letterhead, or do you want </a:t>
            </a:r>
            <a:br>
              <a:rPr lang="en-ZA" sz="1800" dirty="0" smtClean="0"/>
            </a:br>
            <a:r>
              <a:rPr lang="en-ZA" sz="1800" dirty="0" smtClean="0"/>
              <a:t>to check the correspondence first? </a:t>
            </a:r>
          </a:p>
          <a:p>
            <a:pPr>
              <a:lnSpc>
                <a:spcPct val="100000"/>
              </a:lnSpc>
              <a:spcBef>
                <a:spcPts val="0"/>
              </a:spcBef>
              <a:spcAft>
                <a:spcPts val="1200"/>
              </a:spcAft>
            </a:pPr>
            <a:r>
              <a:rPr lang="en-ZA" sz="1800" b="1" dirty="0" smtClean="0">
                <a:solidFill>
                  <a:srgbClr val="800000"/>
                </a:solidFill>
              </a:rPr>
              <a:t>Encourage brainstorming.  </a:t>
            </a:r>
            <a:r>
              <a:rPr lang="en-ZA" sz="1800" dirty="0" smtClean="0"/>
              <a:t>Give everyone a chance to contribute ideas </a:t>
            </a:r>
            <a:br>
              <a:rPr lang="en-ZA" sz="1800" dirty="0" smtClean="0"/>
            </a:br>
            <a:r>
              <a:rPr lang="en-ZA" sz="1800" dirty="0" smtClean="0"/>
              <a:t>and suggestions. </a:t>
            </a:r>
          </a:p>
          <a:p>
            <a:pPr>
              <a:lnSpc>
                <a:spcPct val="120000"/>
              </a:lnSpc>
              <a:spcBef>
                <a:spcPts val="0"/>
              </a:spcBef>
              <a:spcAft>
                <a:spcPts val="1200"/>
              </a:spcAft>
            </a:pPr>
            <a:endParaRPr lang="en-ZA" sz="1400" dirty="0" smtClean="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75251" y="4293722"/>
            <a:ext cx="2756823" cy="2067617"/>
          </a:xfrm>
          <a:prstGeom prst="rect">
            <a:avLst/>
          </a:prstGeom>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6444" r="8000" b="9185"/>
          <a:stretch/>
        </p:blipFill>
        <p:spPr>
          <a:xfrm>
            <a:off x="8313737" y="146052"/>
            <a:ext cx="3667126" cy="3892549"/>
          </a:xfrm>
          <a:prstGeom prst="rect">
            <a:avLst/>
          </a:prstGeom>
        </p:spPr>
      </p:pic>
    </p:spTree>
    <p:extLst>
      <p:ext uri="{BB962C8B-B14F-4D97-AF65-F5344CB8AC3E}">
        <p14:creationId xmlns:p14="http://schemas.microsoft.com/office/powerpoint/2010/main" val="12105015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98426"/>
            <a:ext cx="10515600" cy="1025525"/>
          </a:xfrm>
        </p:spPr>
        <p:txBody>
          <a:bodyPr/>
          <a:lstStyle/>
          <a:p>
            <a:r>
              <a:rPr lang="en-ZA" b="1" dirty="0" smtClean="0">
                <a:latin typeface="+mn-lt"/>
              </a:rPr>
              <a:t>Don’t be afraid to say “NO”</a:t>
            </a:r>
            <a:endParaRPr lang="en-ZA" b="1" dirty="0">
              <a:latin typeface="+mn-lt"/>
            </a:endParaRPr>
          </a:p>
        </p:txBody>
      </p:sp>
      <p:sp>
        <p:nvSpPr>
          <p:cNvPr id="4" name="Content Placeholder 3"/>
          <p:cNvSpPr>
            <a:spLocks noGrp="1"/>
          </p:cNvSpPr>
          <p:nvPr>
            <p:ph idx="1"/>
          </p:nvPr>
        </p:nvSpPr>
        <p:spPr>
          <a:xfrm>
            <a:off x="295275" y="933254"/>
            <a:ext cx="8980700" cy="5788057"/>
          </a:xfrm>
        </p:spPr>
        <p:txBody>
          <a:bodyPr>
            <a:normAutofit fontScale="55000" lnSpcReduction="20000"/>
          </a:bodyPr>
          <a:lstStyle/>
          <a:p>
            <a:pPr lvl="0">
              <a:lnSpc>
                <a:spcPct val="120000"/>
              </a:lnSpc>
            </a:pPr>
            <a:r>
              <a:rPr lang="en-ZA" sz="3100" b="1" dirty="0" smtClean="0">
                <a:solidFill>
                  <a:srgbClr val="800000"/>
                </a:solidFill>
              </a:rPr>
              <a:t>Don’t attend every meeting &amp; launch you are invited to</a:t>
            </a:r>
            <a:r>
              <a:rPr lang="en-ZA" sz="3100" dirty="0" smtClean="0">
                <a:solidFill>
                  <a:srgbClr val="800000"/>
                </a:solidFill>
              </a:rPr>
              <a:t>. </a:t>
            </a:r>
            <a:r>
              <a:rPr lang="en-ZA" sz="3100" b="1" dirty="0" smtClean="0">
                <a:solidFill>
                  <a:srgbClr val="800000"/>
                </a:solidFill>
              </a:rPr>
              <a:t>Keep your focus on your top priorities. </a:t>
            </a:r>
            <a:r>
              <a:rPr lang="en-ZA" sz="3100" dirty="0" smtClean="0"/>
              <a:t>Sometimes involving NGOs can be window-dressing instead of meaningful consultation. It may be aimed at legitimising an initiative regardless of actually levels of support. On the other hand, you don’t want key partners to think that  you are uncooperative – and you need to maintain visibility for your work. Seek a good balance.  Consider the energy-impact ratio. </a:t>
            </a:r>
          </a:p>
          <a:p>
            <a:pPr marL="457200" lvl="1" indent="0">
              <a:lnSpc>
                <a:spcPct val="120000"/>
              </a:lnSpc>
              <a:buNone/>
            </a:pPr>
            <a:r>
              <a:rPr lang="en-ZA" sz="2500" b="1" dirty="0" smtClean="0"/>
              <a:t>Example:</a:t>
            </a:r>
            <a:r>
              <a:rPr lang="en-ZA" sz="2500" dirty="0" smtClean="0"/>
              <a:t>  If the meeting is to plan an activity that you have doubts about, </a:t>
            </a:r>
            <a:br>
              <a:rPr lang="en-ZA" sz="2500" dirty="0" smtClean="0"/>
            </a:br>
            <a:r>
              <a:rPr lang="en-ZA" sz="2500" dirty="0" smtClean="0"/>
              <a:t>can you propose an activity that will have greater impact? Or would it make </a:t>
            </a:r>
            <a:br>
              <a:rPr lang="en-ZA" sz="2500" dirty="0" smtClean="0"/>
            </a:br>
            <a:r>
              <a:rPr lang="en-ZA" sz="2500" dirty="0" smtClean="0"/>
              <a:t>more sense for your group to focus its energies elsewhere? </a:t>
            </a:r>
          </a:p>
          <a:p>
            <a:pPr marL="457200" lvl="1" indent="0">
              <a:lnSpc>
                <a:spcPct val="120000"/>
              </a:lnSpc>
              <a:buNone/>
            </a:pPr>
            <a:r>
              <a:rPr lang="en-ZA" sz="2500" b="1" dirty="0" smtClean="0"/>
              <a:t>Example: </a:t>
            </a:r>
            <a:r>
              <a:rPr lang="en-ZA" sz="2500" dirty="0" smtClean="0"/>
              <a:t>If the meeting is a consultation about an international report, or a </a:t>
            </a:r>
            <a:br>
              <a:rPr lang="en-ZA" sz="2500" dirty="0" smtClean="0"/>
            </a:br>
            <a:r>
              <a:rPr lang="en-ZA" sz="2500" dirty="0" smtClean="0"/>
              <a:t>draft law or policy</a:t>
            </a:r>
            <a:r>
              <a:rPr lang="en-ZA" sz="2500" dirty="0"/>
              <a:t>,</a:t>
            </a:r>
            <a:r>
              <a:rPr lang="en-ZA" sz="2500" dirty="0" smtClean="0"/>
              <a:t> would an offer to make written input instead be more </a:t>
            </a:r>
            <a:br>
              <a:rPr lang="en-ZA" sz="2500" dirty="0" smtClean="0"/>
            </a:br>
            <a:r>
              <a:rPr lang="en-ZA" sz="2500" dirty="0" smtClean="0"/>
              <a:t>effective? </a:t>
            </a:r>
          </a:p>
          <a:p>
            <a:pPr lvl="0">
              <a:lnSpc>
                <a:spcPct val="120000"/>
              </a:lnSpc>
            </a:pPr>
            <a:r>
              <a:rPr lang="en-ZA" sz="3100" b="1" dirty="0" smtClean="0">
                <a:solidFill>
                  <a:srgbClr val="800000"/>
                </a:solidFill>
              </a:rPr>
              <a:t>Don’t give journalists comments on unfamiliar topics or on the basis of incomplete information. </a:t>
            </a:r>
          </a:p>
          <a:p>
            <a:pPr marL="457200" lvl="1" indent="0">
              <a:lnSpc>
                <a:spcPct val="120000"/>
              </a:lnSpc>
              <a:buNone/>
            </a:pPr>
            <a:r>
              <a:rPr lang="en-ZA" sz="2500" b="1" dirty="0" smtClean="0"/>
              <a:t>Example:</a:t>
            </a:r>
            <a:r>
              <a:rPr lang="en-ZA" sz="2500" dirty="0" smtClean="0"/>
              <a:t> LAC is often asked to comment on press reports about a specific case. </a:t>
            </a:r>
            <a:br>
              <a:rPr lang="en-ZA" sz="2500" dirty="0" smtClean="0"/>
            </a:br>
            <a:r>
              <a:rPr lang="en-ZA" sz="2500" dirty="0" smtClean="0"/>
              <a:t>There is always more information than what a newspaper article or </a:t>
            </a:r>
            <a:r>
              <a:rPr lang="en-ZA" sz="2500" dirty="0" err="1" smtClean="0"/>
              <a:t>tv</a:t>
            </a:r>
            <a:r>
              <a:rPr lang="en-ZA" sz="2500" dirty="0" smtClean="0"/>
              <a:t> clip contains. </a:t>
            </a:r>
            <a:br>
              <a:rPr lang="en-ZA" sz="2500" dirty="0" smtClean="0"/>
            </a:br>
            <a:r>
              <a:rPr lang="en-ZA" sz="2500" dirty="0" smtClean="0"/>
              <a:t>Be very careful about comments in this kind of situation. </a:t>
            </a:r>
          </a:p>
          <a:p>
            <a:pPr lvl="0">
              <a:lnSpc>
                <a:spcPct val="120000"/>
              </a:lnSpc>
            </a:pPr>
            <a:r>
              <a:rPr lang="en-ZA" sz="3100" b="1" dirty="0" smtClean="0">
                <a:solidFill>
                  <a:srgbClr val="800000"/>
                </a:solidFill>
              </a:rPr>
              <a:t>Don’t accept all funding that is offered. </a:t>
            </a:r>
            <a:r>
              <a:rPr lang="en-ZA" sz="3100" dirty="0" smtClean="0"/>
              <a:t>Financial desperation can make offers outside of the group’s normal field of work more tempting. Ask yourself: </a:t>
            </a:r>
          </a:p>
          <a:p>
            <a:pPr marL="457200" lvl="1" indent="0">
              <a:lnSpc>
                <a:spcPct val="120000"/>
              </a:lnSpc>
              <a:buNone/>
            </a:pPr>
            <a:r>
              <a:rPr lang="en-ZA" sz="2900" dirty="0" smtClean="0"/>
              <a:t>(1) Will the income cover only the project itself or will it provide some funding for your “real work”? </a:t>
            </a:r>
          </a:p>
          <a:p>
            <a:pPr marL="457200" lvl="1" indent="0">
              <a:lnSpc>
                <a:spcPct val="120000"/>
              </a:lnSpc>
              <a:buNone/>
            </a:pPr>
            <a:r>
              <a:rPr lang="en-ZA" sz="2900" dirty="0" smtClean="0"/>
              <a:t>(2) Will the project compromise the group’s reputation in any way? </a:t>
            </a:r>
          </a:p>
          <a:p>
            <a:pPr marL="457200" lvl="1" indent="0">
              <a:lnSpc>
                <a:spcPct val="120000"/>
              </a:lnSpc>
              <a:buNone/>
            </a:pPr>
            <a:r>
              <a:rPr lang="en-ZA" sz="2900" dirty="0" smtClean="0"/>
              <a:t>(3) Will the project tie up so much staff time that your group may to miss out on other </a:t>
            </a:r>
            <a:br>
              <a:rPr lang="en-ZA" sz="2900" dirty="0" smtClean="0"/>
            </a:br>
            <a:r>
              <a:rPr lang="en-ZA" sz="2900" dirty="0" smtClean="0"/>
              <a:t>      opportunities that are more central to its mission? </a:t>
            </a:r>
            <a:endParaRPr lang="en-ZA" sz="2900" dirty="0"/>
          </a:p>
        </p:txBody>
      </p:sp>
      <p:pic>
        <p:nvPicPr>
          <p:cNvPr id="1026" name="Picture 2" descr="No Stock Illustrations. 277,682 No clip art images and royalty free  illustrations available to search from thousands of EPS vector clipart and  stock art producer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420381" y="1634175"/>
            <a:ext cx="2366439" cy="1855872"/>
          </a:xfrm>
          <a:prstGeom prst="rect">
            <a:avLst/>
          </a:prstGeom>
          <a:noFill/>
          <a:ln w="82550">
            <a:solidFill>
              <a:srgbClr val="800000"/>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02424" y="4502989"/>
            <a:ext cx="1740377" cy="1164565"/>
          </a:xfrm>
          <a:prstGeom prst="rect">
            <a:avLst/>
          </a:prstGeom>
        </p:spPr>
      </p:pic>
    </p:spTree>
    <p:extLst>
      <p:ext uri="{BB962C8B-B14F-4D97-AF65-F5344CB8AC3E}">
        <p14:creationId xmlns:p14="http://schemas.microsoft.com/office/powerpoint/2010/main" val="20887191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179109"/>
            <a:ext cx="8207702" cy="1025525"/>
          </a:xfrm>
        </p:spPr>
        <p:txBody>
          <a:bodyPr>
            <a:normAutofit fontScale="90000"/>
          </a:bodyPr>
          <a:lstStyle/>
          <a:p>
            <a:r>
              <a:rPr lang="en-ZA" b="1" dirty="0" smtClean="0">
                <a:latin typeface="+mn-lt"/>
              </a:rPr>
              <a:t>Put the “work” back in “workshops”</a:t>
            </a:r>
            <a:endParaRPr lang="en-ZA" b="1" dirty="0">
              <a:latin typeface="+mn-lt"/>
            </a:endParaRPr>
          </a:p>
        </p:txBody>
      </p:sp>
      <p:sp>
        <p:nvSpPr>
          <p:cNvPr id="4" name="Content Placeholder 3"/>
          <p:cNvSpPr>
            <a:spLocks noGrp="1"/>
          </p:cNvSpPr>
          <p:nvPr>
            <p:ph idx="1"/>
          </p:nvPr>
        </p:nvSpPr>
        <p:spPr>
          <a:xfrm>
            <a:off x="210433" y="1137427"/>
            <a:ext cx="7811777" cy="5093690"/>
          </a:xfrm>
        </p:spPr>
        <p:txBody>
          <a:bodyPr>
            <a:normAutofit fontScale="92500" lnSpcReduction="20000"/>
          </a:bodyPr>
          <a:lstStyle/>
          <a:p>
            <a:pPr lvl="0">
              <a:lnSpc>
                <a:spcPct val="100000"/>
              </a:lnSpc>
            </a:pPr>
            <a:r>
              <a:rPr lang="en-ZA" sz="2400" b="1" dirty="0" smtClean="0">
                <a:solidFill>
                  <a:srgbClr val="800000"/>
                </a:solidFill>
              </a:rPr>
              <a:t>Does the the workshop have a clear purpose? </a:t>
            </a:r>
          </a:p>
          <a:p>
            <a:pPr>
              <a:lnSpc>
                <a:spcPct val="100000"/>
              </a:lnSpc>
            </a:pPr>
            <a:r>
              <a:rPr lang="en-ZA" sz="2400" b="1" dirty="0">
                <a:solidFill>
                  <a:srgbClr val="800000"/>
                </a:solidFill>
              </a:rPr>
              <a:t>Is there an agenda containing relevant &amp; useful points? </a:t>
            </a:r>
            <a:endParaRPr lang="en-ZA" sz="2400" b="1" dirty="0" smtClean="0">
              <a:solidFill>
                <a:srgbClr val="800000"/>
              </a:solidFill>
            </a:endParaRPr>
          </a:p>
          <a:p>
            <a:pPr lvl="0">
              <a:lnSpc>
                <a:spcPct val="100000"/>
              </a:lnSpc>
            </a:pPr>
            <a:r>
              <a:rPr lang="en-ZA" sz="2400" b="1" dirty="0" smtClean="0">
                <a:solidFill>
                  <a:srgbClr val="800000"/>
                </a:solidFill>
              </a:rPr>
              <a:t>Will key stakeholders be present? And remain present when the press leaves after the keynote speech? </a:t>
            </a:r>
          </a:p>
          <a:p>
            <a:pPr>
              <a:lnSpc>
                <a:spcPct val="100000"/>
              </a:lnSpc>
            </a:pPr>
            <a:r>
              <a:rPr lang="en-ZA" sz="2400" b="1" dirty="0" smtClean="0">
                <a:solidFill>
                  <a:srgbClr val="800000"/>
                </a:solidFill>
              </a:rPr>
              <a:t>Is </a:t>
            </a:r>
            <a:r>
              <a:rPr lang="en-ZA" sz="2400" b="1" dirty="0">
                <a:solidFill>
                  <a:srgbClr val="800000"/>
                </a:solidFill>
              </a:rPr>
              <a:t>the workshop likely to lead to impactful outcomes? </a:t>
            </a:r>
            <a:endParaRPr lang="en-ZA" sz="2400" b="1" dirty="0" smtClean="0">
              <a:solidFill>
                <a:srgbClr val="800000"/>
              </a:solidFill>
            </a:endParaRPr>
          </a:p>
          <a:p>
            <a:pPr>
              <a:lnSpc>
                <a:spcPct val="100000"/>
              </a:lnSpc>
            </a:pPr>
            <a:endParaRPr lang="en-ZA" sz="2400" b="1" dirty="0">
              <a:solidFill>
                <a:srgbClr val="800000"/>
              </a:solidFill>
            </a:endParaRPr>
          </a:p>
          <a:p>
            <a:pPr>
              <a:lnSpc>
                <a:spcPct val="100000"/>
              </a:lnSpc>
            </a:pPr>
            <a:r>
              <a:rPr lang="en-ZA" sz="2400" b="1" dirty="0"/>
              <a:t>Is the workshop going to create an illusion of action on an issue without actually </a:t>
            </a:r>
            <a:r>
              <a:rPr lang="en-ZA" sz="2400" b="1" dirty="0" smtClean="0"/>
              <a:t>producing any </a:t>
            </a:r>
            <a:r>
              <a:rPr lang="en-ZA" sz="2400" b="1" dirty="0"/>
              <a:t>action? </a:t>
            </a:r>
            <a:endParaRPr lang="en-ZA" sz="2400" b="1" dirty="0" smtClean="0"/>
          </a:p>
          <a:p>
            <a:pPr>
              <a:lnSpc>
                <a:spcPct val="100000"/>
              </a:lnSpc>
            </a:pPr>
            <a:r>
              <a:rPr lang="en-ZA" sz="2400" b="1" dirty="0" smtClean="0"/>
              <a:t>Have previous workshops of this nature produced meaningful outcomes?</a:t>
            </a:r>
          </a:p>
          <a:p>
            <a:pPr>
              <a:lnSpc>
                <a:spcPct val="100000"/>
              </a:lnSpc>
            </a:pPr>
            <a:r>
              <a:rPr lang="en-ZA" sz="2400" b="1" dirty="0" smtClean="0"/>
              <a:t>Is there a possible ulterior motive? </a:t>
            </a:r>
            <a:r>
              <a:rPr lang="en-ZA" sz="2400" dirty="0" smtClean="0"/>
              <a:t>(Examples: getting positive publicity that is not actually warranted, attempting to demonstrate public support for a controversial issue, ticking off an activity promised to a donor, creating an appearance of consultation without actually taking any ideas on board)</a:t>
            </a:r>
          </a:p>
          <a:p>
            <a:pPr>
              <a:lnSpc>
                <a:spcPct val="120000"/>
              </a:lnSpc>
            </a:pPr>
            <a:endParaRPr lang="en-ZA" dirty="0"/>
          </a:p>
          <a:p>
            <a:pPr lvl="0">
              <a:lnSpc>
                <a:spcPct val="120000"/>
              </a:lnSpc>
            </a:pPr>
            <a:endParaRPr lang="en-ZA" b="1" dirty="0" smtClean="0">
              <a:solidFill>
                <a:srgbClr val="800000"/>
              </a:solidFill>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331" b="-474"/>
          <a:stretch/>
        </p:blipFill>
        <p:spPr>
          <a:xfrm>
            <a:off x="8653807" y="3205113"/>
            <a:ext cx="2939790" cy="1999317"/>
          </a:xfrm>
          <a:prstGeom prst="rect">
            <a:avLst/>
          </a:prstGeom>
        </p:spPr>
      </p:pic>
      <p:pic>
        <p:nvPicPr>
          <p:cNvPr id="8" name="Picture 7"/>
          <p:cNvPicPr>
            <a:picLocks noChangeAspect="1"/>
          </p:cNvPicPr>
          <p:nvPr/>
        </p:nvPicPr>
        <p:blipFill>
          <a:blip r:embed="rId3"/>
          <a:stretch>
            <a:fillRect/>
          </a:stretch>
        </p:blipFill>
        <p:spPr>
          <a:xfrm>
            <a:off x="8686768" y="850573"/>
            <a:ext cx="2906828" cy="2177315"/>
          </a:xfrm>
          <a:prstGeom prst="rect">
            <a:avLst/>
          </a:prstGeom>
        </p:spPr>
      </p:pic>
      <p:sp>
        <p:nvSpPr>
          <p:cNvPr id="9" name="Oval 8"/>
          <p:cNvSpPr/>
          <p:nvPr/>
        </p:nvSpPr>
        <p:spPr>
          <a:xfrm>
            <a:off x="8502977" y="5466497"/>
            <a:ext cx="331823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The “anthem” rule</a:t>
            </a:r>
            <a:endParaRPr lang="en-ZA" dirty="0"/>
          </a:p>
        </p:txBody>
      </p:sp>
    </p:spTree>
    <p:extLst>
      <p:ext uri="{BB962C8B-B14F-4D97-AF65-F5344CB8AC3E}">
        <p14:creationId xmlns:p14="http://schemas.microsoft.com/office/powerpoint/2010/main" val="6652493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38" y="242480"/>
            <a:ext cx="10515600" cy="864011"/>
          </a:xfrm>
        </p:spPr>
        <p:txBody>
          <a:bodyPr>
            <a:normAutofit/>
          </a:bodyPr>
          <a:lstStyle/>
          <a:p>
            <a:r>
              <a:rPr lang="en-ZA" sz="4000" b="1" dirty="0" smtClean="0">
                <a:latin typeface="+mn-lt"/>
              </a:rPr>
              <a:t>Branding</a:t>
            </a:r>
            <a:endParaRPr lang="en-ZA" sz="4000" b="1" dirty="0">
              <a:latin typeface="+mn-lt"/>
            </a:endParaRPr>
          </a:p>
        </p:txBody>
      </p:sp>
      <p:sp>
        <p:nvSpPr>
          <p:cNvPr id="3" name="Content Placeholder 2"/>
          <p:cNvSpPr>
            <a:spLocks noGrp="1"/>
          </p:cNvSpPr>
          <p:nvPr>
            <p:ph idx="1"/>
          </p:nvPr>
        </p:nvSpPr>
        <p:spPr>
          <a:xfrm>
            <a:off x="295841" y="981764"/>
            <a:ext cx="6095138" cy="4395787"/>
          </a:xfrm>
        </p:spPr>
        <p:txBody>
          <a:bodyPr>
            <a:normAutofit fontScale="62500" lnSpcReduction="20000"/>
          </a:bodyPr>
          <a:lstStyle/>
          <a:p>
            <a:pPr>
              <a:lnSpc>
                <a:spcPct val="120000"/>
              </a:lnSpc>
              <a:spcBef>
                <a:spcPts val="0"/>
              </a:spcBef>
              <a:spcAft>
                <a:spcPts val="1200"/>
              </a:spcAft>
            </a:pPr>
            <a:r>
              <a:rPr lang="en-ZA" b="1" dirty="0" smtClean="0">
                <a:solidFill>
                  <a:srgbClr val="800000"/>
                </a:solidFill>
              </a:rPr>
              <a:t>Be sure to put your organisation’s logo on every work product</a:t>
            </a:r>
            <a:r>
              <a:rPr lang="en-ZA" dirty="0" smtClean="0"/>
              <a:t>, including memos and inputs to decision-makers. </a:t>
            </a:r>
          </a:p>
          <a:p>
            <a:pPr>
              <a:lnSpc>
                <a:spcPct val="120000"/>
              </a:lnSpc>
              <a:spcBef>
                <a:spcPts val="0"/>
              </a:spcBef>
              <a:spcAft>
                <a:spcPts val="1200"/>
              </a:spcAft>
            </a:pPr>
            <a:r>
              <a:rPr lang="en-ZA" b="1" dirty="0" smtClean="0">
                <a:solidFill>
                  <a:srgbClr val="800000"/>
                </a:solidFill>
              </a:rPr>
              <a:t>Use catchy titles &amp; slogans. </a:t>
            </a:r>
            <a:r>
              <a:rPr lang="en-ZA" dirty="0" smtClean="0"/>
              <a:t>As advertisers know, product names and taglines matter. They stick in the brain and so make your products more memorable. </a:t>
            </a:r>
            <a:endParaRPr lang="en-ZA" b="1" dirty="0" smtClean="0">
              <a:solidFill>
                <a:srgbClr val="800000"/>
              </a:solidFill>
            </a:endParaRPr>
          </a:p>
          <a:p>
            <a:pPr>
              <a:lnSpc>
                <a:spcPct val="120000"/>
              </a:lnSpc>
              <a:spcBef>
                <a:spcPts val="0"/>
              </a:spcBef>
              <a:spcAft>
                <a:spcPts val="1200"/>
              </a:spcAft>
            </a:pPr>
            <a:r>
              <a:rPr lang="en-ZA" b="1" dirty="0" smtClean="0">
                <a:solidFill>
                  <a:srgbClr val="800000"/>
                </a:solidFill>
              </a:rPr>
              <a:t>Give publications and projects a memorable name if possible. </a:t>
            </a:r>
            <a:r>
              <a:rPr lang="en-ZA" dirty="0" smtClean="0"/>
              <a:t>Use a subheading to explain the nature of the document more precisely. </a:t>
            </a:r>
          </a:p>
          <a:p>
            <a:pPr>
              <a:lnSpc>
                <a:spcPct val="120000"/>
              </a:lnSpc>
              <a:spcBef>
                <a:spcPts val="0"/>
              </a:spcBef>
              <a:spcAft>
                <a:spcPts val="1200"/>
              </a:spcAft>
            </a:pPr>
            <a:r>
              <a:rPr lang="en-ZA" b="1" dirty="0" smtClean="0">
                <a:solidFill>
                  <a:srgbClr val="800000"/>
                </a:solidFill>
              </a:rPr>
              <a:t>Consider colour-coding or a special logo for a subset of documents.  </a:t>
            </a:r>
            <a:r>
              <a:rPr lang="en-ZA" dirty="0" smtClean="0"/>
              <a:t>For example, LAC’s publications on the Child Care and Protection Act ALL use </a:t>
            </a:r>
            <a:r>
              <a:rPr lang="en-ZA" dirty="0" smtClean="0">
                <a:solidFill>
                  <a:srgbClr val="9900FF"/>
                </a:solidFill>
              </a:rPr>
              <a:t>purple</a:t>
            </a:r>
            <a:r>
              <a:rPr lang="en-ZA" dirty="0" smtClean="0"/>
              <a:t> as a primary colour and include a “</a:t>
            </a:r>
            <a:r>
              <a:rPr lang="en-ZA" dirty="0" err="1" smtClean="0">
                <a:solidFill>
                  <a:srgbClr val="9900FF"/>
                </a:solidFill>
              </a:rPr>
              <a:t>CCPA</a:t>
            </a:r>
            <a:r>
              <a:rPr lang="en-ZA" dirty="0" smtClean="0">
                <a:solidFill>
                  <a:srgbClr val="9900FF"/>
                </a:solidFill>
              </a:rPr>
              <a:t> logo</a:t>
            </a:r>
            <a:r>
              <a:rPr lang="en-ZA" dirty="0" smtClean="0"/>
              <a:t>”. All of our work on rape is </a:t>
            </a:r>
            <a:r>
              <a:rPr lang="en-ZA" b="1" dirty="0" smtClean="0">
                <a:solidFill>
                  <a:srgbClr val="FF0000"/>
                </a:solidFill>
              </a:rPr>
              <a:t>red</a:t>
            </a:r>
            <a:r>
              <a:rPr lang="en-ZA" dirty="0" smtClean="0"/>
              <a:t>, domestic violence is </a:t>
            </a:r>
            <a:r>
              <a:rPr lang="en-ZA" b="1" dirty="0" smtClean="0">
                <a:solidFill>
                  <a:schemeClr val="accent2"/>
                </a:solidFill>
              </a:rPr>
              <a:t>orange</a:t>
            </a:r>
            <a:r>
              <a:rPr lang="en-ZA" b="1" dirty="0" smtClean="0"/>
              <a:t> </a:t>
            </a:r>
            <a:r>
              <a:rPr lang="en-ZA" dirty="0" smtClean="0"/>
              <a:t>and maintenance is </a:t>
            </a:r>
            <a:r>
              <a:rPr lang="en-ZA" b="1" dirty="0" smtClean="0">
                <a:solidFill>
                  <a:srgbClr val="008080"/>
                </a:solidFill>
              </a:rPr>
              <a:t>green</a:t>
            </a:r>
            <a:r>
              <a:rPr lang="en-ZA" dirty="0" smtClean="0"/>
              <a:t>.</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01880" y="143537"/>
            <a:ext cx="2328145" cy="3429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1205" y="3805488"/>
            <a:ext cx="2136722" cy="2767594"/>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t="-1"/>
          <a:stretch/>
        </p:blipFill>
        <p:spPr>
          <a:xfrm>
            <a:off x="6691126" y="248708"/>
            <a:ext cx="2252848" cy="3323829"/>
          </a:xfrm>
          <a:prstGeom prst="rect">
            <a:avLst/>
          </a:prstGeom>
        </p:spPr>
      </p:pic>
      <p:pic>
        <p:nvPicPr>
          <p:cNvPr id="9" name="Picture 8"/>
          <p:cNvPicPr>
            <a:picLocks noChangeAspect="1"/>
          </p:cNvPicPr>
          <p:nvPr/>
        </p:nvPicPr>
        <p:blipFill>
          <a:blip r:embed="rId5"/>
          <a:stretch>
            <a:fillRect/>
          </a:stretch>
        </p:blipFill>
        <p:spPr>
          <a:xfrm>
            <a:off x="2025910" y="5345764"/>
            <a:ext cx="1228896" cy="1152686"/>
          </a:xfrm>
          <a:prstGeom prst="rect">
            <a:avLst/>
          </a:prstGeom>
        </p:spPr>
      </p:pic>
      <p:sp>
        <p:nvSpPr>
          <p:cNvPr id="10" name="TextBox 9"/>
          <p:cNvSpPr txBox="1"/>
          <p:nvPr/>
        </p:nvSpPr>
        <p:spPr>
          <a:xfrm>
            <a:off x="425027" y="5630728"/>
            <a:ext cx="1615186" cy="646331"/>
          </a:xfrm>
          <a:prstGeom prst="rect">
            <a:avLst/>
          </a:prstGeom>
          <a:solidFill>
            <a:schemeClr val="bg1"/>
          </a:solidFill>
        </p:spPr>
        <p:txBody>
          <a:bodyPr wrap="none" rtlCol="0">
            <a:spAutoFit/>
          </a:bodyPr>
          <a:lstStyle/>
          <a:p>
            <a:r>
              <a:rPr lang="en-ZA" b="1" dirty="0" smtClean="0">
                <a:solidFill>
                  <a:srgbClr val="AE47B9"/>
                </a:solidFill>
              </a:rPr>
              <a:t>Child Care and </a:t>
            </a:r>
            <a:br>
              <a:rPr lang="en-ZA" b="1" dirty="0" smtClean="0">
                <a:solidFill>
                  <a:srgbClr val="AE47B9"/>
                </a:solidFill>
              </a:rPr>
            </a:br>
            <a:r>
              <a:rPr lang="en-ZA" b="1" dirty="0" smtClean="0">
                <a:solidFill>
                  <a:srgbClr val="AE47B9"/>
                </a:solidFill>
              </a:rPr>
              <a:t>Protection Act </a:t>
            </a:r>
            <a:endParaRPr lang="en-ZA" b="1" dirty="0">
              <a:solidFill>
                <a:srgbClr val="AE47B9"/>
              </a:solidFill>
            </a:endParaRP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81044" y="3758364"/>
            <a:ext cx="1601306" cy="2814718"/>
          </a:xfrm>
          <a:prstGeom prst="rect">
            <a:avLst/>
          </a:prstGeom>
        </p:spPr>
      </p:pic>
      <p:sp>
        <p:nvSpPr>
          <p:cNvPr id="6" name="Right Arrow 5"/>
          <p:cNvSpPr/>
          <p:nvPr/>
        </p:nvSpPr>
        <p:spPr>
          <a:xfrm>
            <a:off x="5029267" y="2257582"/>
            <a:ext cx="1396709" cy="396814"/>
          </a:xfrm>
          <a:prstGeom prst="rightArrow">
            <a:avLst>
              <a:gd name="adj1" fmla="val 4441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smtClean="0">
                <a:solidFill>
                  <a:srgbClr val="800000"/>
                </a:solidFill>
              </a:rPr>
              <a:t>EXAMPLES</a:t>
            </a:r>
            <a:endParaRPr lang="en-ZA" sz="1400" dirty="0"/>
          </a:p>
        </p:txBody>
      </p: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29203" y="5421919"/>
            <a:ext cx="3417604" cy="1032162"/>
          </a:xfrm>
          <a:prstGeom prst="rect">
            <a:avLst/>
          </a:prstGeom>
        </p:spPr>
      </p:pic>
    </p:spTree>
    <p:extLst>
      <p:ext uri="{BB962C8B-B14F-4D97-AF65-F5344CB8AC3E}">
        <p14:creationId xmlns:p14="http://schemas.microsoft.com/office/powerpoint/2010/main" val="20752056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1762"/>
          </a:xfrm>
        </p:spPr>
        <p:txBody>
          <a:bodyPr/>
          <a:lstStyle/>
          <a:p>
            <a:r>
              <a:rPr lang="en-ZA" b="1" dirty="0" smtClean="0">
                <a:latin typeface="+mn-lt"/>
              </a:rPr>
              <a:t>Take time for reflection </a:t>
            </a:r>
            <a:endParaRPr lang="en-GB" b="1" dirty="0">
              <a:latin typeface="+mn-lt"/>
            </a:endParaRPr>
          </a:p>
        </p:txBody>
      </p:sp>
      <p:sp>
        <p:nvSpPr>
          <p:cNvPr id="3" name="Content Placeholder 2"/>
          <p:cNvSpPr>
            <a:spLocks noGrp="1"/>
          </p:cNvSpPr>
          <p:nvPr>
            <p:ph idx="1"/>
          </p:nvPr>
        </p:nvSpPr>
        <p:spPr>
          <a:xfrm>
            <a:off x="753359" y="1583704"/>
            <a:ext cx="5883111" cy="3968683"/>
          </a:xfrm>
        </p:spPr>
        <p:txBody>
          <a:bodyPr>
            <a:normAutofit fontScale="92500" lnSpcReduction="10000"/>
          </a:bodyPr>
          <a:lstStyle/>
          <a:p>
            <a:r>
              <a:rPr lang="en-ZA" sz="2400" b="1" dirty="0" smtClean="0"/>
              <a:t>Brainstorming meetings</a:t>
            </a:r>
          </a:p>
          <a:p>
            <a:r>
              <a:rPr lang="en-ZA" sz="2400" b="1" dirty="0" smtClean="0"/>
              <a:t>Informal discussions with partners </a:t>
            </a:r>
            <a:r>
              <a:rPr lang="en-ZA" sz="2400" dirty="0" smtClean="0"/>
              <a:t/>
            </a:r>
            <a:br>
              <a:rPr lang="en-ZA" sz="2400" dirty="0" smtClean="0"/>
            </a:br>
            <a:r>
              <a:rPr lang="en-ZA" sz="2400" dirty="0" smtClean="0"/>
              <a:t>(such as short breakfast or lunch meetings)</a:t>
            </a:r>
          </a:p>
          <a:p>
            <a:r>
              <a:rPr lang="en-ZA" sz="2400" dirty="0" smtClean="0"/>
              <a:t>Use the preparation of </a:t>
            </a:r>
            <a:r>
              <a:rPr lang="en-ZA" sz="2400" b="1" dirty="0" smtClean="0"/>
              <a:t>annual reports </a:t>
            </a:r>
            <a:r>
              <a:rPr lang="en-ZA" sz="2400" dirty="0" smtClean="0"/>
              <a:t>as an opportunity to reflect on successes and failures </a:t>
            </a:r>
          </a:p>
          <a:p>
            <a:r>
              <a:rPr lang="en-ZA" sz="2400" b="1" dirty="0" smtClean="0"/>
              <a:t>Annual planning meetings </a:t>
            </a:r>
            <a:r>
              <a:rPr lang="en-ZA" sz="2400" dirty="0" smtClean="0"/>
              <a:t>that build in some unstructured discussion  </a:t>
            </a:r>
          </a:p>
          <a:p>
            <a:r>
              <a:rPr lang="en-ZA" sz="2400" b="1" dirty="0" smtClean="0"/>
              <a:t>Sabbaticals or other strategies to prevent </a:t>
            </a:r>
            <a:br>
              <a:rPr lang="en-ZA" sz="2400" b="1" dirty="0" smtClean="0"/>
            </a:br>
            <a:r>
              <a:rPr lang="en-ZA" sz="2400" b="1" dirty="0" smtClean="0"/>
              <a:t>burn-out</a:t>
            </a:r>
          </a:p>
          <a:p>
            <a:r>
              <a:rPr lang="en-ZA" sz="2400" dirty="0" smtClean="0"/>
              <a:t>Be clear about your </a:t>
            </a:r>
            <a:r>
              <a:rPr lang="en-ZA" sz="2400" b="1" dirty="0" smtClean="0"/>
              <a:t>mission and priorities</a:t>
            </a:r>
            <a:r>
              <a:rPr lang="en-ZA" sz="2400" dirty="0"/>
              <a:t>.</a:t>
            </a:r>
            <a:r>
              <a:rPr lang="en-ZA" sz="2400" dirty="0" smtClean="0"/>
              <a:t> Stick to them, but be open to re-assessing them </a:t>
            </a:r>
            <a:r>
              <a:rPr lang="en-ZA" sz="2400" dirty="0"/>
              <a:t>from </a:t>
            </a:r>
            <a:r>
              <a:rPr lang="en-ZA" sz="2400" dirty="0" smtClean="0"/>
              <a:t>time </a:t>
            </a:r>
            <a:r>
              <a:rPr lang="en-ZA" sz="2400" dirty="0"/>
              <a:t>to </a:t>
            </a:r>
            <a:r>
              <a:rPr lang="en-ZA" sz="2400" dirty="0" smtClean="0"/>
              <a:t>time. </a:t>
            </a:r>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4119" y="1446147"/>
            <a:ext cx="3927132" cy="3927132"/>
          </a:xfrm>
          <a:prstGeom prst="rect">
            <a:avLst/>
          </a:prstGeom>
        </p:spPr>
      </p:pic>
    </p:spTree>
    <p:extLst>
      <p:ext uri="{BB962C8B-B14F-4D97-AF65-F5344CB8AC3E}">
        <p14:creationId xmlns:p14="http://schemas.microsoft.com/office/powerpoint/2010/main" val="2865662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16291" y="206377"/>
            <a:ext cx="4402318" cy="2127595"/>
          </a:xfrm>
          <a:prstGeom prst="rect">
            <a:avLst/>
          </a:prstGeom>
        </p:spPr>
      </p:pic>
      <p:sp>
        <p:nvSpPr>
          <p:cNvPr id="5" name="TextBox 4"/>
          <p:cNvSpPr txBox="1"/>
          <p:nvPr/>
        </p:nvSpPr>
        <p:spPr>
          <a:xfrm>
            <a:off x="419100" y="2697234"/>
            <a:ext cx="5796700" cy="3693319"/>
          </a:xfrm>
          <a:prstGeom prst="rect">
            <a:avLst/>
          </a:prstGeom>
          <a:noFill/>
        </p:spPr>
        <p:txBody>
          <a:bodyPr wrap="square" rtlCol="0">
            <a:spAutoFit/>
          </a:bodyPr>
          <a:lstStyle/>
          <a:p>
            <a:r>
              <a:rPr lang="en-ZA" b="1" dirty="0" smtClean="0"/>
              <a:t>PETITION: 2</a:t>
            </a:r>
            <a:r>
              <a:rPr lang="en-ZA" b="1" dirty="0"/>
              <a:t>. Immediately disallow the withdrawal of cases lodged in respect of the Combating of Rape Act as well as the Domestic Violence </a:t>
            </a:r>
            <a:r>
              <a:rPr lang="en-ZA" b="1" dirty="0" smtClean="0"/>
              <a:t>Act</a:t>
            </a:r>
            <a:r>
              <a:rPr lang="en-ZA" b="1" dirty="0"/>
              <a:t>.</a:t>
            </a:r>
            <a:endParaRPr lang="en-ZA" dirty="0"/>
          </a:p>
          <a:p>
            <a:r>
              <a:rPr lang="en-ZA" b="1" dirty="0" smtClean="0">
                <a:solidFill>
                  <a:srgbClr val="800000"/>
                </a:solidFill>
              </a:rPr>
              <a:t>LAC: </a:t>
            </a:r>
            <a:r>
              <a:rPr lang="en-ZA" dirty="0" smtClean="0">
                <a:solidFill>
                  <a:srgbClr val="800000"/>
                </a:solidFill>
              </a:rPr>
              <a:t> Firstly</a:t>
            </a:r>
            <a:r>
              <a:rPr lang="en-ZA" dirty="0">
                <a:solidFill>
                  <a:srgbClr val="800000"/>
                </a:solidFill>
              </a:rPr>
              <a:t>, </a:t>
            </a:r>
            <a:r>
              <a:rPr lang="en-ZA" dirty="0" smtClean="0">
                <a:solidFill>
                  <a:srgbClr val="800000"/>
                </a:solidFill>
              </a:rPr>
              <a:t>only </a:t>
            </a:r>
            <a:r>
              <a:rPr lang="en-ZA" dirty="0">
                <a:solidFill>
                  <a:srgbClr val="800000"/>
                </a:solidFill>
              </a:rPr>
              <a:t>the Office of the PG can withdraw a case – the victim can only express a desire to withdraw in a withdrawal statement. </a:t>
            </a:r>
            <a:r>
              <a:rPr lang="en-ZA" dirty="0" smtClean="0">
                <a:solidFill>
                  <a:srgbClr val="800000"/>
                </a:solidFill>
              </a:rPr>
              <a:t>Secondly</a:t>
            </a:r>
            <a:r>
              <a:rPr lang="en-ZA" dirty="0">
                <a:solidFill>
                  <a:srgbClr val="800000"/>
                </a:solidFill>
              </a:rPr>
              <a:t>, it is a waste of time to </a:t>
            </a:r>
            <a:r>
              <a:rPr lang="en-ZA" dirty="0" smtClean="0">
                <a:solidFill>
                  <a:srgbClr val="800000"/>
                </a:solidFill>
              </a:rPr>
              <a:t>proceed </a:t>
            </a:r>
            <a:r>
              <a:rPr lang="en-ZA" dirty="0">
                <a:solidFill>
                  <a:srgbClr val="800000"/>
                </a:solidFill>
              </a:rPr>
              <a:t>with an uncooperative victim who will not be a good witness if there is not enough other evidence sufficient for a conviction. </a:t>
            </a:r>
            <a:r>
              <a:rPr lang="en-ZA" dirty="0" smtClean="0">
                <a:solidFill>
                  <a:srgbClr val="800000"/>
                </a:solidFill>
              </a:rPr>
              <a:t>Thirdly</a:t>
            </a:r>
            <a:r>
              <a:rPr lang="en-ZA" dirty="0">
                <a:solidFill>
                  <a:srgbClr val="800000"/>
                </a:solidFill>
              </a:rPr>
              <a:t>, </a:t>
            </a:r>
            <a:r>
              <a:rPr lang="en-ZA" dirty="0" smtClean="0">
                <a:solidFill>
                  <a:srgbClr val="800000"/>
                </a:solidFill>
              </a:rPr>
              <a:t>GBV </a:t>
            </a:r>
            <a:r>
              <a:rPr lang="en-ZA" dirty="0">
                <a:solidFill>
                  <a:srgbClr val="800000"/>
                </a:solidFill>
              </a:rPr>
              <a:t>disempowers women. The State should not further disempower them by refusing to even consider their wishes. </a:t>
            </a:r>
            <a:endParaRPr lang="en-ZA" dirty="0" smtClean="0">
              <a:solidFill>
                <a:srgbClr val="800000"/>
              </a:solidFill>
            </a:endParaRPr>
          </a:p>
          <a:p>
            <a:r>
              <a:rPr lang="en-ZA" b="1" dirty="0" smtClean="0">
                <a:solidFill>
                  <a:schemeClr val="accent6">
                    <a:lumMod val="50000"/>
                  </a:schemeClr>
                </a:solidFill>
              </a:rPr>
              <a:t>ALTERNATIVE: More </a:t>
            </a:r>
            <a:r>
              <a:rPr lang="en-ZA" b="1" dirty="0">
                <a:solidFill>
                  <a:schemeClr val="accent6">
                    <a:lumMod val="50000"/>
                  </a:schemeClr>
                </a:solidFill>
              </a:rPr>
              <a:t>victim support so that victims will be less likely to </a:t>
            </a:r>
            <a:r>
              <a:rPr lang="en-ZA" b="1" i="1" dirty="0">
                <a:solidFill>
                  <a:schemeClr val="accent6">
                    <a:lumMod val="50000"/>
                  </a:schemeClr>
                </a:solidFill>
              </a:rPr>
              <a:t>want </a:t>
            </a:r>
            <a:r>
              <a:rPr lang="en-ZA" b="1" dirty="0">
                <a:solidFill>
                  <a:schemeClr val="accent6">
                    <a:lumMod val="50000"/>
                  </a:schemeClr>
                </a:solidFill>
              </a:rPr>
              <a:t>to withdraw their cases</a:t>
            </a:r>
            <a:r>
              <a:rPr lang="en-ZA" b="1" dirty="0" smtClean="0">
                <a:solidFill>
                  <a:schemeClr val="accent6">
                    <a:lumMod val="50000"/>
                  </a:schemeClr>
                </a:solidFill>
              </a:rPr>
              <a:t>.</a:t>
            </a:r>
            <a:endParaRPr lang="en-ZA" b="1" dirty="0">
              <a:solidFill>
                <a:schemeClr val="accent6">
                  <a:lumMod val="50000"/>
                </a:schemeClr>
              </a:solidFill>
            </a:endParaRPr>
          </a:p>
        </p:txBody>
      </p:sp>
      <p:sp>
        <p:nvSpPr>
          <p:cNvPr id="6" name="TextBox 5"/>
          <p:cNvSpPr txBox="1"/>
          <p:nvPr/>
        </p:nvSpPr>
        <p:spPr>
          <a:xfrm>
            <a:off x="6788989" y="670009"/>
            <a:ext cx="3566370" cy="923330"/>
          </a:xfrm>
          <a:prstGeom prst="rect">
            <a:avLst/>
          </a:prstGeom>
          <a:noFill/>
          <a:ln w="44450">
            <a:solidFill>
              <a:srgbClr val="800000"/>
            </a:solidFill>
          </a:ln>
        </p:spPr>
        <p:txBody>
          <a:bodyPr wrap="square" rtlCol="0">
            <a:spAutoFit/>
          </a:bodyPr>
          <a:lstStyle/>
          <a:p>
            <a:pPr algn="ctr"/>
            <a:r>
              <a:rPr lang="en-ZA" b="1" dirty="0" smtClean="0"/>
              <a:t>Strong campaign – but some of the demands in the petition were </a:t>
            </a:r>
            <a:br>
              <a:rPr lang="en-ZA" b="1" dirty="0" smtClean="0"/>
            </a:br>
            <a:r>
              <a:rPr lang="en-ZA" b="1" dirty="0" smtClean="0"/>
              <a:t>ill-advised or legally impossible.</a:t>
            </a:r>
            <a:endParaRPr lang="en-ZA" b="1" dirty="0"/>
          </a:p>
        </p:txBody>
      </p:sp>
      <p:sp>
        <p:nvSpPr>
          <p:cNvPr id="7" name="TextBox 6"/>
          <p:cNvSpPr txBox="1"/>
          <p:nvPr/>
        </p:nvSpPr>
        <p:spPr>
          <a:xfrm>
            <a:off x="6295624" y="2040674"/>
            <a:ext cx="5712643" cy="4524315"/>
          </a:xfrm>
          <a:prstGeom prst="rect">
            <a:avLst/>
          </a:prstGeom>
          <a:noFill/>
        </p:spPr>
        <p:txBody>
          <a:bodyPr wrap="square" rtlCol="0">
            <a:spAutoFit/>
          </a:bodyPr>
          <a:lstStyle/>
          <a:p>
            <a:r>
              <a:rPr lang="en-ZA" b="1" dirty="0" smtClean="0"/>
              <a:t>PETITION 6</a:t>
            </a:r>
            <a:r>
              <a:rPr lang="en-ZA" b="1" dirty="0"/>
              <a:t>. Prioritise and immediately revoke the bail of current trial awaiting persons who are accused of sex offences or murder.</a:t>
            </a:r>
          </a:p>
          <a:p>
            <a:r>
              <a:rPr lang="en-ZA" b="1" dirty="0" smtClean="0">
                <a:solidFill>
                  <a:srgbClr val="800000"/>
                </a:solidFill>
              </a:rPr>
              <a:t>LAC:</a:t>
            </a:r>
            <a:r>
              <a:rPr lang="en-ZA" dirty="0" smtClean="0">
                <a:solidFill>
                  <a:srgbClr val="800000"/>
                </a:solidFill>
              </a:rPr>
              <a:t> Everyone </a:t>
            </a:r>
            <a:r>
              <a:rPr lang="en-ZA" dirty="0">
                <a:solidFill>
                  <a:srgbClr val="800000"/>
                </a:solidFill>
              </a:rPr>
              <a:t>is innocent until proved </a:t>
            </a:r>
            <a:r>
              <a:rPr lang="en-ZA" dirty="0" smtClean="0">
                <a:solidFill>
                  <a:srgbClr val="800000"/>
                </a:solidFill>
              </a:rPr>
              <a:t>guilty, according to the Namibian Constitution. </a:t>
            </a:r>
            <a:r>
              <a:rPr lang="en-ZA" dirty="0">
                <a:solidFill>
                  <a:srgbClr val="800000"/>
                </a:solidFill>
              </a:rPr>
              <a:t>Eliminating bail across the board would not be permissible. </a:t>
            </a:r>
            <a:r>
              <a:rPr lang="en-ZA" dirty="0" smtClean="0">
                <a:solidFill>
                  <a:srgbClr val="800000"/>
                </a:solidFill>
              </a:rPr>
              <a:t>Bail must </a:t>
            </a:r>
            <a:r>
              <a:rPr lang="en-ZA" dirty="0">
                <a:solidFill>
                  <a:srgbClr val="800000"/>
                </a:solidFill>
              </a:rPr>
              <a:t>be considered case by case, but </a:t>
            </a:r>
            <a:r>
              <a:rPr lang="en-ZA" dirty="0" smtClean="0">
                <a:solidFill>
                  <a:srgbClr val="800000"/>
                </a:solidFill>
              </a:rPr>
              <a:t>it is </a:t>
            </a:r>
            <a:r>
              <a:rPr lang="en-ZA" dirty="0">
                <a:solidFill>
                  <a:srgbClr val="800000"/>
                </a:solidFill>
              </a:rPr>
              <a:t>not supposed to be granted where </a:t>
            </a:r>
            <a:r>
              <a:rPr lang="en-ZA" dirty="0" smtClean="0">
                <a:solidFill>
                  <a:srgbClr val="800000"/>
                </a:solidFill>
              </a:rPr>
              <a:t>the </a:t>
            </a:r>
            <a:r>
              <a:rPr lang="en-ZA" dirty="0">
                <a:solidFill>
                  <a:srgbClr val="800000"/>
                </a:solidFill>
              </a:rPr>
              <a:t>accused is a danger to the </a:t>
            </a:r>
            <a:r>
              <a:rPr lang="en-ZA" dirty="0" smtClean="0">
                <a:solidFill>
                  <a:srgbClr val="800000"/>
                </a:solidFill>
              </a:rPr>
              <a:t>public </a:t>
            </a:r>
            <a:r>
              <a:rPr lang="en-ZA" dirty="0">
                <a:solidFill>
                  <a:srgbClr val="800000"/>
                </a:solidFill>
              </a:rPr>
              <a:t>or likely to interfere with state witnesses or abscond.</a:t>
            </a:r>
            <a:r>
              <a:rPr lang="en-ZA" dirty="0"/>
              <a:t> </a:t>
            </a:r>
            <a:endParaRPr lang="en-ZA" dirty="0" smtClean="0"/>
          </a:p>
          <a:p>
            <a:r>
              <a:rPr lang="en-ZA" b="1" dirty="0" smtClean="0">
                <a:solidFill>
                  <a:schemeClr val="accent6">
                    <a:lumMod val="50000"/>
                  </a:schemeClr>
                </a:solidFill>
              </a:rPr>
              <a:t>ALTERNATIVE: Victims </a:t>
            </a:r>
            <a:r>
              <a:rPr lang="en-ZA" b="1" dirty="0">
                <a:solidFill>
                  <a:schemeClr val="accent6">
                    <a:lumMod val="50000"/>
                  </a:schemeClr>
                </a:solidFill>
              </a:rPr>
              <a:t>should be encouraged to give </a:t>
            </a:r>
            <a:r>
              <a:rPr lang="en-ZA" b="1" dirty="0" smtClean="0">
                <a:solidFill>
                  <a:schemeClr val="accent6">
                    <a:lumMod val="50000"/>
                  </a:schemeClr>
                </a:solidFill>
              </a:rPr>
              <a:t>information </a:t>
            </a:r>
            <a:r>
              <a:rPr lang="en-ZA" b="1" dirty="0">
                <a:solidFill>
                  <a:schemeClr val="accent6">
                    <a:lumMod val="50000"/>
                  </a:schemeClr>
                </a:solidFill>
              </a:rPr>
              <a:t>to the investigating officer about any threats </a:t>
            </a:r>
            <a:r>
              <a:rPr lang="en-ZA" b="1" dirty="0" smtClean="0">
                <a:solidFill>
                  <a:schemeClr val="accent6">
                    <a:lumMod val="50000"/>
                  </a:schemeClr>
                </a:solidFill>
              </a:rPr>
              <a:t>or </a:t>
            </a:r>
            <a:r>
              <a:rPr lang="en-ZA" b="1" dirty="0">
                <a:solidFill>
                  <a:schemeClr val="accent6">
                    <a:lumMod val="50000"/>
                  </a:schemeClr>
                </a:solidFill>
              </a:rPr>
              <a:t>safety </a:t>
            </a:r>
            <a:r>
              <a:rPr lang="en-ZA" b="1" dirty="0" smtClean="0">
                <a:solidFill>
                  <a:schemeClr val="accent6">
                    <a:lumMod val="50000"/>
                  </a:schemeClr>
                </a:solidFill>
              </a:rPr>
              <a:t>concerns &amp; police </a:t>
            </a:r>
            <a:r>
              <a:rPr lang="en-ZA" b="1" dirty="0">
                <a:solidFill>
                  <a:schemeClr val="accent6">
                    <a:lumMod val="50000"/>
                  </a:schemeClr>
                </a:solidFill>
              </a:rPr>
              <a:t>should be sure that this </a:t>
            </a:r>
            <a:r>
              <a:rPr lang="en-ZA" b="1" dirty="0" smtClean="0">
                <a:solidFill>
                  <a:schemeClr val="accent6">
                    <a:lumMod val="50000"/>
                  </a:schemeClr>
                </a:solidFill>
              </a:rPr>
              <a:t>information </a:t>
            </a:r>
            <a:r>
              <a:rPr lang="en-ZA" b="1" dirty="0">
                <a:solidFill>
                  <a:schemeClr val="accent6">
                    <a:lumMod val="50000"/>
                  </a:schemeClr>
                </a:solidFill>
              </a:rPr>
              <a:t>is placed before the court. Victims should also be encouraged to report any threats or illegal contact by someone out on </a:t>
            </a:r>
            <a:r>
              <a:rPr lang="en-ZA" b="1" dirty="0" smtClean="0">
                <a:solidFill>
                  <a:schemeClr val="accent6">
                    <a:lumMod val="50000"/>
                  </a:schemeClr>
                </a:solidFill>
              </a:rPr>
              <a:t>bail &amp; police </a:t>
            </a:r>
            <a:r>
              <a:rPr lang="en-ZA" b="1" dirty="0">
                <a:solidFill>
                  <a:schemeClr val="accent6">
                    <a:lumMod val="50000"/>
                  </a:schemeClr>
                </a:solidFill>
              </a:rPr>
              <a:t>should take such reports seriously. </a:t>
            </a:r>
          </a:p>
        </p:txBody>
      </p:sp>
      <p:sp>
        <p:nvSpPr>
          <p:cNvPr id="2" name="TextBox 1"/>
          <p:cNvSpPr txBox="1"/>
          <p:nvPr/>
        </p:nvSpPr>
        <p:spPr>
          <a:xfrm>
            <a:off x="10481094" y="206377"/>
            <a:ext cx="1098378" cy="369332"/>
          </a:xfrm>
          <a:prstGeom prst="rect">
            <a:avLst/>
          </a:prstGeom>
          <a:solidFill>
            <a:schemeClr val="accent2"/>
          </a:solidFill>
        </p:spPr>
        <p:txBody>
          <a:bodyPr wrap="none" rtlCol="0">
            <a:spAutoFit/>
          </a:bodyPr>
          <a:lstStyle/>
          <a:p>
            <a:r>
              <a:rPr lang="en-ZA" b="1" dirty="0" smtClean="0"/>
              <a:t>EXAMPLE</a:t>
            </a:r>
            <a:endParaRPr lang="en-ZA" b="1" dirty="0"/>
          </a:p>
        </p:txBody>
      </p:sp>
    </p:spTree>
    <p:extLst>
      <p:ext uri="{BB962C8B-B14F-4D97-AF65-F5344CB8AC3E}">
        <p14:creationId xmlns:p14="http://schemas.microsoft.com/office/powerpoint/2010/main" val="3982130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1879" y="2182483"/>
            <a:ext cx="7677510" cy="2561957"/>
          </a:xfrm>
        </p:spPr>
        <p:txBody>
          <a:bodyPr>
            <a:normAutofit fontScale="90000"/>
          </a:bodyPr>
          <a:lstStyle/>
          <a:p>
            <a:pPr algn="ctr"/>
            <a:r>
              <a:rPr lang="en-ZA" dirty="0" smtClean="0"/>
              <a:t/>
            </a:r>
            <a:br>
              <a:rPr lang="en-ZA" dirty="0" smtClean="0"/>
            </a:br>
            <a:r>
              <a:rPr lang="en-ZA" dirty="0" smtClean="0"/>
              <a:t>My overarching strategy: </a:t>
            </a:r>
            <a:br>
              <a:rPr lang="en-ZA" dirty="0" smtClean="0"/>
            </a:br>
            <a:r>
              <a:rPr lang="en-ZA" dirty="0" smtClean="0"/>
              <a:t/>
            </a:r>
            <a:br>
              <a:rPr lang="en-ZA" dirty="0" smtClean="0"/>
            </a:br>
            <a:r>
              <a:rPr lang="en-ZA" sz="5300" b="1" dirty="0" smtClean="0">
                <a:solidFill>
                  <a:srgbClr val="800000"/>
                </a:solidFill>
                <a:latin typeface="+mn-lt"/>
              </a:rPr>
              <a:t>HOPE and </a:t>
            </a:r>
            <a:r>
              <a:rPr lang="en-ZA" sz="5300" b="1" dirty="0">
                <a:solidFill>
                  <a:srgbClr val="800000"/>
                </a:solidFill>
                <a:latin typeface="+mn-lt"/>
              </a:rPr>
              <a:t>HARD WORK</a:t>
            </a:r>
            <a:br>
              <a:rPr lang="en-ZA" sz="5300" b="1" dirty="0">
                <a:solidFill>
                  <a:srgbClr val="800000"/>
                </a:solidFill>
                <a:latin typeface="+mn-lt"/>
              </a:rPr>
            </a:br>
            <a:endParaRPr lang="en-ZA" sz="5300" b="1" dirty="0">
              <a:solidFill>
                <a:srgbClr val="800000"/>
              </a:solidFill>
              <a:latin typeface="+mn-lt"/>
            </a:endParaRPr>
          </a:p>
        </p:txBody>
      </p:sp>
    </p:spTree>
    <p:extLst>
      <p:ext uri="{BB962C8B-B14F-4D97-AF65-F5344CB8AC3E}">
        <p14:creationId xmlns:p14="http://schemas.microsoft.com/office/powerpoint/2010/main" val="15489348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574" y="1767752"/>
            <a:ext cx="10515600" cy="4351338"/>
          </a:xfrm>
        </p:spPr>
        <p:txBody>
          <a:bodyPr/>
          <a:lstStyle/>
          <a:p>
            <a:pPr marL="0" indent="0" algn="ctr">
              <a:buNone/>
            </a:pPr>
            <a:r>
              <a:rPr lang="en-ZA" b="1" dirty="0" smtClean="0"/>
              <a:t>Produced with the support of the </a:t>
            </a:r>
            <a:r>
              <a:rPr lang="en-ZA" b="1" dirty="0" err="1" smtClean="0"/>
              <a:t>Hanns</a:t>
            </a:r>
            <a:r>
              <a:rPr lang="en-ZA" b="1" dirty="0" smtClean="0"/>
              <a:t> Seidel Foundation</a:t>
            </a:r>
            <a:endParaRPr lang="en-ZA" b="1" dirty="0"/>
          </a:p>
        </p:txBody>
      </p:sp>
      <p:pic>
        <p:nvPicPr>
          <p:cNvPr id="4" name="Picture 3"/>
          <p:cNvPicPr>
            <a:picLocks noChangeAspect="1"/>
          </p:cNvPicPr>
          <p:nvPr/>
        </p:nvPicPr>
        <p:blipFill>
          <a:blip r:embed="rId2"/>
          <a:stretch>
            <a:fillRect/>
          </a:stretch>
        </p:blipFill>
        <p:spPr>
          <a:xfrm>
            <a:off x="3477848" y="2427281"/>
            <a:ext cx="4521018" cy="2205104"/>
          </a:xfrm>
          <a:prstGeom prst="rect">
            <a:avLst/>
          </a:prstGeom>
        </p:spPr>
      </p:pic>
    </p:spTree>
    <p:extLst>
      <p:ext uri="{BB962C8B-B14F-4D97-AF65-F5344CB8AC3E}">
        <p14:creationId xmlns:p14="http://schemas.microsoft.com/office/powerpoint/2010/main" val="1996633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172" y="2167466"/>
            <a:ext cx="10769843" cy="4252822"/>
          </a:xfrm>
        </p:spPr>
        <p:txBody>
          <a:bodyPr>
            <a:normAutofit/>
          </a:bodyPr>
          <a:lstStyle/>
          <a:p>
            <a:r>
              <a:rPr lang="en-US" sz="3100" dirty="0" smtClean="0"/>
              <a:t>	</a:t>
            </a:r>
            <a:r>
              <a:rPr lang="en-US" sz="2200" dirty="0" smtClean="0"/>
              <a:t>Women in Namibia are paying a 15% value added tax on sanitary products such as pads, tampons, menstrual cups and etc. Fuel in Namibia is a zero rated supply meaning that people do not pay tax for it, this too should be the case for sanitary products in Namibia.</a:t>
            </a:r>
            <a:br>
              <a:rPr lang="en-US" sz="2200" dirty="0" smtClean="0"/>
            </a:br>
            <a:r>
              <a:rPr lang="en-US" sz="2200" dirty="0" smtClean="0"/>
              <a:t>	According to the Ministry of Gender Equality and Child Welfare in Namibia 83% of girls living in rural areas in Namibia do not have access to improved sanitary services. One in 10 girls in Namibia skip school every month or drop out completely because of a lack of sanitary products. Period poverty in Namibia is a reality and many women and girls cannot afford to buy sanitary products. Women find it difficult to afford proper sanitary products and this has made them use unsafe sanitary products such as newspapers, cloths and makeshift toilet paper pads. They put their health and well-being in harm's way.</a:t>
            </a:r>
            <a:br>
              <a:rPr lang="en-US" sz="2200" dirty="0" smtClean="0"/>
            </a:br>
            <a:r>
              <a:rPr lang="en-US" sz="2200" dirty="0" smtClean="0"/>
              <a:t>	Women should not pay for taxes for a situation that happens to them naturally. Sign this petition and show women you stand with them in this matter.</a:t>
            </a:r>
            <a:endParaRPr lang="en-ZA" sz="3600" dirty="0"/>
          </a:p>
        </p:txBody>
      </p:sp>
      <p:sp>
        <p:nvSpPr>
          <p:cNvPr id="4" name="TextBox 3"/>
          <p:cNvSpPr txBox="1"/>
          <p:nvPr/>
        </p:nvSpPr>
        <p:spPr>
          <a:xfrm>
            <a:off x="8911215" y="5980774"/>
            <a:ext cx="1729704" cy="523220"/>
          </a:xfrm>
          <a:prstGeom prst="rect">
            <a:avLst/>
          </a:prstGeom>
          <a:noFill/>
        </p:spPr>
        <p:txBody>
          <a:bodyPr wrap="none" rtlCol="0">
            <a:spAutoFit/>
          </a:bodyPr>
          <a:lstStyle/>
          <a:p>
            <a:r>
              <a:rPr lang="en-ZA" sz="2800" dirty="0" smtClean="0">
                <a:solidFill>
                  <a:srgbClr val="800000"/>
                </a:solidFill>
              </a:rPr>
              <a:t>WAD 2020</a:t>
            </a:r>
            <a:endParaRPr lang="en-ZA" sz="2800" dirty="0">
              <a:solidFill>
                <a:srgbClr val="800000"/>
              </a:solidFill>
            </a:endParaRPr>
          </a:p>
        </p:txBody>
      </p:sp>
      <p:sp>
        <p:nvSpPr>
          <p:cNvPr id="5" name="TextBox 4"/>
          <p:cNvSpPr txBox="1"/>
          <p:nvPr/>
        </p:nvSpPr>
        <p:spPr>
          <a:xfrm>
            <a:off x="4322842" y="1160235"/>
            <a:ext cx="5877122" cy="523220"/>
          </a:xfrm>
          <a:prstGeom prst="rect">
            <a:avLst/>
          </a:prstGeom>
          <a:noFill/>
        </p:spPr>
        <p:txBody>
          <a:bodyPr wrap="none" rtlCol="0">
            <a:spAutoFit/>
          </a:bodyPr>
          <a:lstStyle/>
          <a:p>
            <a:r>
              <a:rPr lang="en-US" sz="2800" b="1" dirty="0"/>
              <a:t>VAT Free Sanitary Products in </a:t>
            </a:r>
            <a:r>
              <a:rPr lang="en-US" sz="2800" b="1" dirty="0" smtClean="0"/>
              <a:t>Namibia</a:t>
            </a:r>
            <a:endParaRPr lang="en-US" sz="2800" b="1"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8902" y="350785"/>
            <a:ext cx="1207113" cy="499915"/>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7112" y="471962"/>
            <a:ext cx="3079631" cy="1695504"/>
          </a:xfrm>
          <a:prstGeom prst="rect">
            <a:avLst/>
          </a:prstGeom>
        </p:spPr>
      </p:pic>
    </p:spTree>
    <p:extLst>
      <p:ext uri="{BB962C8B-B14F-4D97-AF65-F5344CB8AC3E}">
        <p14:creationId xmlns:p14="http://schemas.microsoft.com/office/powerpoint/2010/main" val="2829288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22" y="1817031"/>
            <a:ext cx="10515600" cy="4917058"/>
          </a:xfrm>
        </p:spPr>
        <p:txBody>
          <a:bodyPr>
            <a:noAutofit/>
          </a:bodyPr>
          <a:lstStyle/>
          <a:p>
            <a:r>
              <a:rPr lang="en-US" sz="2000" dirty="0" smtClean="0"/>
              <a:t>     Child </a:t>
            </a:r>
            <a:r>
              <a:rPr lang="en-US" sz="2000" dirty="0"/>
              <a:t>marriage is the marriage of any tradition, custom or religion, where one of the people in the marriage is under the age of 18. Globally it is estimated that one in five girls will get married before the age of 18. Child marriage takes away the childhood of those forced to marry, and children who marry early have worse education, health and economic outcomes in life.</a:t>
            </a:r>
            <a:br>
              <a:rPr lang="en-US" sz="2000" dirty="0"/>
            </a:br>
            <a:r>
              <a:rPr lang="en-US" sz="2000" dirty="0" smtClean="0"/>
              <a:t>     Child </a:t>
            </a:r>
            <a:r>
              <a:rPr lang="en-US" sz="2000" dirty="0"/>
              <a:t>marriages occur in Namibia but little action is taken to identify the children at risk, stop child marriages and to protect the children affected.</a:t>
            </a:r>
            <a:br>
              <a:rPr lang="en-US" sz="2000" dirty="0"/>
            </a:br>
            <a:r>
              <a:rPr lang="en-US" sz="2000" dirty="0" smtClean="0"/>
              <a:t>     The </a:t>
            </a:r>
            <a:r>
              <a:rPr lang="en-US" sz="2000" dirty="0"/>
              <a:t>Child Care and Protection Act makes it an offense to give a child in marriage or engagement if the child does not consent, or if the child is below the age of consent for marriage. However, cases are under-reported and hardly ever lead to prosecution and children under 18 in Namibia are still being married.</a:t>
            </a:r>
            <a:br>
              <a:rPr lang="en-US" sz="2000" dirty="0"/>
            </a:br>
            <a:r>
              <a:rPr lang="en-US" sz="2000" dirty="0" smtClean="0"/>
              <a:t>     We </a:t>
            </a:r>
            <a:r>
              <a:rPr lang="en-US" sz="2000" dirty="0"/>
              <a:t>hereby call on Government to actively take a stand against child marriage. We call on Government to put in place systems to better identify and support children at risk of child marriage, and to take action to address cases of child marriage that occur.</a:t>
            </a:r>
            <a:br>
              <a:rPr lang="en-US" sz="2000" dirty="0"/>
            </a:br>
            <a:r>
              <a:rPr lang="en-US" sz="2000" dirty="0" smtClean="0"/>
              <a:t>     We </a:t>
            </a:r>
            <a:r>
              <a:rPr lang="en-US" sz="2000" dirty="0"/>
              <a:t>call on the Government to uphold the importance of childhood, to ensure that children can fulfil their right to be children, to make all possible effort to ensure that all children receive an education, and to actively protect the best interests of all children in Namibia.</a:t>
            </a:r>
            <a:r>
              <a:rPr lang="en-US" sz="1800" dirty="0"/>
              <a:t/>
            </a:r>
            <a:br>
              <a:rPr lang="en-US" sz="1800" dirty="0"/>
            </a:br>
            <a:endParaRPr lang="en-ZA" sz="1800" dirty="0"/>
          </a:p>
        </p:txBody>
      </p:sp>
      <p:sp>
        <p:nvSpPr>
          <p:cNvPr id="4" name="TextBox 3"/>
          <p:cNvSpPr txBox="1"/>
          <p:nvPr/>
        </p:nvSpPr>
        <p:spPr>
          <a:xfrm>
            <a:off x="9152755" y="6127423"/>
            <a:ext cx="1625445" cy="523220"/>
          </a:xfrm>
          <a:prstGeom prst="rect">
            <a:avLst/>
          </a:prstGeom>
          <a:noFill/>
        </p:spPr>
        <p:txBody>
          <a:bodyPr wrap="none" rtlCol="0">
            <a:spAutoFit/>
          </a:bodyPr>
          <a:lstStyle/>
          <a:p>
            <a:r>
              <a:rPr lang="en-ZA" sz="2800" dirty="0" smtClean="0">
                <a:solidFill>
                  <a:srgbClr val="800000"/>
                </a:solidFill>
              </a:rPr>
              <a:t>OYO 2021</a:t>
            </a:r>
            <a:endParaRPr lang="en-ZA" sz="2800" dirty="0">
              <a:solidFill>
                <a:srgbClr val="800000"/>
              </a:solidFill>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9604" y="238397"/>
            <a:ext cx="1689805" cy="1578634"/>
          </a:xfrm>
          <a:prstGeom prst="rect">
            <a:avLst/>
          </a:prstGeom>
        </p:spPr>
      </p:pic>
      <p:sp>
        <p:nvSpPr>
          <p:cNvPr id="6" name="TextBox 5"/>
          <p:cNvSpPr txBox="1"/>
          <p:nvPr/>
        </p:nvSpPr>
        <p:spPr>
          <a:xfrm>
            <a:off x="3439192" y="877712"/>
            <a:ext cx="5771072" cy="523220"/>
          </a:xfrm>
          <a:prstGeom prst="rect">
            <a:avLst/>
          </a:prstGeom>
          <a:noFill/>
        </p:spPr>
        <p:txBody>
          <a:bodyPr wrap="square" rtlCol="0">
            <a:spAutoFit/>
          </a:bodyPr>
          <a:lstStyle/>
          <a:p>
            <a:r>
              <a:rPr lang="en-US" sz="2800" b="1" dirty="0"/>
              <a:t>End Child Marriage in Namibia </a:t>
            </a:r>
            <a:r>
              <a:rPr lang="en-US" sz="2800" b="1" dirty="0" smtClean="0"/>
              <a:t>NOW</a:t>
            </a:r>
            <a:endParaRPr lang="en-US" sz="2800" b="1"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4615" y="221389"/>
            <a:ext cx="1207113" cy="499915"/>
          </a:xfrm>
          <a:prstGeom prst="rect">
            <a:avLst/>
          </a:prstGeom>
        </p:spPr>
      </p:pic>
    </p:spTree>
    <p:extLst>
      <p:ext uri="{BB962C8B-B14F-4D97-AF65-F5344CB8AC3E}">
        <p14:creationId xmlns:p14="http://schemas.microsoft.com/office/powerpoint/2010/main" val="3420379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https://assets.change.org/photos/7/js/za/TqjSzAebuvFbdzl-48x48-noPad.jpg?1615385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88420" y="175617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396815" y="1868313"/>
            <a:ext cx="11162580"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smtClean="0">
                <a:ln>
                  <a:noFill/>
                </a:ln>
                <a:solidFill>
                  <a:srgbClr val="157DB9"/>
                </a:solidFill>
                <a:effectLst/>
                <a:latin typeface="Noto Sans"/>
                <a:hlinkClick r:id="rId3"/>
              </a:rPr>
              <a:t>Young Feminists Movement Namibia</a:t>
            </a:r>
            <a:r>
              <a:rPr kumimoji="0" lang="en-US" altLang="en-US" sz="1600" b="0" i="0" u="none" strike="noStrike" cap="none" normalizeH="0" baseline="0" dirty="0" smtClean="0">
                <a:ln>
                  <a:noFill/>
                </a:ln>
                <a:solidFill>
                  <a:srgbClr val="666666"/>
                </a:solidFill>
                <a:effectLst/>
                <a:latin typeface="Noto Sans"/>
              </a:rPr>
              <a:t> started this petition to Namibian Parliament</a:t>
            </a: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rgbClr val="000000"/>
              </a:solidFill>
              <a:effectLst/>
              <a:latin typeface="Noto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Noto Sans"/>
              </a:rPr>
              <a:t>There is no legal protection for same-sex couples in domestic relationships in Namibia. We are standing in solidarity with Namibians that are discriminated on by the combating of domestic violence act 4 of 2003.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rgbClr val="000000"/>
              </a:solidFill>
              <a:effectLst/>
              <a:latin typeface="Noto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Noto Sans"/>
              </a:rPr>
              <a:t>Now more than before we need to unite to stand in unity against violence in all forms and provide protection for communities that are not included in the current domestic violence act of 2003.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rgbClr val="000000"/>
              </a:solidFill>
              <a:effectLst/>
              <a:latin typeface="Noto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Noto Sans"/>
              </a:rPr>
              <a:t>The United Nations Human Rights Committee, which monitors the International Covenant on Civil and Political Rights, has expressed concern about the lack of protection for same-sex couples in domestic relationships in Namibia. In 2016, the Human Rights Committee, in its concluding observations on Namibia’s second report under this Covenant, strongly urged Namibia to “include same-sex relationships in the Combating of Domestic Violence Act (Act No. 4 of 2003) so as to protect same-sex partners”.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rgbClr val="000000"/>
              </a:solidFill>
              <a:effectLst/>
              <a:latin typeface="Noto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Noto Sans"/>
              </a:rPr>
              <a:t>This petition is demanding the policy makers to remove the phrase “being of different sexes” from section 3(1)(b) and (f). These two paragraphs would then read as follows:</a:t>
            </a:r>
            <a:br>
              <a:rPr kumimoji="0" lang="en-US" altLang="en-US" sz="1600" b="0" i="0" u="none" strike="noStrike" cap="none" normalizeH="0" baseline="0" dirty="0" smtClean="0">
                <a:ln>
                  <a:noFill/>
                </a:ln>
                <a:solidFill>
                  <a:srgbClr val="000000"/>
                </a:solidFill>
                <a:effectLst/>
                <a:latin typeface="Noto Sans"/>
              </a:rPr>
            </a:br>
            <a:r>
              <a:rPr kumimoji="0" lang="en-US" altLang="en-US" sz="1600" b="0" i="0" u="none" strike="noStrike" cap="none" normalizeH="0" baseline="0" dirty="0" smtClean="0">
                <a:ln>
                  <a:noFill/>
                </a:ln>
                <a:solidFill>
                  <a:srgbClr val="000000"/>
                </a:solidFill>
                <a:effectLst/>
                <a:latin typeface="Noto Sans"/>
              </a:rPr>
              <a:t>     (b) they, being of different sexes, live or have lived together in a </a:t>
            </a:r>
            <a:r>
              <a:rPr kumimoji="0" lang="en-US" altLang="en-US" sz="1600" b="0" i="0" u="none" strike="noStrike" cap="none" normalizeH="0" baseline="0" dirty="0" smtClean="0">
                <a:ln>
                  <a:noFill/>
                </a:ln>
                <a:effectLst/>
                <a:latin typeface="Noto Sans"/>
              </a:rPr>
              <a:t>relationship in the nature of marriage, </a:t>
            </a:r>
            <a:br>
              <a:rPr kumimoji="0" lang="en-US" altLang="en-US" sz="1600" b="0" i="0" u="none" strike="noStrike" cap="none" normalizeH="0" baseline="0" dirty="0" smtClean="0">
                <a:ln>
                  <a:noFill/>
                </a:ln>
                <a:effectLst/>
                <a:latin typeface="Noto Sans"/>
              </a:rPr>
            </a:br>
            <a:r>
              <a:rPr kumimoji="0" lang="en-US" altLang="en-US" sz="1600" b="0" i="0" u="none" strike="noStrike" cap="none" normalizeH="0" baseline="0" dirty="0" smtClean="0">
                <a:ln>
                  <a:noFill/>
                </a:ln>
                <a:effectLst/>
                <a:latin typeface="Noto Sans"/>
              </a:rPr>
              <a:t>           although they are not, or were not, married to each other;</a:t>
            </a:r>
            <a:br>
              <a:rPr kumimoji="0" lang="en-US" altLang="en-US" sz="1600" b="0" i="0" u="none" strike="noStrike" cap="none" normalizeH="0" baseline="0" dirty="0" smtClean="0">
                <a:ln>
                  <a:noFill/>
                </a:ln>
                <a:effectLst/>
                <a:latin typeface="Noto Sans"/>
              </a:rPr>
            </a:br>
            <a:r>
              <a:rPr kumimoji="0" lang="en-US" altLang="en-US" sz="1600" b="0" i="0" u="none" strike="noStrike" cap="none" normalizeH="0" baseline="0" dirty="0" smtClean="0">
                <a:ln>
                  <a:noFill/>
                </a:ln>
                <a:effectLst/>
                <a:latin typeface="Noto Sans"/>
              </a:rPr>
              <a:t>     (f)  they, being of different sexes, are or were in an actual or a perceived intimate </a:t>
            </a:r>
            <a:r>
              <a:rPr kumimoji="0" lang="en-US" altLang="en-US" sz="1600" b="0" i="0" u="none" strike="noStrike" cap="none" normalizeH="0" baseline="0" dirty="0" smtClean="0">
                <a:ln>
                  <a:noFill/>
                </a:ln>
                <a:solidFill>
                  <a:srgbClr val="000000"/>
                </a:solidFill>
                <a:effectLst/>
                <a:latin typeface="Noto Sans"/>
              </a:rPr>
              <a:t>or romantic relationship.</a:t>
            </a:r>
            <a:endParaRPr kumimoji="0" lang="en-US" altLang="en-US" sz="1600" b="0" i="0" u="none" strike="noStrike" cap="none" normalizeH="0" baseline="0" dirty="0" smtClean="0">
              <a:ln>
                <a:noFill/>
              </a:ln>
              <a:solidFill>
                <a:schemeClr val="tx1"/>
              </a:solidFill>
              <a:effectLst/>
            </a:endParaRPr>
          </a:p>
        </p:txBody>
      </p:sp>
      <p:sp>
        <p:nvSpPr>
          <p:cNvPr id="7" name="TextBox 6"/>
          <p:cNvSpPr txBox="1"/>
          <p:nvPr/>
        </p:nvSpPr>
        <p:spPr>
          <a:xfrm>
            <a:off x="4718650" y="635248"/>
            <a:ext cx="4536819" cy="584775"/>
          </a:xfrm>
          <a:prstGeom prst="rect">
            <a:avLst/>
          </a:prstGeom>
          <a:noFill/>
        </p:spPr>
        <p:txBody>
          <a:bodyPr wrap="none" rtlCol="0">
            <a:spAutoFit/>
          </a:bodyPr>
          <a:lstStyle/>
          <a:p>
            <a:r>
              <a:rPr lang="en-ZA" sz="3200" b="1" dirty="0"/>
              <a:t>#</a:t>
            </a:r>
            <a:r>
              <a:rPr lang="en-ZA" sz="3200" b="1" dirty="0" err="1" smtClean="0"/>
              <a:t>EqualProtectionNamibia</a:t>
            </a:r>
            <a:endParaRPr lang="en-ZA" sz="3200" b="1"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84864" y="385291"/>
            <a:ext cx="1207113" cy="499915"/>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8356" y="229886"/>
            <a:ext cx="3709358" cy="1310640"/>
          </a:xfrm>
          <a:prstGeom prst="rect">
            <a:avLst/>
          </a:prstGeom>
        </p:spPr>
      </p:pic>
    </p:spTree>
    <p:extLst>
      <p:ext uri="{BB962C8B-B14F-4D97-AF65-F5344CB8AC3E}">
        <p14:creationId xmlns:p14="http://schemas.microsoft.com/office/powerpoint/2010/main" val="393032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718" y="931589"/>
            <a:ext cx="8282528" cy="2650597"/>
          </a:xfrm>
        </p:spPr>
        <p:txBody>
          <a:bodyPr>
            <a:normAutofit/>
          </a:bodyPr>
          <a:lstStyle/>
          <a:p>
            <a:pPr marL="0" indent="0" algn="just">
              <a:lnSpc>
                <a:spcPct val="80000"/>
              </a:lnSpc>
              <a:buNone/>
            </a:pPr>
            <a:r>
              <a:rPr lang="en-US" sz="2400" b="1" dirty="0" smtClean="0">
                <a:solidFill>
                  <a:srgbClr val="800000"/>
                </a:solidFill>
              </a:rPr>
              <a:t>STEP </a:t>
            </a:r>
            <a:r>
              <a:rPr lang="en-US" sz="2400" b="1" dirty="0">
                <a:solidFill>
                  <a:srgbClr val="800000"/>
                </a:solidFill>
              </a:rPr>
              <a:t>5 </a:t>
            </a:r>
            <a:r>
              <a:rPr lang="en-US" sz="2400" b="1" dirty="0" smtClean="0">
                <a:solidFill>
                  <a:srgbClr val="800000"/>
                </a:solidFill>
              </a:rPr>
              <a:t>- Build </a:t>
            </a:r>
            <a:r>
              <a:rPr lang="en-US" sz="2400" b="1" dirty="0">
                <a:solidFill>
                  <a:srgbClr val="800000"/>
                </a:solidFill>
              </a:rPr>
              <a:t>coalitions and </a:t>
            </a:r>
            <a:r>
              <a:rPr lang="en-US" sz="2400" b="1" dirty="0" smtClean="0">
                <a:solidFill>
                  <a:srgbClr val="800000"/>
                </a:solidFill>
              </a:rPr>
              <a:t>networks, </a:t>
            </a:r>
            <a:r>
              <a:rPr lang="en-US" sz="2400" dirty="0" smtClean="0"/>
              <a:t>which refers to individuals </a:t>
            </a:r>
            <a:r>
              <a:rPr lang="en-US" sz="2400" dirty="0"/>
              <a:t>or </a:t>
            </a:r>
            <a:r>
              <a:rPr lang="en-US" sz="2400" dirty="0" err="1"/>
              <a:t>organisations</a:t>
            </a:r>
            <a:r>
              <a:rPr lang="en-US" sz="2400" dirty="0"/>
              <a:t> that </a:t>
            </a:r>
            <a:r>
              <a:rPr lang="en-US" sz="2400" dirty="0" smtClean="0"/>
              <a:t>work </a:t>
            </a:r>
            <a:r>
              <a:rPr lang="en-US" sz="2400" dirty="0"/>
              <a:t>together towards the same goal. </a:t>
            </a:r>
            <a:r>
              <a:rPr lang="en-US" sz="2400" dirty="0" smtClean="0"/>
              <a:t>Contact others who are interested </a:t>
            </a:r>
            <a:r>
              <a:rPr lang="en-US" sz="2400" dirty="0"/>
              <a:t>in similar </a:t>
            </a:r>
            <a:r>
              <a:rPr lang="en-US" sz="2400" dirty="0" smtClean="0"/>
              <a:t>issues. Communicate </a:t>
            </a:r>
            <a:r>
              <a:rPr lang="en-US" sz="2400" dirty="0"/>
              <a:t>with each other </a:t>
            </a:r>
            <a:r>
              <a:rPr lang="en-US" sz="2400" dirty="0" smtClean="0"/>
              <a:t>regularly and plan coordinated actions. </a:t>
            </a:r>
          </a:p>
          <a:p>
            <a:pPr algn="just">
              <a:lnSpc>
                <a:spcPct val="80000"/>
              </a:lnSpc>
            </a:pPr>
            <a:r>
              <a:rPr lang="en-US" sz="2000" b="1" dirty="0" smtClean="0">
                <a:solidFill>
                  <a:schemeClr val="accent5"/>
                </a:solidFill>
              </a:rPr>
              <a:t>The </a:t>
            </a:r>
            <a:r>
              <a:rPr lang="en-US" sz="2000" b="1" dirty="0">
                <a:solidFill>
                  <a:schemeClr val="accent5"/>
                </a:solidFill>
              </a:rPr>
              <a:t>network can be a temporary, informal group that works together only on a single advocacy campaign, or it might develop into a more permanent group that continues to work on related issues. </a:t>
            </a:r>
            <a:endParaRPr lang="en-ZA" sz="2000" b="1" dirty="0">
              <a:solidFill>
                <a:schemeClr val="accent5"/>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2519" y="3864305"/>
            <a:ext cx="2448181" cy="1983337"/>
          </a:xfrm>
          <a:prstGeom prst="rect">
            <a:avLst/>
          </a:prstGeom>
        </p:spPr>
      </p:pic>
      <p:sp>
        <p:nvSpPr>
          <p:cNvPr id="6" name="Rectangle 5"/>
          <p:cNvSpPr/>
          <p:nvPr/>
        </p:nvSpPr>
        <p:spPr>
          <a:xfrm>
            <a:off x="9051262" y="508958"/>
            <a:ext cx="2637013" cy="596085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smtClean="0">
                <a:solidFill>
                  <a:schemeClr val="tx1"/>
                </a:solidFill>
              </a:rPr>
              <a:t>TIP:</a:t>
            </a:r>
            <a:r>
              <a:rPr lang="en-ZA" dirty="0" smtClean="0">
                <a:solidFill>
                  <a:schemeClr val="tx1"/>
                </a:solidFill>
              </a:rPr>
              <a:t> Don’t get bogged down in unimportant group dynamics. </a:t>
            </a:r>
            <a:r>
              <a:rPr lang="en-ZA" b="1" dirty="0" smtClean="0">
                <a:solidFill>
                  <a:schemeClr val="tx1"/>
                </a:solidFill>
              </a:rPr>
              <a:t>Informal coalitions</a:t>
            </a:r>
            <a:r>
              <a:rPr lang="en-ZA" dirty="0" smtClean="0">
                <a:solidFill>
                  <a:schemeClr val="tx1"/>
                </a:solidFill>
              </a:rPr>
              <a:t> for specific purposes seem to work better than formal groups with officers and terms of reference, where energy often gets dissipated in administrative issues. </a:t>
            </a:r>
          </a:p>
          <a:p>
            <a:endParaRPr lang="en-ZA" dirty="0">
              <a:solidFill>
                <a:schemeClr val="tx1"/>
              </a:solidFill>
            </a:endParaRPr>
          </a:p>
          <a:p>
            <a:r>
              <a:rPr lang="en-ZA" b="1" dirty="0" smtClean="0">
                <a:solidFill>
                  <a:schemeClr val="tx1"/>
                </a:solidFill>
              </a:rPr>
              <a:t>TIP: </a:t>
            </a:r>
            <a:r>
              <a:rPr lang="en-ZA" dirty="0" smtClean="0">
                <a:solidFill>
                  <a:schemeClr val="tx1"/>
                </a:solidFill>
              </a:rPr>
              <a:t>Where a quick response is called for, </a:t>
            </a:r>
            <a:r>
              <a:rPr lang="en-ZA" b="1" dirty="0" smtClean="0">
                <a:solidFill>
                  <a:schemeClr val="tx1"/>
                </a:solidFill>
              </a:rPr>
              <a:t>circulate a draft document electronically for quick input and approval </a:t>
            </a:r>
            <a:r>
              <a:rPr lang="en-ZA" dirty="0" smtClean="0">
                <a:solidFill>
                  <a:schemeClr val="tx1"/>
                </a:solidFill>
              </a:rPr>
              <a:t>instead of convening physical meetings. </a:t>
            </a:r>
            <a:endParaRPr lang="en-ZA" dirty="0">
              <a:solidFill>
                <a:schemeClr val="tx1"/>
              </a:solidFill>
            </a:endParaRPr>
          </a:p>
        </p:txBody>
      </p:sp>
      <p:pic>
        <p:nvPicPr>
          <p:cNvPr id="2" name="Picture 1"/>
          <p:cNvPicPr>
            <a:picLocks noChangeAspect="1"/>
          </p:cNvPicPr>
          <p:nvPr/>
        </p:nvPicPr>
        <p:blipFill>
          <a:blip r:embed="rId3"/>
          <a:stretch>
            <a:fillRect/>
          </a:stretch>
        </p:blipFill>
        <p:spPr>
          <a:xfrm>
            <a:off x="4883126" y="3590191"/>
            <a:ext cx="2055304" cy="946093"/>
          </a:xfrm>
          <a:prstGeom prst="rect">
            <a:avLst/>
          </a:prstGeom>
        </p:spPr>
      </p:pic>
      <p:sp>
        <p:nvSpPr>
          <p:cNvPr id="5" name="TextBox 4"/>
          <p:cNvSpPr txBox="1"/>
          <p:nvPr/>
        </p:nvSpPr>
        <p:spPr>
          <a:xfrm>
            <a:off x="3462376" y="4403488"/>
            <a:ext cx="5172967" cy="1323439"/>
          </a:xfrm>
          <a:prstGeom prst="rect">
            <a:avLst/>
          </a:prstGeom>
          <a:solidFill>
            <a:schemeClr val="accent2"/>
          </a:solidFill>
        </p:spPr>
        <p:txBody>
          <a:bodyPr wrap="square" rtlCol="0">
            <a:spAutoFit/>
          </a:bodyPr>
          <a:lstStyle/>
          <a:p>
            <a:r>
              <a:rPr lang="en-ZA" sz="1600" b="1" dirty="0" smtClean="0"/>
              <a:t>EXAMPLE</a:t>
            </a:r>
            <a:r>
              <a:rPr lang="en-ZA" sz="1600" dirty="0" smtClean="0"/>
              <a:t> of a network that is good at sharing information, engaging in coordinated action and making quick responses. Communication mechanisms include email, a website and a WhatsApp group. Initially started to lobby on the Access to Information Bill, it remains in place to address other issues. </a:t>
            </a:r>
            <a:endParaRPr lang="en-GB" sz="1600" dirty="0"/>
          </a:p>
        </p:txBody>
      </p:sp>
    </p:spTree>
    <p:extLst>
      <p:ext uri="{BB962C8B-B14F-4D97-AF65-F5344CB8AC3E}">
        <p14:creationId xmlns:p14="http://schemas.microsoft.com/office/powerpoint/2010/main" val="3836616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TotalTime>
  <Words>7875</Words>
  <Application>Microsoft Office PowerPoint</Application>
  <PresentationFormat>Widescreen</PresentationFormat>
  <Paragraphs>378</Paragraphs>
  <Slides>51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Noto Sans</vt:lpstr>
      <vt:lpstr>Times New Roman</vt:lpstr>
      <vt:lpstr>Wingdings</vt:lpstr>
      <vt:lpstr>Office Theme</vt:lpstr>
      <vt:lpstr>ENHANCING EFFECTIVENESS</vt:lpstr>
      <vt:lpstr>ADVOCACY STRATEGIES </vt:lpstr>
      <vt:lpstr>Ten steps for an advocacy campaign</vt:lpstr>
      <vt:lpstr>PowerPoint Presentation</vt:lpstr>
      <vt:lpstr>PowerPoint Presentation</vt:lpstr>
      <vt:lpstr> Women in Namibia are paying a 15% value added tax on sanitary products such as pads, tampons, menstrual cups and etc. Fuel in Namibia is a zero rated supply meaning that people do not pay tax for it, this too should be the case for sanitary products in Namibia.  According to the Ministry of Gender Equality and Child Welfare in Namibia 83% of girls living in rural areas in Namibia do not have access to improved sanitary services. One in 10 girls in Namibia skip school every month or drop out completely because of a lack of sanitary products. Period poverty in Namibia is a reality and many women and girls cannot afford to buy sanitary products. Women find it difficult to afford proper sanitary products and this has made them use unsafe sanitary products such as newspapers, cloths and makeshift toilet paper pads. They put their health and well-being in harm's way.  Women should not pay for taxes for a situation that happens to them naturally. Sign this petition and show women you stand with them in this matter.</vt:lpstr>
      <vt:lpstr>     Child marriage is the marriage of any tradition, custom or religion, where one of the people in the marriage is under the age of 18. Globally it is estimated that one in five girls will get married before the age of 18. Child marriage takes away the childhood of those forced to marry, and children who marry early have worse education, health and economic outcomes in life.      Child marriages occur in Namibia but little action is taken to identify the children at risk, stop child marriages and to protect the children affected.      The Child Care and Protection Act makes it an offense to give a child in marriage or engagement if the child does not consent, or if the child is below the age of consent for marriage. However, cases are under-reported and hardly ever lead to prosecution and children under 18 in Namibia are still being married.      We hereby call on Government to actively take a stand against child marriage. We call on Government to put in place systems to better identify and support children at risk of child marriage, and to take action to address cases of child marriage that occur.      We call on the Government to uphold the importance of childhood, to ensure that children can fulfil their right to be children, to make all possible effort to ensure that all children receive an education, and to actively protect the best interests of all children in Namibia.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Delgado-Lühl twins case </vt:lpstr>
      <vt:lpstr>PowerPoint Presentation</vt:lpstr>
      <vt:lpstr>PowerPoint Presentation</vt:lpstr>
      <vt:lpstr>PowerPoint Presentation</vt:lpstr>
      <vt:lpstr>PowerPoint Presentation</vt:lpstr>
      <vt:lpstr>PowerPoint Presentation</vt:lpstr>
      <vt:lpstr>PowerPoint Presentation</vt:lpstr>
      <vt:lpstr>Advocacy resources </vt:lpstr>
      <vt:lpstr>ADVOCACY AROUND LAW REFORM</vt:lpstr>
      <vt:lpstr>The law-making process</vt:lpstr>
      <vt:lpstr>PowerPoint Presentation</vt:lpstr>
      <vt:lpstr>PowerPoint Presentation</vt:lpstr>
      <vt:lpstr>PowerPoint Presentation</vt:lpstr>
      <vt:lpstr>Committee hearings (national or regional)</vt:lpstr>
      <vt:lpstr>PowerPoint Presentation</vt:lpstr>
      <vt:lpstr>EXAMPLES of widespread consultation</vt:lpstr>
      <vt:lpstr>STRATEGIC LITIGATION  Testing a law in court </vt:lpstr>
      <vt:lpstr>GENERAL TIPS</vt:lpstr>
      <vt:lpstr>Trust and relationships </vt:lpstr>
      <vt:lpstr>Networking</vt:lpstr>
      <vt:lpstr>Make other people’s work easier</vt:lpstr>
      <vt:lpstr>Be kind to journalists</vt:lpstr>
      <vt:lpstr>Tips for meetings with decision-makers </vt:lpstr>
      <vt:lpstr>Professionalism</vt:lpstr>
      <vt:lpstr>Planning and reporting</vt:lpstr>
      <vt:lpstr>Computer tips</vt:lpstr>
      <vt:lpstr>Email tips</vt:lpstr>
      <vt:lpstr>Donors</vt:lpstr>
      <vt:lpstr>Using staff &amp; interns effectively</vt:lpstr>
      <vt:lpstr>Don’t be afraid to say “NO”</vt:lpstr>
      <vt:lpstr>Put the “work” back in “workshops”</vt:lpstr>
      <vt:lpstr>Branding</vt:lpstr>
      <vt:lpstr>Take time for reflection </vt:lpstr>
      <vt:lpstr> My overarching strategy:   HOPE and HARD WORK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Dianne Hubbard</dc:creator>
  <cp:lastModifiedBy>Dianne Hubbard</cp:lastModifiedBy>
  <cp:revision>297</cp:revision>
  <dcterms:created xsi:type="dcterms:W3CDTF">2022-09-30T08:19:31Z</dcterms:created>
  <dcterms:modified xsi:type="dcterms:W3CDTF">2022-11-01T13:05:55Z</dcterms:modified>
</cp:coreProperties>
</file>