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15"/>
  </p:notesMasterIdLst>
  <p:sldIdLst>
    <p:sldId id="419" r:id="rId2"/>
    <p:sldId id="395" r:id="rId3"/>
    <p:sldId id="432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33" r:id="rId12"/>
    <p:sldId id="430" r:id="rId13"/>
    <p:sldId id="431" r:id="rId14"/>
  </p:sldIdLst>
  <p:sldSz cx="9144000" cy="6858000" type="screen4x3"/>
  <p:notesSz cx="6858000" cy="9144000"/>
  <p:embeddedFontLst>
    <p:embeddedFont>
      <p:font typeface="MgOpen Cosmetica" panose="020B0604020202020204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F"/>
    <a:srgbClr val="99CCFF"/>
    <a:srgbClr val="D9767E"/>
    <a:srgbClr val="8B9C84"/>
    <a:srgbClr val="B59A16"/>
    <a:srgbClr val="B49913"/>
    <a:srgbClr val="7CBDD9"/>
    <a:srgbClr val="2F7572"/>
    <a:srgbClr val="ED1C24"/>
    <a:srgbClr val="AE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>
                <a:latin typeface="MgOpen Cosmetica" panose="020B0500000300020003" pitchFamily="34" charset="0"/>
              </a:rPr>
              <a:pPr/>
              <a:t>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10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7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7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3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3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7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8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0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9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E0A425-060D-4AA2-BDC8-049ADFB950EE}"/>
              </a:ext>
            </a:extLst>
          </p:cNvPr>
          <p:cNvGrpSpPr/>
          <p:nvPr userDrawn="1"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7C099D-FF54-40C9-BC40-0801FCFDA6E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0F5F41-3C22-45C9-8D46-B5FB35310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55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8636D6B-BA1B-45DB-9ED8-091DC595F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55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0D8B04-5E81-4796-80CE-04C0228DCFBF}"/>
                </a:ext>
              </a:extLst>
            </p:cNvPr>
            <p:cNvGrpSpPr/>
            <p:nvPr/>
          </p:nvGrpSpPr>
          <p:grpSpPr>
            <a:xfrm>
              <a:off x="158646" y="542427"/>
              <a:ext cx="1514069" cy="900000"/>
              <a:chOff x="122070" y="542427"/>
              <a:chExt cx="1514069" cy="900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8515A7B-CF42-4C7F-AFE3-226BC9FE2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070" y="589753"/>
                <a:ext cx="1021943" cy="792000"/>
                <a:chOff x="45451" y="590550"/>
                <a:chExt cx="1213436" cy="84862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ECCBB47-F600-459D-A245-328589A652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12F780E-16D6-49A6-A092-DDBE6213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CA6331F-C625-4117-8AAB-7711AE7F2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D1490EF-9B44-4DED-B0E4-DFF187827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43B5C42-B086-4BD6-97F1-D9C7D3E2B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953E0EF-4A7D-4711-85E6-D433C9A6C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49E1899-9730-45F5-AF2E-8D5812A4F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9FD14D4-1029-4B74-8065-9EC75AD74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5815FA6-BD27-41AD-B941-ACAB806A7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B1D280F-E6B6-4D75-9A51-79B9E20AF49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1038" y="542427"/>
                <a:ext cx="915101" cy="900000"/>
                <a:chOff x="785813" y="539748"/>
                <a:chExt cx="962298" cy="94615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F46B2F9-2FD5-4C55-B044-6469B38A5EA9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00558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NA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3" name="Picture 22">
                  <a:extLst>
                    <a:ext uri="{FF2B5EF4-FFF2-40B4-BE49-F238E27FC236}">
                      <a16:creationId xmlns:a16="http://schemas.microsoft.com/office/drawing/2014/main" id="{C90F83D9-7C33-4207-A1D5-15F63B3F5D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359277"/>
            <a:ext cx="700107" cy="6139395"/>
          </a:xfrm>
          <a:prstGeom prst="rect">
            <a:avLst/>
          </a:prstGeom>
          <a:solidFill>
            <a:srgbClr val="00558F"/>
          </a:solidFill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en-NA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F925B38B-F865-48DD-B31A-3990EB4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80" y="2473129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en-NA" sz="3200" b="0" kern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en-NA" sz="3200" b="0" kern="0" cap="all" dirty="0">
              <a:latin typeface="MgOpen Cosmetica" panose="020B05000003000200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49CAB-20FB-46B2-BE89-43CD89F45A94}"/>
              </a:ext>
            </a:extLst>
          </p:cNvPr>
          <p:cNvSpPr/>
          <p:nvPr/>
        </p:nvSpPr>
        <p:spPr>
          <a:xfrm>
            <a:off x="627679" y="3792117"/>
            <a:ext cx="7918157" cy="1193154"/>
          </a:xfrm>
          <a:prstGeom prst="rect">
            <a:avLst/>
          </a:prstGeom>
          <a:noFill/>
          <a:ln>
            <a:noFill/>
          </a:ln>
        </p:spPr>
        <p:txBody>
          <a:bodyPr wrap="none" lIns="88900" tIns="38100" rIns="88900" bIns="38100">
            <a:prstTxWarp prst="textPlain">
              <a:avLst/>
            </a:prstTxWarp>
            <a:noAutofit/>
          </a:bodyPr>
          <a:lstStyle/>
          <a:p>
            <a:pPr algn="ctr"/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Police Clearance</a:t>
            </a:r>
            <a:b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</a:br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Certificates</a:t>
            </a:r>
            <a:endParaRPr lang="en-US" sz="5400" b="1" kern="100" cap="all" dirty="0">
              <a:ln w="0"/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C221F3-C7BC-460A-94A8-7ABA0ACEEB7A}"/>
              </a:ext>
            </a:extLst>
          </p:cNvPr>
          <p:cNvGrpSpPr/>
          <p:nvPr/>
        </p:nvGrpSpPr>
        <p:grpSpPr>
          <a:xfrm>
            <a:off x="1" y="477292"/>
            <a:ext cx="5426075" cy="1714500"/>
            <a:chOff x="1" y="477292"/>
            <a:chExt cx="5426075" cy="17145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652C86E-4FBC-4C3B-8FE9-223D8D6DBB31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5E8090-BBC1-4A7A-8516-1CF3987216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EA9F0F9-3A3B-41D5-8590-961476FAE3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7192A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2F77F21-9A96-40CB-9834-43863C78A5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58FFBF9-2609-4F8A-B071-2A6DB9E35B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2E18FDB-1655-44D5-996B-0F7BA58DA4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0092C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904710-BDBF-45C3-A4E8-C6E18D756A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C6A9669-03BF-4C25-ADD3-FC8B87D43B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DE9DB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F138339-AFE8-4F44-82A1-CE594F8FA8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54AB44-D0D0-4FF6-B316-AEDDF8B792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CA6D4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4156E063-38FF-44DF-B00C-CBC5FE27A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8294DC-78C5-4180-8BC8-308AF27A6D18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00558F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7BB75D2-B11C-4127-B086-9AFDEBC07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TextBox 35">
            <a:extLst>
              <a:ext uri="{FF2B5EF4-FFF2-40B4-BE49-F238E27FC236}">
                <a16:creationId xmlns:a16="http://schemas.microsoft.com/office/drawing/2014/main" id="{406041D2-40F9-4902-A386-66CAFC6E053E}"/>
              </a:ext>
            </a:extLst>
          </p:cNvPr>
          <p:cNvSpPr txBox="1"/>
          <p:nvPr/>
        </p:nvSpPr>
        <p:spPr>
          <a:xfrm>
            <a:off x="2239221" y="3084690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ZA" sz="2400" b="1" dirty="0" smtClean="0">
                <a:solidFill>
                  <a:schemeClr val="bg1"/>
                </a:solidFill>
                <a:latin typeface="MgOpen Cosmetica" panose="020B0500000300020003"/>
              </a:rPr>
              <a:t>NAMPOL TRAINING OF TRAINERS</a:t>
            </a:r>
            <a:endParaRPr lang="en-ZA" sz="2400" b="1" dirty="0">
              <a:solidFill>
                <a:schemeClr val="bg1"/>
              </a:solidFill>
              <a:latin typeface="MgOpen Cosmetica" panose="020B05000003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842" y="1939636"/>
            <a:ext cx="7997972" cy="406682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Other provisions in Act / regulations also require police clearance certificates for specific persons: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designated social workers &amp; probation officers 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employees of designated child protection </a:t>
            </a:r>
            <a:r>
              <a:rPr lang="en-US" sz="2000" dirty="0" err="1">
                <a:solidFill>
                  <a:schemeClr val="tx1"/>
                </a:solidFill>
                <a:latin typeface="MgOpen Cosmetica" panose="020B0604020202020204"/>
              </a:rPr>
              <a:t>organisations</a:t>
            </a:r>
            <a:endParaRPr lang="en-US" sz="2000" dirty="0">
              <a:solidFill>
                <a:schemeClr val="tx1"/>
              </a:solidFill>
              <a:latin typeface="MgOpen Cosmetica" panose="020B0604020202020204"/>
            </a:endParaRP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prospective adoptive parents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prospective foster parents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private homes used as places of safety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adult supervisor of child-headed household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board &amp; staff of children’s homes/child detention facilities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prevention &amp; early intervention service providers.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558F"/>
              </a:solidFill>
              <a:latin typeface="MgOpen Cosmetica" panose="020B0604020202020204"/>
            </a:endParaRPr>
          </a:p>
          <a:p>
            <a:endParaRPr lang="en-US" sz="2400" dirty="0">
              <a:solidFill>
                <a:schemeClr val="tx1"/>
              </a:solidFill>
              <a:latin typeface="MgOpen Cosmetica" panose="020B0604020202020204"/>
            </a:endParaRPr>
          </a:p>
          <a:p>
            <a:endParaRPr lang="en-US" sz="24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396" y="2636294"/>
            <a:ext cx="1543385" cy="3204321"/>
          </a:xfrm>
          <a:prstGeom prst="rect">
            <a:avLst/>
          </a:prstGeom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1714" y="530199"/>
            <a:ext cx="5569136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Other police clearance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certificate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495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0" y="441930"/>
            <a:ext cx="6261130" cy="1107996"/>
          </a:xfrm>
        </p:spPr>
        <p:txBody>
          <a:bodyPr wrap="square" lIns="0" tIns="0" rIns="0" bIns="0">
            <a:spAutoFit/>
          </a:bodyPr>
          <a:lstStyle/>
          <a:p>
            <a:pPr marL="534988" indent="-534988"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5.	Register of convictions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for listed offences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6370" y="1718097"/>
            <a:ext cx="5522122" cy="43615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Police clearance certificates </a:t>
            </a:r>
            <a:r>
              <a:rPr lang="en-US" sz="2400" b="1" i="1" dirty="0">
                <a:solidFill>
                  <a:schemeClr val="tx2"/>
                </a:solidFill>
                <a:latin typeface="MgOpen Cosmetica" panose="020B0500000300020003" pitchFamily="34" charset="0"/>
              </a:rPr>
              <a:t>do not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have to be renewed but Ministry is required to keep a </a:t>
            </a:r>
            <a:r>
              <a:rPr lang="en-US" sz="24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register of convictions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for listed offences.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The idea is that persons who commit any of the listed offences </a:t>
            </a:r>
            <a:r>
              <a:rPr lang="en-US" sz="2400" b="1" i="1" dirty="0">
                <a:solidFill>
                  <a:schemeClr val="tx2"/>
                </a:solidFill>
                <a:latin typeface="MgOpen Cosmetica" panose="020B0500000300020003" pitchFamily="34" charset="0"/>
              </a:rPr>
              <a:t>after</a:t>
            </a:r>
            <a:r>
              <a:rPr lang="en-US" sz="2400" i="1" dirty="0">
                <a:solidFill>
                  <a:srgbClr val="00558F"/>
                </a:solidFill>
                <a:latin typeface="MgOpen Cosmetica" panose="020B0500000300020003" pitchFamily="34" charset="0"/>
              </a:rPr>
              <a:t>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they have provided their police clearance certificates can be identified and prevented from working with children. </a:t>
            </a:r>
            <a:endParaRPr lang="en-NA" sz="24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02" y="1880558"/>
            <a:ext cx="2425311" cy="3234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660" y="5536618"/>
            <a:ext cx="5710681" cy="772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 dirty="0">
                <a:solidFill>
                  <a:srgbClr val="00558F"/>
                </a:solidFill>
                <a:latin typeface="MgOpen Cosmetica" panose="020B0604020202020204"/>
              </a:rPr>
              <a:t>The Minister must designate a staff member as </a:t>
            </a:r>
            <a:r>
              <a:rPr lang="en-US" b="1">
                <a:solidFill>
                  <a:srgbClr val="00558F"/>
                </a:solidFill>
                <a:latin typeface="MgOpen Cosmetica" panose="020B0604020202020204"/>
              </a:rPr>
              <a:t>the </a:t>
            </a:r>
            <a:br>
              <a:rPr lang="en-US" b="1">
                <a:solidFill>
                  <a:srgbClr val="00558F"/>
                </a:solidFill>
                <a:latin typeface="MgOpen Cosmetica" panose="020B0604020202020204"/>
              </a:rPr>
            </a:br>
            <a:r>
              <a:rPr lang="en-US" b="1">
                <a:solidFill>
                  <a:srgbClr val="00558F"/>
                </a:solidFill>
                <a:latin typeface="MgOpen Cosmetica" panose="020B0604020202020204"/>
              </a:rPr>
              <a:t>Registrar </a:t>
            </a:r>
            <a:r>
              <a:rPr lang="en-US" b="1" dirty="0">
                <a:solidFill>
                  <a:srgbClr val="00558F"/>
                </a:solidFill>
                <a:latin typeface="MgOpen Cosmetica" panose="020B0604020202020204"/>
              </a:rPr>
              <a:t>to keep the register of convictions</a:t>
            </a:r>
            <a:endParaRPr lang="en-NA" b="1" dirty="0">
              <a:solidFill>
                <a:srgbClr val="00558F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12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739374"/>
            <a:ext cx="6720522" cy="49244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00558F"/>
                </a:solidFill>
                <a:latin typeface="MgOpen Cosmetica" panose="020B0500000300020003" pitchFamily="34" charset="0"/>
              </a:rPr>
              <a:t>Court’s duty to share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430" y="1600200"/>
            <a:ext cx="5909095" cy="161745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 court </a:t>
            </a:r>
            <a: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  <a:t>that has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convicted a person of any </a:t>
            </a:r>
            <a: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  <a:t>of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 listed offences has a duty to </a:t>
            </a:r>
            <a: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  <a:t>ensure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that the relevant information is </a:t>
            </a:r>
            <a: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 smtClean="0">
                <a:solidFill>
                  <a:schemeClr val="tx1"/>
                </a:solidFill>
                <a:latin typeface="MgOpen Cosmetica" panose="020B0604020202020204"/>
              </a:rPr>
              <a:t>shared with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the registrar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111" y="1441901"/>
            <a:ext cx="2047521" cy="1602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234" y="3254943"/>
            <a:ext cx="7150451" cy="3236985"/>
          </a:xfrm>
          <a:prstGeom prst="rect">
            <a:avLst/>
          </a:prstGeom>
          <a:noFill/>
          <a:ln w="28575">
            <a:solidFill>
              <a:srgbClr val="00558F"/>
            </a:solidFill>
          </a:ln>
        </p:spPr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en-ZA" sz="2000" dirty="0">
                <a:latin typeface="MgOpen Cosmetica" panose="020B0500000300020003" pitchFamily="34" charset="0"/>
              </a:rPr>
              <a:t>This requirement has not yet been operationalised with regulations on what information the court must share</a:t>
            </a:r>
            <a:r>
              <a:rPr lang="en-ZA" sz="2000" dirty="0" smtClean="0">
                <a:latin typeface="MgOpen Cosmetica" panose="020B0500000300020003" pitchFamily="34" charset="0"/>
              </a:rPr>
              <a:t>.</a:t>
            </a:r>
          </a:p>
          <a:p>
            <a:pPr algn="ctr"/>
            <a:endParaRPr lang="en-ZA" sz="1100" dirty="0">
              <a:latin typeface="MgOpen Cosmetica" panose="020B0500000300020003" pitchFamily="34" charset="0"/>
            </a:endParaRPr>
          </a:p>
          <a:p>
            <a:pPr algn="ctr"/>
            <a:r>
              <a:rPr lang="en-US" sz="2000" dirty="0">
                <a:latin typeface="MgOpen Cosmetica" panose="020B0604020202020204"/>
              </a:rPr>
              <a:t>The regulations do not address access to the register by current or prospective employers, or members of the public. Thus, it is not yet clear how the register will function</a:t>
            </a:r>
          </a:p>
          <a:p>
            <a:pPr algn="ctr"/>
            <a:r>
              <a:rPr lang="en-US" sz="2000" dirty="0">
                <a:latin typeface="MgOpen Cosmetica" panose="020B0604020202020204"/>
              </a:rPr>
              <a:t>to protect children from exposure to persons with previous convictions for the crimes </a:t>
            </a:r>
            <a:r>
              <a:rPr lang="en-ZA" sz="2000" dirty="0">
                <a:latin typeface="MgOpen Cosmetica" panose="020B0604020202020204"/>
              </a:rPr>
              <a:t>recorded in the register.</a:t>
            </a:r>
          </a:p>
          <a:p>
            <a:pPr algn="ctr"/>
            <a:endParaRPr lang="en-US" sz="1100" b="1" dirty="0" smtClean="0">
              <a:solidFill>
                <a:srgbClr val="FF0000"/>
              </a:solidFill>
              <a:latin typeface="MgOpen Cosmetica" panose="020B0604020202020204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MgOpen Cosmetica" panose="020B0604020202020204"/>
              </a:rPr>
              <a:t>Ideas </a:t>
            </a:r>
            <a:r>
              <a:rPr lang="en-US" sz="2000" b="1" dirty="0">
                <a:solidFill>
                  <a:srgbClr val="FF0000"/>
                </a:solidFill>
                <a:latin typeface="MgOpen Cosmetica" panose="020B0604020202020204"/>
              </a:rPr>
              <a:t>on how </a:t>
            </a:r>
            <a:r>
              <a:rPr lang="en-US" sz="2000" b="1" dirty="0" smtClean="0">
                <a:solidFill>
                  <a:srgbClr val="FF0000"/>
                </a:solidFill>
                <a:latin typeface="MgOpen Cosmetica" panose="020B0604020202020204"/>
              </a:rPr>
              <a:t>such a register should work?</a:t>
            </a:r>
            <a:endParaRPr lang="en-ZA" sz="2000" dirty="0">
              <a:latin typeface="MgOpen Cosmetica" panose="020B050000030002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640" y="5464834"/>
            <a:ext cx="634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16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3087" y="717651"/>
            <a:ext cx="6479727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500" dirty="0">
                <a:solidFill>
                  <a:srgbClr val="00558F"/>
                </a:solidFill>
                <a:latin typeface="MgOpen Cosmetica" panose="020B0500000300020003" pitchFamily="34" charset="0"/>
              </a:rPr>
              <a:t>Public duty to share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837" y="1741719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Any member of the public who has information </a:t>
            </a:r>
            <a:b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that a person convicted of any listed crimes: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is employed…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has applied for a job…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is acting…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in a specified capacity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MgOpen Cosmetica" panose="020B0500000300020003" pitchFamily="34" charset="0"/>
              </a:rPr>
              <a:t>MUST</a:t>
            </a: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 </a:t>
            </a:r>
            <a:r>
              <a:rPr lang="en-US" sz="28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inform the registrar</a:t>
            </a: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. </a:t>
            </a:r>
            <a:endParaRPr lang="en-NA" sz="28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2EF3D-6E91-491A-B580-B00FE818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2720" y="2958861"/>
            <a:ext cx="4130094" cy="19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5015" y="608301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558F"/>
                </a:solidFill>
                <a:latin typeface="MgOpen Cosmetica" panose="020B0500000300020003" pitchFamily="34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414527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04855" y="702963"/>
            <a:ext cx="6064360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OVERVIEW</a:t>
            </a:r>
            <a:endParaRPr lang="en-GB" altLang="en-NA" sz="36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741" y="1627453"/>
            <a:ext cx="4795019" cy="48696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The Act requires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persons who work directly with children in certain capacities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to obtain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police clearance certificates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showing that they have not been convicted of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specified crimes relating to violence or child abuse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Some of the provisions on police clearance certificates are confusing and inconsistent. This is an aspect of the Child Care and Protection Act that may need future polishing.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0353-67B2-483A-843F-4B609B405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837" y="1776044"/>
            <a:ext cx="2786162" cy="3938955"/>
          </a:xfrm>
          <a:prstGeom prst="rect">
            <a:avLst/>
          </a:prstGeom>
          <a:ln w="60325">
            <a:solidFill>
              <a:srgbClr val="00558F"/>
            </a:solidFill>
          </a:ln>
        </p:spPr>
      </p:pic>
    </p:spTree>
    <p:extLst>
      <p:ext uri="{BB962C8B-B14F-4D97-AF65-F5344CB8AC3E}">
        <p14:creationId xmlns:p14="http://schemas.microsoft.com/office/powerpoint/2010/main" val="8357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0340" y="469571"/>
            <a:ext cx="646247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630238" algn="l"/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1.	What is a police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     clearance certificate?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672" y="1900022"/>
            <a:ext cx="5090872" cy="36721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A </a:t>
            </a:r>
            <a:r>
              <a:rPr lang="en-GB" altLang="en-NA" sz="2800" b="1" dirty="0">
                <a:solidFill>
                  <a:schemeClr val="tx1"/>
                </a:solidFill>
                <a:latin typeface="MgOpen Cosmetica" panose="020B0604020202020204"/>
                <a:ea typeface="+mj-ea"/>
                <a:cs typeface="+mj-cs"/>
              </a:rPr>
              <a:t>police clearance </a:t>
            </a:r>
            <a:r>
              <a:rPr lang="en-US" sz="2800" b="1" dirty="0">
                <a:solidFill>
                  <a:schemeClr val="tx1"/>
                </a:solidFill>
                <a:latin typeface="MgOpen Cosmetica" panose="020B0604020202020204"/>
              </a:rPr>
              <a:t>certificate</a:t>
            </a: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 is a certificate issued by the police listing all past convictions for any crimes, </a:t>
            </a:r>
            <a:b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no matter how long ago.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The certificate will indicate the date when it was issued. </a:t>
            </a:r>
            <a:b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It obviously lists only convictions prior to that date. </a:t>
            </a:r>
            <a:endParaRPr lang="en-NA" sz="28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2BE5A3-DEA6-43BB-96E1-DE1818062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288" y="2173473"/>
            <a:ext cx="2559963" cy="3619165"/>
          </a:xfrm>
          <a:prstGeom prst="rect">
            <a:avLst/>
          </a:prstGeom>
          <a:ln w="60325">
            <a:solidFill>
              <a:srgbClr val="00558F"/>
            </a:solidFill>
          </a:ln>
        </p:spPr>
      </p:pic>
    </p:spTree>
    <p:extLst>
      <p:ext uri="{BB962C8B-B14F-4D97-AF65-F5344CB8AC3E}">
        <p14:creationId xmlns:p14="http://schemas.microsoft.com/office/powerpoint/2010/main" val="39723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ABA3C-A58D-415D-AAA7-AA89B6465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574"/>
          <a:stretch/>
        </p:blipFill>
        <p:spPr>
          <a:xfrm>
            <a:off x="804462" y="1489753"/>
            <a:ext cx="7535076" cy="479517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0340" y="469571"/>
            <a:ext cx="646247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What is the purpose of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requiring these certificates?</a:t>
            </a:r>
          </a:p>
        </p:txBody>
      </p:sp>
    </p:spTree>
    <p:extLst>
      <p:ext uri="{BB962C8B-B14F-4D97-AF65-F5344CB8AC3E}">
        <p14:creationId xmlns:p14="http://schemas.microsoft.com/office/powerpoint/2010/main" val="20321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BE3E76-FD5D-4306-9B87-9ADE5BA4E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186" y="414993"/>
            <a:ext cx="7267186" cy="1143000"/>
          </a:xfrm>
        </p:spPr>
        <p:txBody>
          <a:bodyPr/>
          <a:lstStyle/>
          <a:p>
            <a:pPr marL="449263" indent="-449263" algn="l"/>
            <a: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2. Who must get a police </a:t>
            </a:r>
            <a:b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clearance certificate?</a:t>
            </a:r>
            <a:endParaRPr lang="en-NA" sz="36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8AD94-E645-44BD-A069-B8D5293E2A2B}"/>
              </a:ext>
            </a:extLst>
          </p:cNvPr>
          <p:cNvGrpSpPr/>
          <p:nvPr/>
        </p:nvGrpSpPr>
        <p:grpSpPr>
          <a:xfrm>
            <a:off x="1028859" y="1831222"/>
            <a:ext cx="7428821" cy="4456410"/>
            <a:chOff x="1028859" y="1675954"/>
            <a:chExt cx="7428821" cy="445641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12ECA1-DD89-4D5B-A26B-236AED20DD2F}"/>
                </a:ext>
              </a:extLst>
            </p:cNvPr>
            <p:cNvSpPr/>
            <p:nvPr/>
          </p:nvSpPr>
          <p:spPr>
            <a:xfrm>
              <a:off x="3268229" y="3691954"/>
              <a:ext cx="1963974" cy="187816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Alternative care-giver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or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adoptive parent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6393DF-C5C5-43B3-A69C-0AB8C4B82F65}"/>
                </a:ext>
              </a:extLst>
            </p:cNvPr>
            <p:cNvSpPr/>
            <p:nvPr/>
          </p:nvSpPr>
          <p:spPr>
            <a:xfrm>
              <a:off x="5604779" y="1694175"/>
              <a:ext cx="2571947" cy="2268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Persons who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work with or have access to children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 at a place providing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welfare </a:t>
              </a:r>
              <a:r>
                <a:rPr lang="en-US" sz="1600" b="1" dirty="0" smtClean="0">
                  <a:solidFill>
                    <a:schemeClr val="tx2"/>
                  </a:solidFill>
                  <a:latin typeface="MgOpen Cosmetica" panose="020B0500000300020003" pitchFamily="34" charset="0"/>
                </a:rPr>
                <a:t>services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(includes schools)</a:t>
              </a:r>
              <a:endParaRPr lang="en-NA" sz="1600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51BE00-D743-442C-9230-61970763155B}"/>
                </a:ext>
              </a:extLst>
            </p:cNvPr>
            <p:cNvSpPr/>
            <p:nvPr/>
          </p:nvSpPr>
          <p:spPr>
            <a:xfrm>
              <a:off x="1028859" y="4105113"/>
              <a:ext cx="2316102" cy="202725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Person in a position of </a:t>
              </a:r>
              <a:r>
                <a:rPr lang="en-US" sz="1600" b="1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supervision or authority </a:t>
              </a:r>
              <a:r>
                <a:rPr lang="en-US" sz="1600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over a child</a:t>
              </a:r>
              <a:endParaRPr lang="en-NA" sz="1600" dirty="0">
                <a:solidFill>
                  <a:schemeClr val="accent4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F6261-BD33-4D8C-B8BD-AA8251622A3D}"/>
                </a:ext>
              </a:extLst>
            </p:cNvPr>
            <p:cNvSpPr/>
            <p:nvPr/>
          </p:nvSpPr>
          <p:spPr>
            <a:xfrm>
              <a:off x="5189524" y="3980396"/>
              <a:ext cx="3268156" cy="202725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 having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business interest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in a entity relating to supervision or care of a child AND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access to or authority over a child 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E27D0D-1B00-4881-991B-4E5D31E5C5D9}"/>
                </a:ext>
              </a:extLst>
            </p:cNvPr>
            <p:cNvSpPr/>
            <p:nvPr/>
          </p:nvSpPr>
          <p:spPr>
            <a:xfrm>
              <a:off x="3588779" y="1675954"/>
              <a:ext cx="2016000" cy="2016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Designated social workers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or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probation officers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6636E8-8888-432B-A491-FEC89B38A0C0}"/>
                </a:ext>
              </a:extLst>
            </p:cNvPr>
            <p:cNvSpPr/>
            <p:nvPr/>
          </p:nvSpPr>
          <p:spPr>
            <a:xfrm>
              <a:off x="1028859" y="1837113"/>
              <a:ext cx="2571967" cy="2268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managing or operating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 place providing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welfare services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5624" y="593055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“welfare services”?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0" y="647939"/>
            <a:ext cx="6442703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Transitional provision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517" y="1684655"/>
            <a:ext cx="7954295" cy="28103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any person acting in the specified </a:t>
            </a: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capacities “who is providing welfare services to children before the commencement of these regulations”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must obtain a police clearance certificate </a:t>
            </a: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within six months </a:t>
            </a: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of the commencement of the regulations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relevant date = </a:t>
            </a: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30 June 2019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90000"/>
            </a:pPr>
            <a:endParaRPr lang="en-NA" sz="2400" dirty="0">
              <a:solidFill>
                <a:srgbClr val="00558F"/>
              </a:solidFill>
            </a:endParaRPr>
          </a:p>
        </p:txBody>
      </p:sp>
      <p:pic>
        <p:nvPicPr>
          <p:cNvPr id="22" name="Picture 2" descr="Image result for animated image of police clearance certificates">
            <a:extLst>
              <a:ext uri="{FF2B5EF4-FFF2-40B4-BE49-F238E27FC236}">
                <a16:creationId xmlns:a16="http://schemas.microsoft.com/office/drawing/2014/main" id="{402DAD7B-3750-4506-A8C4-2C730B9B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37266"/>
            <a:ext cx="5204001" cy="15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427489" y="4797939"/>
            <a:ext cx="2087593" cy="1492370"/>
          </a:xfrm>
          <a:prstGeom prst="ellipse">
            <a:avLst/>
          </a:prstGeom>
          <a:solidFill>
            <a:srgbClr val="00558F">
              <a:alpha val="11000"/>
            </a:srgbClr>
          </a:solidFill>
          <a:ln>
            <a:solidFill>
              <a:srgbClr val="00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MgOpen Cosmetica" panose="020B0604020202020204"/>
              </a:rPr>
              <a:t>Was this enforced?</a:t>
            </a:r>
          </a:p>
        </p:txBody>
      </p:sp>
    </p:spTree>
    <p:extLst>
      <p:ext uri="{BB962C8B-B14F-4D97-AF65-F5344CB8AC3E}">
        <p14:creationId xmlns:p14="http://schemas.microsoft.com/office/powerpoint/2010/main" val="415626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7" y="657863"/>
            <a:ext cx="5130191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00558F"/>
                </a:solidFill>
                <a:latin typeface="MgOpen Cosmetica" panose="020B0500000300020003" pitchFamily="34" charset="0"/>
              </a:rPr>
              <a:t>Labour Act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6" y="1582816"/>
            <a:ext cx="7921619" cy="33969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Where an employer is prohibited by the Child Care and Protection Act from employing a person because of past convictions, a dismissal on this basis is presumably NOT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an “unfair dismissal”.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23385B-D527-415E-810E-B9F9139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705" y="3402779"/>
            <a:ext cx="4747095" cy="25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EA249E-9E37-4B58-A92C-D83B15DFCBFC}"/>
              </a:ext>
            </a:extLst>
          </p:cNvPr>
          <p:cNvSpPr/>
          <p:nvPr/>
        </p:nvSpPr>
        <p:spPr>
          <a:xfrm>
            <a:off x="543465" y="3291141"/>
            <a:ext cx="31745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Aft>
                <a:spcPts val="6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604020202020204"/>
              </a:rPr>
              <a:t>Employer should offer redeployment if possible.</a:t>
            </a:r>
          </a:p>
          <a:p>
            <a:pPr marL="361950" lvl="1" indent="-361950"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604020202020204"/>
              </a:rPr>
              <a:t>Procedure should follow </a:t>
            </a:r>
            <a:r>
              <a:rPr lang="en-US" sz="2400" dirty="0" err="1">
                <a:latin typeface="MgOpen Cosmetica" panose="020B0604020202020204"/>
              </a:rPr>
              <a:t>Labour</a:t>
            </a:r>
            <a:r>
              <a:rPr lang="en-US" sz="2400" dirty="0">
                <a:latin typeface="MgOpen Cosmetica" panose="020B0604020202020204"/>
              </a:rPr>
              <a:t> Act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94860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9335" y="697545"/>
            <a:ext cx="4273635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00558F"/>
                </a:solidFill>
                <a:latin typeface="MgOpen Cosmetica" panose="020B0500000300020003" pitchFamily="34" charset="0"/>
              </a:rPr>
              <a:t>3. Relevant crimes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l</a:t>
            </a:r>
            <a:endParaRPr lang="en-N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1F8EC-4D31-4939-8EAD-316DAAC9C662}"/>
              </a:ext>
            </a:extLst>
          </p:cNvPr>
          <p:cNvGrpSpPr/>
          <p:nvPr/>
        </p:nvGrpSpPr>
        <p:grpSpPr>
          <a:xfrm>
            <a:off x="792117" y="1585521"/>
            <a:ext cx="7371057" cy="3127862"/>
            <a:chOff x="817996" y="1713377"/>
            <a:chExt cx="7371057" cy="3127862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F010F9A1-B03E-4593-9B81-CAAE44E6C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471" y="3468231"/>
              <a:ext cx="2906835" cy="1373008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Assault with intent to cause grievous bodily harm</a:t>
              </a: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05DB8BFD-6184-4C84-BEC3-1C117081F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6" y="3347107"/>
              <a:ext cx="2255992" cy="983495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Any statutory sexual offence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8484A013-9372-42AB-B897-17259D55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03" y="2786602"/>
              <a:ext cx="1810389" cy="593982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Incest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0CF2C32F-63DD-4902-ADF0-93CC1C1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397" y="2689163"/>
              <a:ext cx="1876206" cy="59398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Trafficking 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B3D13B0F-40FD-43FD-9248-20058D44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49" y="2014609"/>
              <a:ext cx="1810389" cy="593982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Murder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C9A6A07-7E50-4A20-A73F-E0175C04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1848" y="3276147"/>
              <a:ext cx="2137205" cy="137300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Any offence relating to pornography</a:t>
              </a: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B3D13B0F-40FD-43FD-9248-20058D44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184" y="2695077"/>
              <a:ext cx="1810389" cy="593982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Rape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8484A013-9372-42AB-B897-17259D55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982" y="1713377"/>
              <a:ext cx="1810389" cy="983495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Indecent assault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0CF2C32F-63DD-4902-ADF0-93CC1C1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135" y="2004737"/>
              <a:ext cx="1876206" cy="59398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Kidnapping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600" y="553607"/>
            <a:ext cx="1411213" cy="1400620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000485"/>
            <a:ext cx="8479765" cy="1768140"/>
          </a:xfrm>
          <a:prstGeom prst="rect">
            <a:avLst/>
          </a:prstGeom>
          <a:noFill/>
          <a:ln w="38100">
            <a:solidFill>
              <a:srgbClr val="00558F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b="1" dirty="0">
                <a:latin typeface="MgOpen Cosmetica" panose="020B0604020202020204"/>
              </a:rPr>
              <a:t>These crimes disqualify a person from being fit to work with children regardless of whether the victim was a child or an adult. </a:t>
            </a:r>
            <a:endParaRPr lang="en-US" b="1" dirty="0" smtClean="0">
              <a:latin typeface="MgOpen Cosmetica" panose="020B0604020202020204"/>
            </a:endParaRPr>
          </a:p>
          <a:p>
            <a:pPr algn="ctr"/>
            <a:endParaRPr lang="en-US" sz="1000" b="1" dirty="0">
              <a:latin typeface="MgOpen Cosmetica" panose="020B0604020202020204"/>
            </a:endParaRPr>
          </a:p>
          <a:p>
            <a:pPr algn="ctr"/>
            <a:r>
              <a:rPr lang="en-US" sz="1600" dirty="0" smtClean="0">
                <a:latin typeface="MgOpen Cosmetica" panose="020B0604020202020204"/>
              </a:rPr>
              <a:t>The </a:t>
            </a:r>
            <a:r>
              <a:rPr lang="en-US" sz="1600" b="1" dirty="0" smtClean="0">
                <a:latin typeface="MgOpen Cosmetica" panose="020B0604020202020204"/>
              </a:rPr>
              <a:t>10-year time limit </a:t>
            </a:r>
            <a:r>
              <a:rPr lang="en-US" sz="1600" b="1" i="1" dirty="0" smtClean="0">
                <a:latin typeface="MgOpen Cosmetica" panose="020B0604020202020204"/>
              </a:rPr>
              <a:t>from conviction </a:t>
            </a:r>
            <a:r>
              <a:rPr lang="en-US" sz="1600" dirty="0" smtClean="0">
                <a:latin typeface="MgOpen Cosmetica" panose="020B0604020202020204"/>
              </a:rPr>
              <a:t>applicable in some circumstances makes no sense for some of these crimes (</a:t>
            </a:r>
            <a:r>
              <a:rPr lang="en-US" sz="1600" dirty="0" err="1" smtClean="0">
                <a:latin typeface="MgOpen Cosmetica" panose="020B0604020202020204"/>
              </a:rPr>
              <a:t>eg</a:t>
            </a:r>
            <a:r>
              <a:rPr lang="en-US" sz="1600" dirty="0" smtClean="0">
                <a:latin typeface="MgOpen Cosmetica" panose="020B0604020202020204"/>
              </a:rPr>
              <a:t> rape, trafficking) as the offender may still be in prison past that date.  </a:t>
            </a:r>
            <a:r>
              <a:rPr lang="en-US" sz="1600" b="1" dirty="0" smtClean="0">
                <a:solidFill>
                  <a:srgbClr val="FF0000"/>
                </a:solidFill>
                <a:latin typeface="MgOpen Cosmetica" panose="020B0604020202020204"/>
              </a:rPr>
              <a:t>Ideas on how to improve this requirement? </a:t>
            </a:r>
            <a:r>
              <a:rPr lang="en-US" b="1" dirty="0" smtClean="0">
                <a:solidFill>
                  <a:srgbClr val="FF0000"/>
                </a:solidFill>
                <a:latin typeface="MgOpen Cosmetica" panose="020B0604020202020204"/>
              </a:rPr>
              <a:t> </a:t>
            </a:r>
            <a:endParaRPr lang="en-US" b="1" dirty="0">
              <a:solidFill>
                <a:srgbClr val="FF0000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99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651923"/>
            <a:ext cx="6225196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4. Prohibitions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580767C-7884-40A5-BDFB-EF230DDF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17" y="1945736"/>
            <a:ext cx="1938557" cy="593982"/>
          </a:xfrm>
          <a:prstGeom prst="ellipse">
            <a:avLst/>
          </a:prstGeom>
          <a:solidFill>
            <a:srgbClr val="00558F"/>
          </a:solidFill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GB" altLang="x-none" sz="1800" b="1" kern="0" dirty="0">
                <a:latin typeface="MgOpen Cosmetica" panose="020B0500000300020003" pitchFamily="34" charset="0"/>
              </a:rPr>
              <a:t>All persons 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CEF66048-3DBD-4D09-A372-4C271BA8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85729"/>
            <a:ext cx="2114415" cy="2543155"/>
          </a:xfrm>
          <a:prstGeom prst="rect">
            <a:avLst/>
          </a:prstGeom>
          <a:solidFill>
            <a:srgbClr val="00558F"/>
          </a:solidFill>
          <a:ln>
            <a:noFill/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latin typeface="MgOpen Cosmetica" panose="020B0500000300020003" pitchFamily="34" charset="0"/>
              </a:rPr>
              <a:t>Persons MAY NOT act in certain capacities if they have ever been convicted of a crime listed in the Act.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D3A45AEE-D1AB-4228-874E-A443D9E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578" y="1925031"/>
            <a:ext cx="1876206" cy="593982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58F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Employer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2A5717B9-6326-4462-BEF2-95881277D38C}"/>
              </a:ext>
            </a:extLst>
          </p:cNvPr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6516184" y="1925031"/>
            <a:ext cx="1876204" cy="593982"/>
          </a:xfrm>
          <a:prstGeom prst="ellipse">
            <a:avLst/>
          </a:prstGeom>
          <a:solidFill>
            <a:srgbClr val="00558F">
              <a:alpha val="20000"/>
            </a:srgbClr>
          </a:solidFill>
          <a:ln w="15875">
            <a:solidFill>
              <a:srgbClr val="00558F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Penalties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F14E20F3-B4BA-4CB2-9D0E-EC750E0A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59" y="2685729"/>
            <a:ext cx="2157054" cy="3614799"/>
          </a:xfrm>
          <a:prstGeom prst="rect">
            <a:avLst/>
          </a:prstGeom>
          <a:solidFill>
            <a:srgbClr val="00558F">
              <a:alpha val="20000"/>
            </a:srgbClr>
          </a:solidFill>
          <a:ln w="15875">
            <a:solidFill>
              <a:srgbClr val="00558F"/>
            </a:solidFill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Same penalty for violating these rules applies to persons working with children AND to employers: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Fine of up to </a:t>
            </a:r>
            <a:b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N$20 000 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or imprisonment for of up to </a:t>
            </a:r>
            <a:r>
              <a:rPr lang="en-ZA" altLang="en-NA" sz="1800" b="1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5 years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, or both</a:t>
            </a:r>
            <a:endParaRPr lang="en-GB" altLang="en-NA" sz="1800" b="1" kern="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6F6CF67-34CC-4F40-9413-22AC5624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338" y="2685729"/>
            <a:ext cx="3352686" cy="3137746"/>
          </a:xfrm>
          <a:prstGeom prst="rect">
            <a:avLst/>
          </a:prstGeom>
          <a:solidFill>
            <a:schemeClr val="bg1"/>
          </a:solidFill>
          <a:ln w="15875">
            <a:solidFill>
              <a:srgbClr val="00558F"/>
            </a:solidFill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A person MAY NOT employ a person convicted of any of the listed offences in any of the specified capacities.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ZA" altLang="en-NA" sz="1800" b="1" i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Before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 employing a person in any of the specified capacities, the employer must confirm no convictions for the specified crimes in past 10 years. </a:t>
            </a:r>
          </a:p>
        </p:txBody>
      </p:sp>
    </p:spTree>
    <p:extLst>
      <p:ext uri="{BB962C8B-B14F-4D97-AF65-F5344CB8AC3E}">
        <p14:creationId xmlns:p14="http://schemas.microsoft.com/office/powerpoint/2010/main" val="299987293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27 - Police Clearance Certificates (30sept19) - TEMPLATE" id="{28E2D37E-4DEF-4ABE-A464-A84833623533}" vid="{BE3F2BCB-13BE-4FFF-96F6-8D822C33E1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Ch27 - Police Clearance Certificates (30sept19) - TEMPLATE</Template>
  <TotalTime>566</TotalTime>
  <Words>874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MgOpen Cosmetica</vt:lpstr>
      <vt:lpstr>Arial</vt:lpstr>
      <vt:lpstr>Wingdings</vt:lpstr>
      <vt:lpstr>CCPA Presentation for Police</vt:lpstr>
      <vt:lpstr>PowerPoint Presentation</vt:lpstr>
      <vt:lpstr>OVERVIEW</vt:lpstr>
      <vt:lpstr>1. What is a police       clearance certificate?</vt:lpstr>
      <vt:lpstr>What is the purpose of  requiring these certificates?</vt:lpstr>
      <vt:lpstr>2. Who must get a police  clearance certificate?</vt:lpstr>
      <vt:lpstr>Transitional provision</vt:lpstr>
      <vt:lpstr>Labour Act</vt:lpstr>
      <vt:lpstr>3. Relevant crimes</vt:lpstr>
      <vt:lpstr>4. Prohibitions</vt:lpstr>
      <vt:lpstr>Other police clearance  certificate requirements</vt:lpstr>
      <vt:lpstr>5. Register of convictions  for listed offences</vt:lpstr>
      <vt:lpstr>Court’s duty to share information</vt:lpstr>
      <vt:lpstr>Public duty to share information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yengelbrecht</dc:creator>
  <cp:lastModifiedBy>Dianne Hubbard</cp:lastModifiedBy>
  <cp:revision>186</cp:revision>
  <dcterms:created xsi:type="dcterms:W3CDTF">2019-10-11T06:30:12Z</dcterms:created>
  <dcterms:modified xsi:type="dcterms:W3CDTF">2020-10-07T10:25:41Z</dcterms:modified>
</cp:coreProperties>
</file>