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14.jpg" ContentType="image/pn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4" r:id="rId1"/>
    <p:sldMasterId id="2147483876" r:id="rId2"/>
  </p:sldMasterIdLst>
  <p:notesMasterIdLst>
    <p:notesMasterId r:id="rId20"/>
  </p:notesMasterIdLst>
  <p:handoutMasterIdLst>
    <p:handoutMasterId r:id="rId21"/>
  </p:handoutMasterIdLst>
  <p:sldIdLst>
    <p:sldId id="503" r:id="rId3"/>
    <p:sldId id="504" r:id="rId4"/>
    <p:sldId id="493" r:id="rId5"/>
    <p:sldId id="494" r:id="rId6"/>
    <p:sldId id="495" r:id="rId7"/>
    <p:sldId id="505" r:id="rId8"/>
    <p:sldId id="496" r:id="rId9"/>
    <p:sldId id="497" r:id="rId10"/>
    <p:sldId id="498" r:id="rId11"/>
    <p:sldId id="499" r:id="rId12"/>
    <p:sldId id="507" r:id="rId13"/>
    <p:sldId id="500" r:id="rId14"/>
    <p:sldId id="506" r:id="rId15"/>
    <p:sldId id="508" r:id="rId16"/>
    <p:sldId id="509" r:id="rId17"/>
    <p:sldId id="510" r:id="rId18"/>
    <p:sldId id="511" r:id="rId19"/>
  </p:sldIdLst>
  <p:sldSz cx="9144000" cy="6858000" type="screen4x3"/>
  <p:notesSz cx="6858000" cy="9144000"/>
  <p:embeddedFontLst>
    <p:embeddedFont>
      <p:font typeface="MgOpen Cosmetica" panose="020B0500000300020003" pitchFamily="34" charset="0"/>
      <p:regular r:id="rId22"/>
      <p:bold r:id="rId23"/>
      <p:italic r:id="rId24"/>
      <p:boldItalic r:id="rId25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85" userDrawn="1">
          <p15:clr>
            <a:srgbClr val="A4A3A4"/>
          </p15:clr>
        </p15:guide>
        <p15:guide id="3" pos="5375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ri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83D"/>
    <a:srgbClr val="E1F0CF"/>
    <a:srgbClr val="AE8CB2"/>
    <a:srgbClr val="7E2C76"/>
    <a:srgbClr val="88C240"/>
    <a:srgbClr val="BD902D"/>
    <a:srgbClr val="007D40"/>
    <a:srgbClr val="326DAC"/>
    <a:srgbClr val="0092C8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51" autoAdjust="0"/>
  </p:normalViewPr>
  <p:slideViewPr>
    <p:cSldViewPr snapToGrid="0" showGuides="1">
      <p:cViewPr varScale="1">
        <p:scale>
          <a:sx n="105" d="100"/>
          <a:sy n="105" d="100"/>
        </p:scale>
        <p:origin x="1692" y="78"/>
      </p:cViewPr>
      <p:guideLst>
        <p:guide orient="horz" pos="346"/>
        <p:guide pos="385"/>
        <p:guide pos="5375"/>
        <p:guide orient="horz" pos="39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CAF2E5-0AA4-425B-98EC-31F2320BCA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1D679-50D3-453F-A1F9-6CB94C4890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A85FE-AF88-4394-93B2-97FA5C10FDA6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FF941-9B2F-4BD7-9074-F56A0D349A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F9F5FB-72D4-4313-B549-C10086C5ED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12509-0481-41D1-8169-C08F0FB73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19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18DF021-7038-47EF-87BF-AE45AA2A61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6539493-CBA7-4306-9D22-8115180DAEA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82F86E9-C150-4479-AD9E-7DA464365FA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2BFADCA0-41B4-42FD-85B3-1A86DE5BC20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95B05171-C44F-4037-A594-E759B7A275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AC8A5394-7028-49C4-B014-3A105E164B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0DE6DDD-22DE-43FB-8E37-DF40755D59B6}" type="slidenum">
              <a:rPr lang="en-GB" altLang="en-NA"/>
              <a:pPr>
                <a:defRPr/>
              </a:pPr>
              <a:t>‹#›</a:t>
            </a:fld>
            <a:endParaRPr lang="en-GB" altLang="en-N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04D89C06-A66B-4283-9248-E05F80BCB2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30F1023D-22A0-43C0-A4A5-83E1EC8C02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>
              <a:latin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FA463D46-D002-4863-ABC0-092F8B3B34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503022-1CC7-4F5C-826D-C83548050178}" type="slidenum">
              <a:rPr kumimoji="0" lang="en-GB" altLang="en-N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N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979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79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59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282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78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93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552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893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051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697BD6-F075-46C2-8703-6514CD249C76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57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190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482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629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995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819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007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58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CPA Hea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83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F27312-CAEA-455C-801D-56D3D16F3D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C3ECCC-B48F-4B92-A718-9DB8FF6326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11C80C-F740-4D25-82C1-5C59AC318D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05CB4-6921-4C90-8E8C-0464CBEE874D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116669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FF9BE4-20C8-4E3E-8AAB-F36D6439B7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3F5C43-827A-4062-A813-0C0795EE66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E1199C-5760-44D8-86F3-9B80C489D0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0CE8-D5EB-4954-BF8E-3F981904935D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93725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CPA 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167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CPA Hea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287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CPA 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622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>
                <a:latin typeface="MgOpen Cosmetica" panose="020B05000003000200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b="1">
                <a:latin typeface="MgOpen Cosmetica" panose="020B0500000300020003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F17626B9-5F21-4BBA-8155-43BD4DFA2A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3F02DFEC-92C4-4A9A-AA61-843455BF52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63243CD5-079D-4E8E-801B-4614C6DBB4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43825-7E85-477F-89C2-A84493665F6C}" type="slidenum">
              <a:rPr lang="en-GB" altLang="x-none" smtClean="0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91718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084BD4-E884-4390-AD8C-E64C347B8F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E299D2-54FB-47CA-9E7B-A805E8E476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EDBC86-3C26-4444-B0E2-7C6CB36C40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4A453-E842-4475-94AD-AFEDB3B09B87}" type="slidenum">
              <a:rPr lang="en-GB" altLang="x-none" smtClean="0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3250707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06DF8A-9E7F-4DE6-B7CF-BB85393D5B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8589B4-9BA0-4DB2-84D9-E178D0C5C8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7CE8BB-F199-4316-B6C0-2BD6C54AAB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70B04-6152-4B9E-A119-10348D7356CA}" type="slidenum">
              <a:rPr lang="en-GB" altLang="x-none" smtClean="0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690936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6715947-C347-4A19-B942-FD8D803506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EFA3D7-2288-42B2-B3E7-69E3E5270A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9AB5649-E7F8-4B08-9A3B-5CDEEBF3A5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32285-5224-443E-8C59-9B1F7856B558}" type="slidenum">
              <a:rPr lang="en-GB" altLang="x-none" smtClean="0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946071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E096CB-F6E1-4BB8-82B8-D9116EB7C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35ECB4-6B56-404A-B9A6-7AA731C1FD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06B6DF-3E04-4217-83A9-09A6E79887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C6FC5-9367-400F-8D23-5C0B4180BF4D}" type="slidenum">
              <a:rPr lang="en-GB" altLang="x-none" smtClean="0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69040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CPA 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177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32E0D2-B994-4694-B1A5-9DC70A6E2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A5860C-428D-479F-9230-62BAF386FD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DC2EB0-B6A5-4BB3-97E4-97F78C73E8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02F34-3540-4ED1-B138-70B42B173B66}" type="slidenum">
              <a:rPr lang="en-GB" altLang="x-none" smtClean="0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2982018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E1BA81-47E0-4DF1-BDE6-6E287F0E69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53F3C1-462C-4FA7-93E7-F9CD5F0DFE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49BB1-D89E-478A-B80A-334359D3A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C3F4D-7B74-4E3E-965A-EAF818EFB501}" type="slidenum">
              <a:rPr lang="en-GB" altLang="x-none" smtClean="0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545983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F27312-CAEA-455C-801D-56D3D16F3D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C3ECCC-B48F-4B92-A718-9DB8FF6326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11C80C-F740-4D25-82C1-5C59AC318D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05CB4-6921-4C90-8E8C-0464CBEE874D}" type="slidenum">
              <a:rPr lang="en-GB" altLang="x-none" smtClean="0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2301491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FF9BE4-20C8-4E3E-8AAB-F36D6439B7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3F5C43-827A-4062-A813-0C0795EE66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E1199C-5760-44D8-86F3-9B80C489D0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0CE8-D5EB-4954-BF8E-3F981904935D}" type="slidenum">
              <a:rPr lang="en-GB" altLang="x-none" smtClean="0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715144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CPA 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766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>
                <a:latin typeface="MgOpen Cosmetica" panose="020B05000003000200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b="1">
                <a:latin typeface="MgOpen Cosmetica" panose="020B0500000300020003" pitchFamily="34" charset="0"/>
              </a:defRPr>
            </a:lvl1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F17626B9-5F21-4BBA-8155-43BD4DFA2A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3F02DFEC-92C4-4A9A-AA61-843455BF52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63243CD5-079D-4E8E-801B-4614C6DBB4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43825-7E85-477F-89C2-A84493665F6C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01742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084BD4-E884-4390-AD8C-E64C347B8F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E299D2-54FB-47CA-9E7B-A805E8E476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EDBC86-3C26-4444-B0E2-7C6CB36C40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4A453-E842-4475-94AD-AFEDB3B09B87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319354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06DF8A-9E7F-4DE6-B7CF-BB85393D5B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8589B4-9BA0-4DB2-84D9-E178D0C5C8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7CE8BB-F199-4316-B6C0-2BD6C54AAB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70B04-6152-4B9E-A119-10348D7356CA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295287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6715947-C347-4A19-B942-FD8D803506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EFA3D7-2288-42B2-B3E7-69E3E5270A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9AB5649-E7F8-4B08-9A3B-5CDEEBF3A5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32285-5224-443E-8C59-9B1F7856B558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03434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E096CB-F6E1-4BB8-82B8-D9116EB7C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35ECB4-6B56-404A-B9A6-7AA731C1FD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06B6DF-3E04-4217-83A9-09A6E79887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C6FC5-9367-400F-8D23-5C0B4180BF4D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65051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32E0D2-B994-4694-B1A5-9DC70A6E2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A5860C-428D-479F-9230-62BAF386FD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DC2EB0-B6A5-4BB3-97E4-97F78C73E8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02F34-3540-4ED1-B138-70B42B173B66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330367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E1BA81-47E0-4DF1-BDE6-6E287F0E69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53F3C1-462C-4FA7-93E7-F9CD5F0DFE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49BB1-D89E-478A-B80A-334359D3A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C3F4D-7B74-4E3E-965A-EAF818EFB501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75490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C24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531A30D-9001-465D-A2E1-891EAB29A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NA"/>
              <a:t>Click to edit Master title style</a:t>
            </a:r>
            <a:endParaRPr lang="en-GB" altLang="en-NA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9FA117-1045-4F6B-9DC2-AEFAD8169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NA"/>
              <a:t>Click to edit Master text styles</a:t>
            </a:r>
          </a:p>
          <a:p>
            <a:pPr lvl="1"/>
            <a:r>
              <a:rPr lang="en-US" altLang="en-NA"/>
              <a:t>Second level</a:t>
            </a:r>
          </a:p>
          <a:p>
            <a:pPr lvl="2"/>
            <a:r>
              <a:rPr lang="en-US" altLang="en-NA"/>
              <a:t>Third level</a:t>
            </a:r>
          </a:p>
          <a:p>
            <a:pPr lvl="3"/>
            <a:r>
              <a:rPr lang="en-US" altLang="en-NA"/>
              <a:t>Fourth level</a:t>
            </a:r>
          </a:p>
          <a:p>
            <a:pPr lvl="4"/>
            <a:r>
              <a:rPr lang="en-US" altLang="en-NA"/>
              <a:t>Fifth level</a:t>
            </a:r>
            <a:endParaRPr lang="en-GB" altLang="en-NA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DD649B73-EC73-4A35-BEE8-90719F09C2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4C0376B1-737A-483E-8D22-4F5C167A75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AC90E688-9470-4A42-9590-B0C17A0E7B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FEF8E91-B467-4D80-8E7E-6707509D3641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70554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2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C24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531A30D-9001-465D-A2E1-891EAB29A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  <a:endParaRPr lang="en-GB" altLang="x-none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9FA117-1045-4F6B-9DC2-AEFAD8169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  <a:endParaRPr lang="en-GB" altLang="x-none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DD649B73-EC73-4A35-BEE8-90719F09C2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4C0376B1-737A-483E-8D22-4F5C167A75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AC90E688-9470-4A42-9590-B0C17A0E7B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FEF8E91-B467-4D80-8E7E-6707509D3641}" type="slidenum">
              <a:rPr lang="en-GB" altLang="x-none" smtClean="0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414934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2C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5F55638-1751-4B34-9DE6-6D92AFBF1DFF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2815129"/>
            <a:ext cx="7918450" cy="1600200"/>
          </a:xfrm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latin typeface="MgOpen Cosmetica" panose="020B0500000300020003" pitchFamily="34" charset="0"/>
              </a:rPr>
              <a:t>Summary of Namibia’s</a:t>
            </a:r>
            <a:br>
              <a:rPr lang="en-US" sz="3200" dirty="0">
                <a:latin typeface="MgOpen Cosmetica" panose="020B0500000300020003" pitchFamily="34" charset="0"/>
              </a:rPr>
            </a:br>
            <a:r>
              <a:rPr lang="en-US" sz="3600" dirty="0">
                <a:latin typeface="MgOpen Cosmetica" panose="020B0500000300020003" pitchFamily="34" charset="0"/>
              </a:rPr>
              <a:t>CHILD CARE AND PROTECTION ACT</a:t>
            </a:r>
            <a:br>
              <a:rPr lang="en-US" sz="3600" dirty="0">
                <a:latin typeface="MgOpen Cosmetica" panose="020B0500000300020003" pitchFamily="34" charset="0"/>
              </a:rPr>
            </a:br>
            <a:r>
              <a:rPr lang="en-US" sz="3600" dirty="0">
                <a:latin typeface="MgOpen Cosmetica" panose="020B0500000300020003" pitchFamily="34" charset="0"/>
              </a:rPr>
              <a:t>(</a:t>
            </a:r>
            <a:r>
              <a:rPr lang="en-US" sz="3200" dirty="0">
                <a:latin typeface="MgOpen Cosmetica" panose="020B0500000300020003" pitchFamily="34" charset="0"/>
              </a:rPr>
              <a:t>Act No. 3 of 2015)</a:t>
            </a:r>
            <a:endParaRPr lang="en-GB" altLang="en-NA" sz="3200" b="0" cap="all" dirty="0">
              <a:latin typeface="MgOpen Cosmetica" panose="020B05000003000200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6E0693-7719-4A36-BCA2-9DB8B61CB3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97534" y="294469"/>
            <a:ext cx="700107" cy="6269011"/>
          </a:xfrm>
          <a:prstGeom prst="rect">
            <a:avLst/>
          </a:prstGeom>
          <a:solidFill>
            <a:srgbClr val="CC7A17"/>
          </a:solidFill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B076338-50EB-4528-B96C-186764B56B1B}"/>
              </a:ext>
            </a:extLst>
          </p:cNvPr>
          <p:cNvGrpSpPr/>
          <p:nvPr/>
        </p:nvGrpSpPr>
        <p:grpSpPr>
          <a:xfrm>
            <a:off x="1" y="631222"/>
            <a:ext cx="4571999" cy="1470588"/>
            <a:chOff x="0" y="624691"/>
            <a:chExt cx="3603428" cy="1464658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B75B0A5-6CA0-441A-B95A-CE4AC363B8E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357019"/>
              <a:ext cx="3603428" cy="0"/>
            </a:xfrm>
            <a:prstGeom prst="line">
              <a:avLst/>
            </a:prstGeom>
            <a:ln w="152400" cmpd="sng">
              <a:solidFill>
                <a:srgbClr val="ED1C2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19184BD-FCE3-4CB3-AA42-C461134CAE7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540101"/>
              <a:ext cx="3603428" cy="0"/>
            </a:xfrm>
            <a:prstGeom prst="line">
              <a:avLst/>
            </a:prstGeom>
            <a:ln w="152400" cmpd="sng">
              <a:solidFill>
                <a:srgbClr val="7192A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FE2D304-553F-41E8-8A0F-315B210870A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173937"/>
              <a:ext cx="3603428" cy="0"/>
            </a:xfrm>
            <a:prstGeom prst="line">
              <a:avLst/>
            </a:prstGeom>
            <a:ln w="152400" cmpd="sng">
              <a:solidFill>
                <a:srgbClr val="ED9D1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037D33C-25EA-43F3-A2F4-DE9D734D524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990855"/>
              <a:ext cx="3603428" cy="0"/>
            </a:xfrm>
            <a:prstGeom prst="line">
              <a:avLst/>
            </a:prstGeom>
            <a:ln w="152400" cmpd="sng">
              <a:solidFill>
                <a:srgbClr val="0DB14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3232DC8-91B6-404D-BEBB-E8A7082AF0E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807773"/>
              <a:ext cx="3603428" cy="0"/>
            </a:xfrm>
            <a:prstGeom prst="line">
              <a:avLst/>
            </a:prstGeom>
            <a:ln w="152400" cmpd="sng">
              <a:solidFill>
                <a:srgbClr val="0092C8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E109605-B3CF-4189-A47E-754FB8291A7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624691"/>
              <a:ext cx="3603428" cy="0"/>
            </a:xfrm>
            <a:prstGeom prst="line">
              <a:avLst/>
            </a:prstGeom>
            <a:ln w="152400" cmpd="sng">
              <a:solidFill>
                <a:srgbClr val="EC008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6AA07F9-2DFD-475A-ADB5-CFE23B9DD65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2089349"/>
              <a:ext cx="3603428" cy="0"/>
            </a:xfrm>
            <a:prstGeom prst="line">
              <a:avLst/>
            </a:prstGeom>
            <a:ln w="152400" cmpd="sng">
              <a:solidFill>
                <a:srgbClr val="DE9DB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2DD7551-7B3D-4C6F-B1B0-1108492234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723183"/>
              <a:ext cx="3603428" cy="0"/>
            </a:xfrm>
            <a:prstGeom prst="line">
              <a:avLst/>
            </a:prstGeom>
            <a:ln w="152400" cmpd="sng">
              <a:solidFill>
                <a:srgbClr val="88C24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415DD2D-1427-4597-85AD-489F2D34EB8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906265"/>
              <a:ext cx="3603428" cy="0"/>
            </a:xfrm>
            <a:prstGeom prst="line">
              <a:avLst/>
            </a:prstGeom>
            <a:ln w="152400" cmpd="sng">
              <a:solidFill>
                <a:srgbClr val="CA6D4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7">
            <a:extLst>
              <a:ext uri="{FF2B5EF4-FFF2-40B4-BE49-F238E27FC236}">
                <a16:creationId xmlns:a16="http://schemas.microsoft.com/office/drawing/2014/main" id="{97F42096-F554-4AC5-92FD-D00078405721}"/>
              </a:ext>
            </a:extLst>
          </p:cNvPr>
          <p:cNvGrpSpPr>
            <a:grpSpLocks/>
          </p:cNvGrpSpPr>
          <p:nvPr/>
        </p:nvGrpSpPr>
        <p:grpSpPr bwMode="auto">
          <a:xfrm>
            <a:off x="3715928" y="509265"/>
            <a:ext cx="1743075" cy="1714500"/>
            <a:chOff x="2646926" y="450891"/>
            <a:chExt cx="1743075" cy="171405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9029713-F78B-45DE-B7A7-95899B547F11}"/>
                </a:ext>
              </a:extLst>
            </p:cNvPr>
            <p:cNvSpPr/>
            <p:nvPr/>
          </p:nvSpPr>
          <p:spPr>
            <a:xfrm>
              <a:off x="2646926" y="450891"/>
              <a:ext cx="1743075" cy="1714052"/>
            </a:xfrm>
            <a:prstGeom prst="ellipse">
              <a:avLst/>
            </a:prstGeom>
            <a:solidFill>
              <a:srgbClr val="7E2C76"/>
            </a:solidFill>
            <a:ln>
              <a:noFill/>
            </a:ln>
            <a:effectLst>
              <a:outerShdw blurRad="50800" dist="38100" dir="5400000" algn="t" rotWithShape="0">
                <a:schemeClr val="tx1"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2" name="Picture 12">
              <a:extLst>
                <a:ext uri="{FF2B5EF4-FFF2-40B4-BE49-F238E27FC236}">
                  <a16:creationId xmlns:a16="http://schemas.microsoft.com/office/drawing/2014/main" id="{C86320A0-E77B-4353-8373-4E8A7B6922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996" y="693565"/>
              <a:ext cx="1354933" cy="1388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5653073" y="804838"/>
            <a:ext cx="33080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Part </a:t>
            </a:r>
            <a:r>
              <a:rPr lang="en-US" sz="3200" b="1" kern="0" dirty="0">
                <a:solidFill>
                  <a:srgbClr val="FFFFFF"/>
                </a:solidFill>
                <a:latin typeface="MgOpen Cosmetica" panose="020B0500000300020003" pitchFamily="34" charset="0"/>
              </a:rPr>
              <a:t>8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GRANTS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C2583EA-03FE-436E-BA2F-C37C3242DCE4}"/>
              </a:ext>
            </a:extLst>
          </p:cNvPr>
          <p:cNvGrpSpPr/>
          <p:nvPr/>
        </p:nvGrpSpPr>
        <p:grpSpPr>
          <a:xfrm>
            <a:off x="2947160" y="4998802"/>
            <a:ext cx="5622228" cy="1354282"/>
            <a:chOff x="2947160" y="4998802"/>
            <a:chExt cx="5622228" cy="1354282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3D734E7-E22E-4B08-ACDA-5471EE77A938}"/>
                </a:ext>
              </a:extLst>
            </p:cNvPr>
            <p:cNvSpPr/>
            <p:nvPr/>
          </p:nvSpPr>
          <p:spPr>
            <a:xfrm>
              <a:off x="3985345" y="6160724"/>
              <a:ext cx="4584043" cy="19236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GB" sz="1250" dirty="0">
                  <a:solidFill>
                    <a:schemeClr val="bg1"/>
                  </a:solidFill>
                  <a:latin typeface="MgOpen Cosmetica" panose="020B0500000300020003" pitchFamily="34" charset="0"/>
                  <a:ea typeface="Calibri" panose="020F0502020204030204" pitchFamily="34" charset="0"/>
                </a:rPr>
                <a:t>The revision of this PowerPoint presentation was funded by the EU.</a:t>
              </a:r>
              <a:endParaRPr lang="en-US" sz="1250" dirty="0">
                <a:solidFill>
                  <a:schemeClr val="bg1"/>
                </a:solidFill>
                <a:latin typeface="MgOpen Cosmetica" panose="020B0500000300020003" pitchFamily="34" charset="0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15309D1-5057-46AC-A2C6-7031AF8B412B}"/>
                </a:ext>
              </a:extLst>
            </p:cNvPr>
            <p:cNvGrpSpPr/>
            <p:nvPr/>
          </p:nvGrpSpPr>
          <p:grpSpPr>
            <a:xfrm>
              <a:off x="2947160" y="4998802"/>
              <a:ext cx="5585653" cy="997565"/>
              <a:chOff x="2947160" y="4998802"/>
              <a:chExt cx="5585653" cy="997565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E7DA0314-5DFE-4DF3-BFEF-797071AD9C10}"/>
                  </a:ext>
                </a:extLst>
              </p:cNvPr>
              <p:cNvGrpSpPr/>
              <p:nvPr/>
            </p:nvGrpSpPr>
            <p:grpSpPr>
              <a:xfrm>
                <a:off x="2947160" y="4998802"/>
                <a:ext cx="4448140" cy="997565"/>
                <a:chOff x="4137468" y="5309917"/>
                <a:chExt cx="4448140" cy="997565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9D4190B3-9A15-4F5C-A071-A5073994BB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7784294" y="5659518"/>
                  <a:ext cx="801314" cy="435030"/>
                </a:xfrm>
                <a:prstGeom prst="rect">
                  <a:avLst/>
                </a:prstGeom>
                <a:effectLst>
                  <a:glow rad="1689100">
                    <a:schemeClr val="bg1">
                      <a:alpha val="0"/>
                    </a:schemeClr>
                  </a:glow>
                </a:effectLst>
              </p:spPr>
            </p:pic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07B6E0EE-FF7E-47B2-9FF3-3B675282F3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876920" y="5476795"/>
                  <a:ext cx="694830" cy="679124"/>
                </a:xfrm>
                <a:prstGeom prst="rect">
                  <a:avLst/>
                </a:prstGeom>
                <a:effectLst>
                  <a:glow rad="1689100">
                    <a:schemeClr val="bg1">
                      <a:alpha val="0"/>
                    </a:schemeClr>
                  </a:glow>
                </a:effectLst>
              </p:spPr>
            </p:pic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7DB63192-3360-4466-811A-BC5E48BC8737}"/>
                    </a:ext>
                  </a:extLst>
                </p:cNvPr>
                <p:cNvGrpSpPr/>
                <p:nvPr/>
              </p:nvGrpSpPr>
              <p:grpSpPr>
                <a:xfrm>
                  <a:off x="4923119" y="5431370"/>
                  <a:ext cx="969816" cy="876112"/>
                  <a:chOff x="4875984" y="5431370"/>
                  <a:chExt cx="969816" cy="876112"/>
                </a:xfrm>
              </p:grpSpPr>
              <p:pic>
                <p:nvPicPr>
                  <p:cNvPr id="61" name="Picture 60">
                    <a:extLst>
                      <a:ext uri="{FF2B5EF4-FFF2-40B4-BE49-F238E27FC236}">
                        <a16:creationId xmlns:a16="http://schemas.microsoft.com/office/drawing/2014/main" id="{B187C49E-7A85-4F26-A3EF-81AAB8BCC7F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5110231" y="5431370"/>
                    <a:ext cx="501323" cy="603027"/>
                  </a:xfrm>
                  <a:prstGeom prst="rect">
                    <a:avLst/>
                  </a:prstGeom>
                  <a:effectLst>
                    <a:glow rad="1689100">
                      <a:schemeClr val="bg1">
                        <a:alpha val="0"/>
                      </a:schemeClr>
                    </a:glow>
                  </a:effectLst>
                </p:spPr>
              </p:pic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E5F02466-4EC1-4B00-8C45-CF3B00CAB89E}"/>
                      </a:ext>
                    </a:extLst>
                  </p:cNvPr>
                  <p:cNvSpPr txBox="1"/>
                  <p:nvPr/>
                </p:nvSpPr>
                <p:spPr>
                  <a:xfrm>
                    <a:off x="4875984" y="6061261"/>
                    <a:ext cx="969816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gOpen Cosmetica" panose="020B0500000300020003" pitchFamily="34" charset="0"/>
                        <a:ea typeface="+mn-ea"/>
                        <a:cs typeface="+mn-cs"/>
                      </a:rPr>
                      <a:t>Legal </a:t>
                    </a:r>
                    <a:br>
                      <a:rPr kumimoji="0" lang="en-US" sz="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gOpen Cosmetica" panose="020B0500000300020003" pitchFamily="34" charset="0"/>
                        <a:ea typeface="+mn-ea"/>
                        <a:cs typeface="+mn-cs"/>
                      </a:rPr>
                    </a:br>
                    <a:r>
                      <a:rPr kumimoji="0" lang="en-US" sz="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gOpen Cosmetica" panose="020B0500000300020003" pitchFamily="34" charset="0"/>
                        <a:ea typeface="+mn-ea"/>
                        <a:cs typeface="+mn-cs"/>
                      </a:rPr>
                      <a:t>Assistance </a:t>
                    </a:r>
                    <a:br>
                      <a:rPr kumimoji="0" lang="en-US" sz="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gOpen Cosmetica" panose="020B0500000300020003" pitchFamily="34" charset="0"/>
                        <a:ea typeface="+mn-ea"/>
                        <a:cs typeface="+mn-cs"/>
                      </a:rPr>
                    </a:br>
                    <a:r>
                      <a:rPr kumimoji="0" lang="en-US" sz="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gOpen Cosmetica" panose="020B0500000300020003" pitchFamily="34" charset="0"/>
                        <a:ea typeface="+mn-ea"/>
                        <a:cs typeface="+mn-cs"/>
                      </a:rPr>
                      <a:t>Centre </a:t>
                    </a:r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F63388DD-6907-450C-BD12-8273F2E04F9A}"/>
                    </a:ext>
                  </a:extLst>
                </p:cNvPr>
                <p:cNvGrpSpPr/>
                <p:nvPr/>
              </p:nvGrpSpPr>
              <p:grpSpPr>
                <a:xfrm>
                  <a:off x="4137468" y="5309917"/>
                  <a:ext cx="834138" cy="997565"/>
                  <a:chOff x="3957415" y="5309917"/>
                  <a:chExt cx="834138" cy="997565"/>
                </a:xfrm>
              </p:grpSpPr>
              <p:pic>
                <p:nvPicPr>
                  <p:cNvPr id="59" name="Picture 58">
                    <a:extLst>
                      <a:ext uri="{FF2B5EF4-FFF2-40B4-BE49-F238E27FC236}">
                        <a16:creationId xmlns:a16="http://schemas.microsoft.com/office/drawing/2014/main" id="{44F314DC-BCB3-43B3-B4C8-4CB21C682D2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4041842" y="5309917"/>
                    <a:ext cx="665284" cy="718423"/>
                  </a:xfrm>
                  <a:prstGeom prst="rect">
                    <a:avLst/>
                  </a:prstGeom>
                  <a:effectLst>
                    <a:glow rad="1689100">
                      <a:schemeClr val="bg1">
                        <a:alpha val="0"/>
                      </a:schemeClr>
                    </a:glow>
                  </a:effectLst>
                </p:spPr>
              </p:pic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C499C6AF-7DDB-4B9F-8EC6-9AAF70B6C881}"/>
                      </a:ext>
                    </a:extLst>
                  </p:cNvPr>
                  <p:cNvSpPr txBox="1"/>
                  <p:nvPr/>
                </p:nvSpPr>
                <p:spPr>
                  <a:xfrm>
                    <a:off x="3957415" y="6061261"/>
                    <a:ext cx="834138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gOpen Cosmetica" panose="020B0500000300020003" pitchFamily="34" charset="0"/>
                        <a:ea typeface="+mn-ea"/>
                        <a:cs typeface="+mn-cs"/>
                      </a:rPr>
                      <a:t>Ministry of </a:t>
                    </a:r>
                    <a:br>
                      <a:rPr kumimoji="0" lang="en-US" sz="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gOpen Cosmetica" panose="020B0500000300020003" pitchFamily="34" charset="0"/>
                        <a:ea typeface="+mn-ea"/>
                        <a:cs typeface="+mn-cs"/>
                      </a:rPr>
                    </a:br>
                    <a:r>
                      <a:rPr kumimoji="0" lang="en-US" sz="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gOpen Cosmetica" panose="020B0500000300020003" pitchFamily="34" charset="0"/>
                        <a:ea typeface="+mn-ea"/>
                        <a:cs typeface="+mn-cs"/>
                      </a:rPr>
                      <a:t>Gender Equality and</a:t>
                    </a:r>
                    <a:br>
                      <a:rPr kumimoji="0" lang="en-US" sz="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gOpen Cosmetica" panose="020B0500000300020003" pitchFamily="34" charset="0"/>
                        <a:ea typeface="+mn-ea"/>
                        <a:cs typeface="+mn-cs"/>
                      </a:rPr>
                    </a:br>
                    <a:r>
                      <a:rPr kumimoji="0" lang="en-US" sz="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gOpen Cosmetica" panose="020B0500000300020003" pitchFamily="34" charset="0"/>
                        <a:ea typeface="+mn-ea"/>
                        <a:cs typeface="+mn-cs"/>
                      </a:rPr>
                      <a:t>Child Welfare</a:t>
                    </a:r>
                    <a:endParaRPr kumimoji="0" lang="en-NA" sz="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gOpen Cosmetica" panose="020B0500000300020003" pitchFamily="34" charset="0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23537444-F826-4C69-B1CA-376EE179ED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747889" y="5401110"/>
                  <a:ext cx="748519" cy="754809"/>
                </a:xfrm>
                <a:prstGeom prst="rect">
                  <a:avLst/>
                </a:prstGeom>
              </p:spPr>
            </p:pic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2F6775A9-FB62-499E-98B4-BCE5693D7E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46581" y="5225283"/>
                <a:ext cx="786232" cy="6177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04306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61498343-351B-498E-9557-64F504C30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16460" y="910619"/>
            <a:ext cx="1907725" cy="200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9" y="1725164"/>
            <a:ext cx="7921624" cy="469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0B83D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mental disability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0B83D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chronic or terminal illness </a:t>
            </a:r>
            <a:b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(such as HIV or Diabetes Type I)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0B83D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partially or completely deaf or blind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0B83D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cerebral palsy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0B83D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lost one or both legs or arms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0B83D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partially or completely paralysed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0B83D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speech impediment 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0B83D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epilepsy that cannot be controlled with medication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0B83D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albino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0B83D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any other condition or disability which in the view of a medical practitioner or psychologist would make the child eligible for a child disability grant</a:t>
            </a:r>
            <a:endParaRPr kumimoji="0" lang="en-ZA" altLang="x-none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79963" y="767469"/>
            <a:ext cx="634399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0B83D"/>
              </a:buClr>
              <a:buSzTx/>
              <a:buFontTx/>
              <a:buNone/>
              <a:tabLst/>
              <a:defRPr/>
            </a:pPr>
            <a: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Specified disabilities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16236" y="3028013"/>
            <a:ext cx="1907725" cy="1880103"/>
          </a:xfrm>
          <a:prstGeom prst="rect">
            <a:avLst/>
          </a:prstGeom>
          <a:noFill/>
          <a:ln w="44450">
            <a:solidFill>
              <a:srgbClr val="80B83D"/>
            </a:solidFill>
          </a:ln>
        </p:spPr>
        <p:txBody>
          <a:bodyPr wrap="square" lIns="144000" tIns="108000" rIns="144000" bIns="108000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604020202020204"/>
                <a:ea typeface="+mn-ea"/>
                <a:cs typeface="+mn-cs"/>
              </a:rPr>
              <a:t>The medical report must indicate if the disability is permanent or temporary.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4B9F7D6-12AB-4A2A-9149-2D35300EC7C0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E9BCDA6-3A3C-4774-AF10-08C4B60398BD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B3D569A3-75DD-4183-A587-BAB290BF23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80B8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59C4B8D-5F18-46C7-980A-DD741B58D6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80B8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0093C3D-B4A0-4C25-8A7E-C6C152992C68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26" name="Group 9">
                <a:extLst>
                  <a:ext uri="{FF2B5EF4-FFF2-40B4-BE49-F238E27FC236}">
                    <a16:creationId xmlns:a16="http://schemas.microsoft.com/office/drawing/2014/main" id="{3C13CE39-5CBA-4CE1-A523-6B53FD6609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F38B9AAA-FA71-47F8-981D-7E14292810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02119BE2-5C82-4A82-8EC3-C657E0361F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1062FB30-A3D1-4CEE-8D15-6ACBB71653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2D75C5C3-1102-4294-8B44-397FA172EA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7FC91F27-89EE-45A8-9B7C-62F5195922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49AE6F96-E231-49AD-9D74-A68CC4C37F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2ADB16E6-75A5-48AE-B1FC-52BC4A6FBD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AE8CB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845F16DD-AEBE-4FB8-A638-29E5A3286B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55B459D2-4814-4C0D-8491-9FBE811183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B65CFF3D-421B-4590-8B63-975882F3D60F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F340FB92-FFCE-4CE7-BA1B-5B9EDD51FFD1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80B83D"/>
                </a:solidFill>
                <a:ln w="28575">
                  <a:solidFill>
                    <a:srgbClr val="E1F0CF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29" name="Picture 22">
                  <a:extLst>
                    <a:ext uri="{FF2B5EF4-FFF2-40B4-BE49-F238E27FC236}">
                      <a16:creationId xmlns:a16="http://schemas.microsoft.com/office/drawing/2014/main" id="{1D9544F2-1605-40F1-9DA6-89D3C34B51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173558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654" y="773895"/>
            <a:ext cx="62513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Procedure for application</a:t>
            </a:r>
            <a:endParaRPr kumimoji="0" lang="en-GB" altLang="x-none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44" y="1808824"/>
            <a:ext cx="79216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0B83D"/>
              </a:buClr>
              <a:buSzTx/>
              <a:buFontTx/>
              <a:buNone/>
              <a:tabLst/>
              <a:defRPr/>
            </a:pPr>
            <a:r>
              <a:rPr kumimoji="0" lang="en-ZA" altLang="x-non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Application must be </a:t>
            </a:r>
            <a:r>
              <a:rPr kumimoji="0" lang="en-ZA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made in person </a:t>
            </a:r>
            <a:r>
              <a:rPr kumimoji="0" lang="en-ZA" altLang="x-non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at a constituency or  regional office of the Ministry.</a:t>
            </a: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416BA5C9-1782-407D-B557-6660C4EAC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69" y="2862948"/>
            <a:ext cx="7921625" cy="3437040"/>
          </a:xfrm>
          <a:prstGeom prst="rect">
            <a:avLst/>
          </a:prstGeom>
          <a:solidFill>
            <a:srgbClr val="80B83D">
              <a:alpha val="15000"/>
            </a:srgbClr>
          </a:solidFill>
          <a:ln w="15875">
            <a:solidFill>
              <a:srgbClr val="80B83D"/>
            </a:solidFill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16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Supporting documents: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ZA" altLang="x-none" sz="16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certified copy of </a:t>
            </a:r>
            <a:r>
              <a:rPr kumimoji="0" lang="en-ZA" altLang="x-none" sz="1600" b="1" i="0" u="sng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applicant’s ID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ZA" altLang="x-none" sz="16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certified copy of </a:t>
            </a:r>
            <a:r>
              <a:rPr kumimoji="0" lang="en-ZA" altLang="x-none" sz="1600" b="1" i="0" u="sng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child’s full birth certificate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ZA" altLang="x-none" sz="16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proof of child’s </a:t>
            </a:r>
            <a:r>
              <a:rPr kumimoji="0" lang="en-ZA" altLang="x-none" sz="1600" b="1" i="0" u="sng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citizenship </a:t>
            </a:r>
            <a:r>
              <a:rPr kumimoji="0" lang="en-ZA" altLang="x-none" sz="16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or </a:t>
            </a:r>
            <a:r>
              <a:rPr kumimoji="0" lang="en-ZA" altLang="x-none" sz="1600" b="1" i="0" u="sng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permanent residence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ZA" altLang="x-none" sz="16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proof of </a:t>
            </a:r>
            <a:r>
              <a:rPr kumimoji="0" lang="en-ZA" altLang="x-none" sz="1600" b="1" i="0" u="sng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applicant’s eligibility to apply </a:t>
            </a:r>
            <a:r>
              <a:rPr kumimoji="0" lang="en-ZA" altLang="x-none" sz="16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for the grant (if the applicant is not a parent)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ZA" altLang="x-none" sz="1600" b="1" i="0" u="sng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banking details </a:t>
            </a:r>
            <a:r>
              <a:rPr kumimoji="0" lang="en-ZA" altLang="x-none" sz="16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of proposed recipient (or other payment methods)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ZA" altLang="x-none" sz="16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report from medical practitioner or psychologist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ZA" altLang="x-none" sz="1600" b="1" i="0" u="sng" strike="noStrike" kern="0" cap="none" spc="-3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proof that the child is actually in the care of the proposed grant recipient</a:t>
            </a:r>
            <a:r>
              <a:rPr kumimoji="0" lang="en-ZA" altLang="x-none" sz="1600" b="1" i="0" u="none" strike="noStrike" kern="0" cap="none" spc="-3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(if the recipient is not already receiving another grant on behalf of the same child) </a:t>
            </a:r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BCD8185F-EE79-4E54-9DB7-C34FE9127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64133" y="549274"/>
            <a:ext cx="1268680" cy="10671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9DB4FF0-8C14-4D7F-B222-E4519123F346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BFA5781-DEA6-4C6F-B7FA-E56247C25118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FDBDD36-8B04-47E7-A417-4D0C29EE55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80B8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EEA51C2C-5EF2-4951-B9F6-05A0A171B4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80B8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5F9704E-A98A-4C55-9F88-0D450C59E35C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27" name="Group 9">
                <a:extLst>
                  <a:ext uri="{FF2B5EF4-FFF2-40B4-BE49-F238E27FC236}">
                    <a16:creationId xmlns:a16="http://schemas.microsoft.com/office/drawing/2014/main" id="{EC962067-0820-4DC4-BB5B-72A9D3017F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CE1C3EAF-798D-4C42-BC35-D257BB20E8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C9EED9BC-DE1C-4140-AA38-705BE59367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6A5C2E50-13CD-406B-A0D6-C56AC7EFEB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3897E116-280F-4DBE-9E9D-FBE93F314E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5F9B17BA-5181-4407-985C-E179364D09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1D737683-B6AA-43F8-8AD0-F9BAB79D66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994B0C8E-3AD7-4F64-8D09-CE361980FF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AE8CB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AFF3522D-6AEA-40C0-94D0-BF2A80C2CC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8252DBB2-8D1D-4EAB-B4CB-4F2C5C2FE4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F1FF96EA-80EA-41E2-89BD-D74A76EF47AC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1B61C748-7F76-4F8D-8845-4081E73AB980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80B83D"/>
                </a:solidFill>
                <a:ln w="28575">
                  <a:solidFill>
                    <a:srgbClr val="E1F0CF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30" name="Picture 22">
                  <a:extLst>
                    <a:ext uri="{FF2B5EF4-FFF2-40B4-BE49-F238E27FC236}">
                      <a16:creationId xmlns:a16="http://schemas.microsoft.com/office/drawing/2014/main" id="{7BA7ABC7-71E8-4967-B056-054B80A7DB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966225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038" y="695309"/>
            <a:ext cx="6253775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Short term emergency grants </a:t>
            </a:r>
            <a:b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</a:br>
            <a: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&amp;</a:t>
            </a:r>
            <a:r>
              <a:rPr kumimoji="0" lang="en-ZA" altLang="x-none" sz="3600" b="1" i="0" u="none" strike="noStrike" kern="0" cap="none" spc="0" normalizeH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 </a:t>
            </a:r>
            <a: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assistance in kind</a:t>
            </a:r>
            <a:endParaRPr kumimoji="0" lang="en-GB" altLang="x-none" sz="3600" b="1" i="0" u="none" strike="noStrike" kern="0" cap="none" spc="0" normalizeH="0" baseline="0" noProof="0" dirty="0">
              <a:ln>
                <a:noFill/>
              </a:ln>
              <a:solidFill>
                <a:srgbClr val="80B83D"/>
              </a:solidFill>
              <a:effectLst/>
              <a:uLnTx/>
              <a:uFillTx/>
              <a:latin typeface="MgOpen Cosmetica" panose="020B0500000300020003" pitchFamily="34" charset="0"/>
              <a:ea typeface="+mj-ea"/>
              <a:cs typeface="+mj-cs"/>
            </a:endParaRP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1819288"/>
            <a:ext cx="7921623" cy="460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0B83D"/>
              </a:buClr>
              <a:buSzTx/>
              <a:buFontTx/>
              <a:buNone/>
              <a:tabLst/>
              <a:defRPr/>
            </a:pPr>
            <a:r>
              <a:rPr kumimoji="0" lang="en-ZA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Criteria: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0B83D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No restriction on who can apply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0B83D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Designed for emergencies such as:</a:t>
            </a:r>
          </a:p>
          <a:p>
            <a:pPr marL="630238" marR="0" lvl="1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0B83D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accidental loss of child’s </a:t>
            </a:r>
            <a:r>
              <a:rPr kumimoji="0" lang="en-ZA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family</a:t>
            </a:r>
          </a:p>
          <a:p>
            <a:pPr marL="630238" marR="0" lvl="1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0B83D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accidental loss of child’s </a:t>
            </a:r>
            <a:r>
              <a:rPr kumimoji="0" lang="en-ZA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home</a:t>
            </a: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or </a:t>
            </a:r>
            <a:r>
              <a:rPr kumimoji="0" lang="en-ZA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possessions</a:t>
            </a:r>
          </a:p>
          <a:p>
            <a:pPr marL="630238" marR="0" lvl="1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0B83D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ZA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natural disasters </a:t>
            </a: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not covered by other State relief </a:t>
            </a:r>
          </a:p>
          <a:p>
            <a:pPr marL="630238" marR="0" lvl="1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0B83D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ZA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armed conflicts</a:t>
            </a:r>
          </a:p>
          <a:p>
            <a:pPr marL="630238" marR="0" lvl="1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0B83D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ZA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illness</a:t>
            </a: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of the child or child’s financial provider</a:t>
            </a:r>
          </a:p>
          <a:p>
            <a:pPr marL="630238" marR="0" lvl="1" indent="-27305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83D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ZA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key income provider is awaiting trial, sentenced, imprisoned </a:t>
            </a:r>
            <a:br>
              <a:rPr kumimoji="0" lang="en-ZA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or </a:t>
            </a:r>
            <a:r>
              <a:rPr kumimoji="0" lang="en-ZA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admitted to State health institution </a:t>
            </a: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for a period of </a:t>
            </a:r>
            <a:r>
              <a:rPr kumimoji="0" lang="en-ZA" altLang="x-none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at least </a:t>
            </a:r>
            <a:br>
              <a:rPr kumimoji="0" lang="en-ZA" altLang="x-none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six months</a:t>
            </a:r>
            <a:endParaRPr kumimoji="0" lang="en-GB" altLang="x-non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48A1477-0E98-40DE-99A6-A1D4CF54DC32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9F18A4D-26E2-4EAE-83C6-749E1E5436C6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C489018-209C-459D-9FA7-1913E0B26C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80B8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C7B025D-AD4F-4B54-82EC-16004C6E3B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80B8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5EB7DB2-D4E1-47EE-8CB2-294F3C83D733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24" name="Group 9">
                <a:extLst>
                  <a:ext uri="{FF2B5EF4-FFF2-40B4-BE49-F238E27FC236}">
                    <a16:creationId xmlns:a16="http://schemas.microsoft.com/office/drawing/2014/main" id="{5584392F-232E-41D8-9D9B-1C756406F3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BC23B7CC-DE15-418E-96C1-7C11B22CB3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8567BA81-BDD2-41CE-9650-4A93B46A6F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954C22C5-E11F-4E78-9933-AC3AD957C1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CB014085-E76F-43F7-AD2E-48486646A8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1675443F-CF59-4A77-9C28-0C8B3AAA35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A6BF611C-0FC0-4C0F-80E4-3842C13F49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C413F628-834F-4C58-B45A-BE54B13F40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AE8CB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74A6008F-E7F4-4E17-A614-1831068074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E8FE84E5-62B5-486A-AAA0-730313ECA7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822262B1-1408-4E6E-AD5E-42881ECD478B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E1769BEB-2BE4-4B96-90AD-A97A56DCF4F0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80B83D"/>
                </a:solidFill>
                <a:ln w="28575">
                  <a:solidFill>
                    <a:srgbClr val="E1F0CF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28" name="Picture 22">
                  <a:extLst>
                    <a:ext uri="{FF2B5EF4-FFF2-40B4-BE49-F238E27FC236}">
                      <a16:creationId xmlns:a16="http://schemas.microsoft.com/office/drawing/2014/main" id="{C00D1EE6-C17F-43F9-B64C-C70DEACA9A0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02FCDEC7-7335-41EF-9AF7-2CE7907CA4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144" y="1846828"/>
            <a:ext cx="2808531" cy="185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11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010" y="798246"/>
            <a:ext cx="626015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Procedure for application</a:t>
            </a:r>
            <a:endParaRPr kumimoji="0" lang="en-GB" altLang="x-none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44" y="1790536"/>
            <a:ext cx="79216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0B83D"/>
              </a:buClr>
              <a:buSzTx/>
              <a:buFontTx/>
              <a:buNone/>
              <a:tabLst/>
              <a:defRPr/>
            </a:pPr>
            <a:r>
              <a:rPr kumimoji="0" lang="en-ZA" altLang="x-non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Application must be </a:t>
            </a:r>
            <a:r>
              <a:rPr kumimoji="0" lang="en-ZA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made in person </a:t>
            </a:r>
            <a:r>
              <a:rPr kumimoji="0" lang="en-ZA" altLang="x-non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at a constituency or  regional office of the Ministry.</a:t>
            </a: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416BA5C9-1782-407D-B557-6660C4EAC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69" y="2862948"/>
            <a:ext cx="7921625" cy="3437040"/>
          </a:xfrm>
          <a:prstGeom prst="rect">
            <a:avLst/>
          </a:prstGeom>
          <a:solidFill>
            <a:srgbClr val="80B83D">
              <a:alpha val="15000"/>
            </a:srgbClr>
          </a:solidFill>
          <a:ln w="15875">
            <a:solidFill>
              <a:srgbClr val="80B83D"/>
            </a:solidFill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16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Supporting documents: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ZA" altLang="x-none" sz="16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certified copy of </a:t>
            </a:r>
            <a:r>
              <a:rPr kumimoji="0" lang="en-ZA" altLang="x-none" sz="1600" b="1" i="0" u="sng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applicant’s ID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ZA" altLang="x-none" sz="16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certified copy of </a:t>
            </a:r>
            <a:r>
              <a:rPr kumimoji="0" lang="en-ZA" altLang="x-none" sz="1600" b="1" i="0" u="sng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child’s full birth certificate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ZA" altLang="x-none" sz="16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proof of child’s </a:t>
            </a:r>
            <a:r>
              <a:rPr kumimoji="0" lang="en-ZA" altLang="x-none" sz="1600" b="1" i="0" u="sng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citizenship </a:t>
            </a:r>
            <a:r>
              <a:rPr kumimoji="0" lang="en-ZA" altLang="x-none" sz="16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or </a:t>
            </a:r>
            <a:r>
              <a:rPr kumimoji="0" lang="en-ZA" altLang="x-none" sz="1600" b="1" i="0" u="sng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permanent residence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ZA" altLang="x-none" sz="16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proof of </a:t>
            </a:r>
            <a:r>
              <a:rPr kumimoji="0" lang="en-ZA" altLang="x-none" sz="1600" b="1" i="0" u="sng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applicant’s eligibility to apply </a:t>
            </a:r>
            <a:r>
              <a:rPr kumimoji="0" lang="en-ZA" altLang="x-none" sz="16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for the grant (if the applicant is not a parent)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ZA" altLang="x-none" sz="1600" b="1" i="0" u="sng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banking details </a:t>
            </a:r>
            <a:r>
              <a:rPr kumimoji="0" lang="en-ZA" altLang="x-none" sz="16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of proposed recipient (or other payment methods)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ZA" altLang="x-none" sz="16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report from medical practitioner or psychologist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ZA" altLang="x-none" sz="1600" b="1" i="0" u="sng" strike="noStrike" kern="0" cap="none" spc="-3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proof that the child is actually in the care of the proposed grant recipient</a:t>
            </a:r>
            <a:r>
              <a:rPr kumimoji="0" lang="en-ZA" altLang="x-none" sz="1600" b="1" i="0" u="none" strike="noStrike" kern="0" cap="none" spc="-3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(if the recipient is not already receiving another grant on behalf of the same child) </a:t>
            </a:r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BCD8185F-EE79-4E54-9DB7-C34FE9127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64132" y="558012"/>
            <a:ext cx="1275061" cy="1021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A63AF13-7EB8-431A-B2E2-3BA120B322DB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E0D8F20-F4F9-4177-9B9A-473BC45B18CD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963739D4-36E2-45F5-8CD2-4AF40CF003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80B8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C3F2667C-644C-4549-AA26-712DF76C5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80B8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7E111F7-C04F-4CBE-90AB-723437818C02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27" name="Group 9">
                <a:extLst>
                  <a:ext uri="{FF2B5EF4-FFF2-40B4-BE49-F238E27FC236}">
                    <a16:creationId xmlns:a16="http://schemas.microsoft.com/office/drawing/2014/main" id="{01FA59FC-C345-4A6E-9347-7BAE758050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A25CCAEE-D697-4BBB-9B15-58C9E1F51C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91347DCB-5204-429A-BD46-59E40B0A72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040984C3-4C57-4F0F-B4A5-1D510298EC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9458E9BD-0B3D-47E3-93C8-20E05C4ED8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C13A826F-4253-4730-9FE2-BFDA0BBA2A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D6324D7D-9F11-4581-BD76-98258C7860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7493FEA0-5D0D-4393-9375-A1EC5C2F17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AE8CB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48D17E61-A013-4583-816B-75B9E97931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67B467E8-D3A7-4C4C-ACB3-22FB8EACC2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AE408712-A052-4B14-AA19-AB413F2B0A69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CD2CD1C9-7F25-49F9-B8E1-AD2754A90619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80B83D"/>
                </a:solidFill>
                <a:ln w="28575">
                  <a:solidFill>
                    <a:srgbClr val="E1F0CF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30" name="Picture 22">
                  <a:extLst>
                    <a:ext uri="{FF2B5EF4-FFF2-40B4-BE49-F238E27FC236}">
                      <a16:creationId xmlns:a16="http://schemas.microsoft.com/office/drawing/2014/main" id="{F8B1D365-45EB-4182-86D9-827DA148EBA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136642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5896" y="1556037"/>
            <a:ext cx="2093201" cy="2159008"/>
          </a:xfrm>
          <a:prstGeom prst="rect">
            <a:avLst/>
          </a:prstGeom>
        </p:spPr>
      </p:pic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1812978"/>
            <a:ext cx="7921626" cy="423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80B83D"/>
              </a:buClr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604020202020204"/>
                <a:ea typeface="+mn-ea"/>
                <a:cs typeface="+mn-cs"/>
              </a:rPr>
              <a:t>If the person who receives the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60402020202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604020202020204"/>
                <a:ea typeface="+mn-ea"/>
                <a:cs typeface="+mn-cs"/>
              </a:rPr>
              <a:t>grant on behalf of the child dies: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604020202020204"/>
                <a:ea typeface="+mn-ea"/>
                <a:cs typeface="+mn-cs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S</a:t>
            </a:r>
            <a: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ocial worker must review the matter and </a:t>
            </a:r>
            <a:b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decide who will now receive the grant </a:t>
            </a:r>
            <a:b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on behalf of the child.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0B83D"/>
              </a:buClr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604020202020204"/>
                <a:ea typeface="+mn-ea"/>
                <a:cs typeface="+mn-cs"/>
              </a:rPr>
              <a:t>If the child who is the beneficiary of the grant dies</a:t>
            </a:r>
            <a:r>
              <a:rPr kumimoji="0" lang="en-US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604020202020204"/>
                <a:ea typeface="+mn-ea"/>
                <a:cs typeface="+mn-cs"/>
              </a:rPr>
              <a:t>Any payment made after the date of death must be refunded to the Ministry. If not, the Ministry may recover the amount owing like any other debt owed to them.</a:t>
            </a:r>
            <a:endParaRPr kumimoji="0" lang="en-US" altLang="x-none" sz="2800" b="1" i="0" u="none" strike="noStrike" kern="0" cap="none" spc="0" normalizeH="0" baseline="0" noProof="0" dirty="0">
              <a:ln>
                <a:noFill/>
              </a:ln>
              <a:solidFill>
                <a:srgbClr val="80B83D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0B83D"/>
              </a:buClr>
              <a:buSzTx/>
              <a:buFontTx/>
              <a:buChar char="•"/>
              <a:tabLst/>
              <a:defRPr/>
            </a:pPr>
            <a:endParaRPr kumimoji="0" lang="en-GB" altLang="x-none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79036" y="752080"/>
            <a:ext cx="6253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Dealing with deaths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A6206BB-50D6-4CA8-9B75-9F9400987B25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6A0E9AB-FE81-4AE9-AD74-D51A81168128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A1BB501-9D68-4E9E-A2B5-642CE4EBF3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80B8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B8D5BAB-4C79-415F-9F3C-356A75F4C2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80B8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6989CB1-C30C-43E6-B1E6-4E64A1EC4D66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24" name="Group 9">
                <a:extLst>
                  <a:ext uri="{FF2B5EF4-FFF2-40B4-BE49-F238E27FC236}">
                    <a16:creationId xmlns:a16="http://schemas.microsoft.com/office/drawing/2014/main" id="{01213117-D7C1-4B87-B9AF-C41C287700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36D36D7A-2C51-4961-82E6-FFDB7A1E9C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D062B60B-DC28-4FBB-A462-83C82D9654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7A15649A-E484-48B9-9732-35D6263F59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E66D1F04-D08E-46F7-856D-D26949924D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BE8B9E49-D734-42A5-A083-0B2CA2E066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9B97E0BB-679B-4634-B24F-8F233C4B40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D19470F8-1867-4BEC-AC4D-C651A2E4E5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AE8CB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82F151B5-A242-43F7-9ED3-1E5368CAF2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2E4795A7-1FFE-4DF4-BC7E-3E3193F76D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386B830-7953-487C-9BFD-30FE274CD500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E8ED4A7D-CA7F-42A4-A47C-8B36C8692E21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80B83D"/>
                </a:solidFill>
                <a:ln w="28575">
                  <a:solidFill>
                    <a:srgbClr val="E1F0CF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27" name="Picture 22">
                  <a:extLst>
                    <a:ext uri="{FF2B5EF4-FFF2-40B4-BE49-F238E27FC236}">
                      <a16:creationId xmlns:a16="http://schemas.microsoft.com/office/drawing/2014/main" id="{887CB874-5627-4AB6-A5CA-631B86EDAB9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977428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037" y="649308"/>
            <a:ext cx="6253776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Monitoring and investigation</a:t>
            </a:r>
            <a:endParaRPr kumimoji="0" lang="en-GB" altLang="x-none" sz="3600" b="1" i="0" u="none" strike="noStrike" kern="0" cap="none" spc="0" normalizeH="0" baseline="0" noProof="0" dirty="0">
              <a:ln>
                <a:noFill/>
              </a:ln>
              <a:solidFill>
                <a:srgbClr val="80B83D"/>
              </a:solidFill>
              <a:effectLst/>
              <a:uLnTx/>
              <a:uFillTx/>
              <a:latin typeface="MgOpen Cosmetica" panose="020B0500000300020003" pitchFamily="34" charset="0"/>
              <a:ea typeface="+mj-ea"/>
              <a:cs typeface="+mj-cs"/>
            </a:endParaRP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1759692"/>
            <a:ext cx="7921625" cy="392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0B83D"/>
              </a:buClr>
              <a:buSzTx/>
              <a:buFontTx/>
              <a:buNone/>
              <a:tabLst/>
              <a:defRPr/>
            </a:pPr>
            <a:r>
              <a:rPr kumimoji="0" lang="en-US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Monitoring:</a:t>
            </a:r>
            <a:r>
              <a:rPr kumimoji="0" lang="en-US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</a:t>
            </a:r>
            <a: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The Executive Director may appoint a </a:t>
            </a:r>
            <a:r>
              <a:rPr kumimoji="0" lang="en-US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social worker </a:t>
            </a:r>
            <a: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or any other person to monitor</a:t>
            </a:r>
            <a:r>
              <a:rPr kumimoji="0" lang="en-US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</a:t>
            </a:r>
            <a: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the use of grant money.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0B83D"/>
              </a:buClr>
              <a:buSzTx/>
              <a:buFontTx/>
              <a:buNone/>
              <a:tabLst/>
              <a:defRPr/>
            </a:pPr>
            <a:r>
              <a:rPr kumimoji="0" lang="en-US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Investigation:</a:t>
            </a:r>
            <a: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The Executive Director must designate a staff member to investigate if there is reason to believe -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0B83D"/>
              </a:buClr>
              <a:buSzTx/>
              <a:buFontTx/>
              <a:buChar char="•"/>
              <a:tabLst/>
              <a:defRPr/>
            </a:pPr>
            <a: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 grant has been </a:t>
            </a:r>
            <a:r>
              <a:rPr kumimoji="0" lang="en-US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misappropriated</a:t>
            </a:r>
            <a: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0B83D"/>
              </a:buClr>
              <a:buSzTx/>
              <a:buFontTx/>
              <a:buChar char="•"/>
              <a:tabLst/>
              <a:defRPr/>
            </a:pPr>
            <a: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relevant </a:t>
            </a:r>
            <a:r>
              <a:rPr kumimoji="0" lang="en-US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financial circumstances have changed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0B83D"/>
              </a:buClr>
              <a:buSzTx/>
              <a:buFontTx/>
              <a:buChar char="•"/>
              <a:tabLst/>
              <a:defRPr/>
            </a:pPr>
            <a: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the child beneficiary </a:t>
            </a:r>
            <a:r>
              <a:rPr kumimoji="0" lang="en-US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has died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0B83D"/>
              </a:buClr>
              <a:buSzTx/>
              <a:buFontTx/>
              <a:buChar char="•"/>
              <a:tabLst/>
              <a:defRPr/>
            </a:pPr>
            <a: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there is any </a:t>
            </a:r>
            <a:r>
              <a:rPr kumimoji="0" lang="en-US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change in the circumstances </a:t>
            </a:r>
            <a: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under which the grant was approved. </a:t>
            </a:r>
            <a:endParaRPr kumimoji="0" lang="en-GB" altLang="x-non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BFAAF24-738D-4AD4-BBB8-7D0098FF572E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486E3C9-2E9B-4239-B0A9-EC8B7162F615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53E27AC-73F2-48DB-950E-31FDF68029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80B8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36FA546-111A-4D2D-A51F-63DE783D74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80B8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A025ADE-9F84-41DF-8307-1FC7552520C6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23" name="Group 9">
                <a:extLst>
                  <a:ext uri="{FF2B5EF4-FFF2-40B4-BE49-F238E27FC236}">
                    <a16:creationId xmlns:a16="http://schemas.microsoft.com/office/drawing/2014/main" id="{D3332932-FFDC-4302-B581-10919892E3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B873D8F3-F54E-498E-8A6F-A892F74DB1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A9A26CA3-277E-455B-A3CB-2772BE5DCF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4435B5FB-9748-4959-8B7C-EA3C678B28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33EFF4DF-3DB3-41A1-8633-AD55267496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5F24525C-6D12-4C94-BBBC-952B697BBF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6B125A35-FFCA-44DC-B73A-7AC1CA9647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95FABAF9-6EA3-4C56-BEA7-1E5C639858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AE8CB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55EA66E6-CB7D-4E60-B92A-31EF5B3269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F0428048-83D5-4BAF-9C3D-AF7D45DA6C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91E7C047-B209-420A-9EDF-55BC6D9F5B03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E1F52702-5CB7-472B-A7AF-8AA791B01FCE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80B83D"/>
                </a:solidFill>
                <a:ln w="28575">
                  <a:solidFill>
                    <a:srgbClr val="E1F0CF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27" name="Picture 22">
                  <a:extLst>
                    <a:ext uri="{FF2B5EF4-FFF2-40B4-BE49-F238E27FC236}">
                      <a16:creationId xmlns:a16="http://schemas.microsoft.com/office/drawing/2014/main" id="{E7F878B9-88BC-43B3-89A9-96A80446B93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86511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282" y="649308"/>
            <a:ext cx="6285680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Examples</a:t>
            </a:r>
            <a:endParaRPr kumimoji="0" lang="en-GB" altLang="x-none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j-ea"/>
              <a:cs typeface="+mj-cs"/>
            </a:endParaRP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1812073"/>
            <a:ext cx="507637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0B83D"/>
              </a:buClr>
              <a:buSzTx/>
              <a:buFontTx/>
              <a:buChar char="•"/>
              <a:tabLst/>
              <a:defRPr/>
            </a:pPr>
            <a:r>
              <a:rPr kumimoji="0" lang="en-US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child’s parent has found employment and is now a taxpayer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0B83D"/>
              </a:buClr>
              <a:buSzTx/>
              <a:buFontTx/>
              <a:buChar char="•"/>
              <a:tabLst/>
              <a:defRPr/>
            </a:pPr>
            <a:r>
              <a:rPr kumimoji="0" lang="en-US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kinship care-giver is receiving grant payments, but the kinship care agreement has been cancelled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0B83D"/>
              </a:buClr>
              <a:buSzTx/>
              <a:buFontTx/>
              <a:buChar char="•"/>
              <a:tabLst/>
              <a:defRPr/>
            </a:pPr>
            <a:r>
              <a:rPr kumimoji="0" lang="en-US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child who is the grant beneficiary has moved to another country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53599" y="559076"/>
            <a:ext cx="2770363" cy="2850050"/>
          </a:xfrm>
          <a:prstGeom prst="rect">
            <a:avLst/>
          </a:prstGeom>
          <a:noFill/>
          <a:ln w="31750">
            <a:solidFill>
              <a:srgbClr val="80B83D"/>
            </a:solidFill>
          </a:ln>
        </p:spPr>
        <p:txBody>
          <a:bodyPr wrap="square" lIns="180000" tIns="180000" rIns="180000" bIns="180000" rtlCol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grant recipient has a duty to inform the Ministry of such changes in circumstances, but some grant recipients might fail to do this in hopes of keeping the grant money for themselves. 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3599" y="3337560"/>
            <a:ext cx="2770363" cy="29711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8031" y="5526817"/>
            <a:ext cx="5322995" cy="772107"/>
          </a:xfrm>
          <a:prstGeom prst="rect">
            <a:avLst/>
          </a:prstGeom>
          <a:noFill/>
          <a:ln w="38100">
            <a:solidFill>
              <a:srgbClr val="80B83D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604020202020204"/>
                <a:ea typeface="+mn-ea"/>
                <a:cs typeface="+mn-cs"/>
              </a:rPr>
              <a:t>Anyone (including a child) can ask a social worker </a:t>
            </a:r>
            <a:b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604020202020204"/>
                <a:ea typeface="+mn-ea"/>
                <a:cs typeface="+mn-cs"/>
              </a:rPr>
            </a:b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604020202020204"/>
                <a:ea typeface="+mn-ea"/>
                <a:cs typeface="+mn-cs"/>
              </a:rPr>
              <a:t>to investigate possible misuse of grant money.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11938D6-9A60-4FCB-84D6-0C5854B3EC45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F116AEC-5BCD-45D6-A3AA-5E5FBD967F4D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89F91D5-D344-482F-9E06-EDF5D2EB29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80B8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784ED2A-056F-462B-830D-B580B9A5E3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80B8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BD407D0-FB42-498A-8CED-D4C675A7FF0A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27" name="Group 9">
                <a:extLst>
                  <a:ext uri="{FF2B5EF4-FFF2-40B4-BE49-F238E27FC236}">
                    <a16:creationId xmlns:a16="http://schemas.microsoft.com/office/drawing/2014/main" id="{67690421-A2B6-4F4E-A75E-F33181DC57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C2B46749-783F-4C3F-BF7C-9682509187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1BE2E6D7-EC0F-4258-B4D8-CF3AEFF5A5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D35D4525-0DA6-4A45-A726-FC7B7134D0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44DDC3E2-08FC-446F-844D-756EBB1F47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C9E48127-BB25-42F1-A1B6-11BC29C68A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C43CE251-6EEE-4C5E-AD63-7008D7BECA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44055345-AECD-448E-965A-FCA779C722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AE8CB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35FB7EF4-D8E7-4E71-BA50-AF135F59CD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79F4977B-8AEA-4756-8A12-99C96EFBE0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1B4E04C3-C954-4DC2-AA78-576747BE1B46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5E423593-45CB-4D3D-A721-24C0486FE6EF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80B83D"/>
                </a:solidFill>
                <a:ln w="28575">
                  <a:solidFill>
                    <a:srgbClr val="E1F0CF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30" name="Picture 22">
                  <a:extLst>
                    <a:ext uri="{FF2B5EF4-FFF2-40B4-BE49-F238E27FC236}">
                      <a16:creationId xmlns:a16="http://schemas.microsoft.com/office/drawing/2014/main" id="{31BA2776-C73B-4058-BC9E-C3B3BC17493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283634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779032">
            <a:off x="6372976" y="3119970"/>
            <a:ext cx="2329996" cy="3362273"/>
          </a:xfrm>
          <a:prstGeom prst="rect">
            <a:avLst/>
          </a:prstGeom>
          <a:noFill/>
          <a:ln>
            <a:noFill/>
          </a:ln>
          <a:effectLst>
            <a:glow>
              <a:schemeClr val="accent3">
                <a:satMod val="175000"/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035" y="653891"/>
            <a:ext cx="6244923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Abuse of the grant system</a:t>
            </a: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862" y="3499933"/>
            <a:ext cx="579695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B83D"/>
              </a:buClr>
              <a:buSzTx/>
              <a:buFontTx/>
              <a:buNone/>
              <a:tabLst/>
              <a:defRPr/>
            </a:pPr>
            <a:r>
              <a:rPr kumimoji="0" lang="en-US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Penalty:</a:t>
            </a:r>
            <a: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Fine of up to </a:t>
            </a:r>
            <a:r>
              <a:rPr kumimoji="0" lang="en-US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N$4 000 </a:t>
            </a:r>
            <a: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or prison for up to </a:t>
            </a:r>
            <a:r>
              <a:rPr kumimoji="0" lang="en-US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12 months</a:t>
            </a:r>
            <a: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, or both.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B83D"/>
              </a:buClr>
              <a:buSzTx/>
              <a:buFontTx/>
              <a:buNone/>
              <a:tabLst/>
              <a:defRPr/>
            </a:pPr>
            <a:r>
              <a:rPr kumimoji="0" lang="en-US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Refunds:</a:t>
            </a:r>
            <a: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A person who wrongfully received a grant or misused the money can be ordered to refund the money to the government.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0B83D"/>
              </a:buClr>
              <a:buSzTx/>
              <a:buFontTx/>
              <a:buNone/>
              <a:tabLst/>
              <a:defRPr/>
            </a:pPr>
            <a:endParaRPr kumimoji="0" lang="en-GB" altLang="x-none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91" name="Rectangle 5">
            <a:extLst>
              <a:ext uri="{FF2B5EF4-FFF2-40B4-BE49-F238E27FC236}">
                <a16:creationId xmlns:a16="http://schemas.microsoft.com/office/drawing/2014/main" id="{6944942F-359F-4CE4-B036-CD6B22105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874" y="2373087"/>
            <a:ext cx="6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E2C76"/>
              </a:buClr>
              <a:buSzTx/>
              <a:buFontTx/>
              <a:buNone/>
              <a:tabLst/>
              <a:defRPr/>
            </a:pPr>
            <a:endParaRPr kumimoji="0" lang="en-GB" altLang="x-none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7585" y="1788408"/>
            <a:ext cx="8015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0B83D"/>
              </a:buClr>
              <a:buSzTx/>
              <a:buFontTx/>
              <a:buNone/>
              <a:tabLst/>
              <a:defRPr/>
            </a:pPr>
            <a:r>
              <a:rPr kumimoji="0" lang="en-US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Crimes: </a:t>
            </a:r>
            <a: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It is a </a:t>
            </a:r>
            <a:r>
              <a:rPr kumimoji="0" lang="en-US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crime</a:t>
            </a:r>
            <a:r>
              <a:rPr kumimoji="0" lang="en-US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</a:t>
            </a:r>
            <a:r>
              <a:rPr kumimoji="0" lang="en-US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-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0B83D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to receive grant money for a child under false pretenses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0B83D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to use grant money for something other than the child’s benefit (such as drinking or gambling).</a:t>
            </a:r>
            <a:endParaRPr kumimoji="0" lang="en-ZA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EC6377F-6676-45AE-A48A-D869D30FB8A9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43D6BE1-94B2-4463-A8EF-FB32497B9FE4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1A34BA08-4805-402D-83FD-5F59995190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80B8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CE55736-FFFF-406B-B3B3-0AA05AD911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80B8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3FABA93-F745-4A50-B6A8-9596AB6B4F1C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28" name="Group 9">
                <a:extLst>
                  <a:ext uri="{FF2B5EF4-FFF2-40B4-BE49-F238E27FC236}">
                    <a16:creationId xmlns:a16="http://schemas.microsoft.com/office/drawing/2014/main" id="{5D70F75D-1DAF-43CF-A597-E6FD2F715D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5E0F2CE1-F0B8-4B90-90BB-D1532876EC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D7A6B6D3-7581-4413-8424-CF98C4B285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A1211992-AC2D-415A-ACAD-401A869D1A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393A4091-DF6C-49EB-BFC4-A1EFCC84CF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693CA41D-4A69-49E6-B968-0C7974E73E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1CB55928-5B1C-4852-B59D-EC7E44ABB0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EEC2026B-48D1-4C71-9C75-7A8DABB100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AE8CB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B6AA6426-C244-4D89-9C80-26F62EDF5B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A6E9A47F-4326-485E-8320-DB15A2A9CA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9F0D0B68-CB93-479D-BEBC-DB086545B04A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D09C38AD-37E0-4DA3-8DC9-587BB28ABC46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80B83D"/>
                </a:solidFill>
                <a:ln w="28575">
                  <a:solidFill>
                    <a:srgbClr val="E1F0CF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31" name="Picture 22">
                  <a:extLst>
                    <a:ext uri="{FF2B5EF4-FFF2-40B4-BE49-F238E27FC236}">
                      <a16:creationId xmlns:a16="http://schemas.microsoft.com/office/drawing/2014/main" id="{F53B9E4C-7AE8-45B1-BFB8-30BD36A86E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93841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2C76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627418" y="1565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0D869D02-13ED-47BF-A62E-5768FEDB1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860" y="765684"/>
            <a:ext cx="6247101" cy="62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4363" algn="l"/>
              </a:tabLst>
              <a:defRPr/>
            </a:pPr>
            <a:r>
              <a:rPr kumimoji="0" lang="en-ZA" altLang="x-none" sz="4400" b="1" i="0" u="none" strike="noStrike" kern="0" cap="all" spc="0" normalizeH="0" baseline="0" noProof="0" dirty="0">
                <a:ln>
                  <a:noFill/>
                </a:ln>
                <a:solidFill>
                  <a:srgbClr val="7E2C76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C</a:t>
            </a:r>
            <a:r>
              <a:rPr kumimoji="0" lang="en-ZA" altLang="x-none" sz="4400" b="1" i="0" u="none" strike="noStrike" kern="0" cap="none" spc="0" normalizeH="0" baseline="0" noProof="0" dirty="0">
                <a:ln>
                  <a:noFill/>
                </a:ln>
                <a:solidFill>
                  <a:srgbClr val="7E2C76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ontents </a:t>
            </a:r>
            <a:endParaRPr kumimoji="0" lang="en-GB" altLang="x-none" sz="4400" b="1" i="0" u="none" strike="noStrike" kern="0" cap="all" spc="0" normalizeH="0" baseline="0" noProof="0" dirty="0">
              <a:ln>
                <a:noFill/>
              </a:ln>
              <a:solidFill>
                <a:srgbClr val="7E2C76"/>
              </a:solidFill>
              <a:effectLst/>
              <a:uLnTx/>
              <a:uFillTx/>
              <a:latin typeface="MgOpen Cosmetica" panose="020B0500000300020003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188" y="1850011"/>
            <a:ext cx="3371825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algn="l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PART 8-</a:t>
            </a:r>
            <a:r>
              <a:rPr kumimoji="0" lang="en-ZA" sz="1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GRANTS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ZA" b="1" dirty="0">
                <a:solidFill>
                  <a:srgbClr val="7E2C76"/>
                </a:solidFill>
                <a:latin typeface="MgOpen Cosmetica" panose="020B0500000300020003" pitchFamily="34" charset="0"/>
              </a:rPr>
              <a:t>28. Grants &amp; emergency aid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7640" y="1934896"/>
            <a:ext cx="5506322" cy="441040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47D071D-075D-40C3-B73C-CF842419EA7F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24ECC92-D7C4-480F-B566-D0C3408E8037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2A6E66C-40BD-439E-836C-0627EA14CC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7E2C7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22034F86-93C9-4683-BDE6-A8F180AA7D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7E2C7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9614B3E-D696-46CE-BF3E-4B5CC40BFEDD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27" name="Group 9">
                <a:extLst>
                  <a:ext uri="{FF2B5EF4-FFF2-40B4-BE49-F238E27FC236}">
                    <a16:creationId xmlns:a16="http://schemas.microsoft.com/office/drawing/2014/main" id="{D3CAB030-4777-4F97-96DF-8B286A1E52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2329F97D-DFB6-4ACE-808A-23F0229268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1C7C91B7-DFB6-40F8-8AF6-8E5F2A9A0C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2C4F4878-4C80-46A7-B240-F416037536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2F94A5A0-AD8F-4127-874A-04DC0B4B91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7DBCC101-6966-409B-9E85-BEAB8AFE58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82BB9B62-475F-4416-862A-0BF784430C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9EC645BB-0FAF-4127-933E-ECE6FE0407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4717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4E4FB5C5-B191-4CDB-B51B-A51ECEBBDD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C99A2517-FD3A-4DE1-9089-9E677B134B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8DB45023-3AC5-4E15-97B0-B0B7FEF0E579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35288BAB-4E2D-4F11-B64D-791FABB14C76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7E2C76"/>
                </a:solidFill>
                <a:ln w="28575">
                  <a:solidFill>
                    <a:srgbClr val="DFCADD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30" name="Picture 22">
                  <a:extLst>
                    <a:ext uri="{FF2B5EF4-FFF2-40B4-BE49-F238E27FC236}">
                      <a16:creationId xmlns:a16="http://schemas.microsoft.com/office/drawing/2014/main" id="{1B8E7C6C-A1AA-4B8C-8CBF-567292E7A4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238424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884" y="655773"/>
            <a:ext cx="6279078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28. Grants &amp; emergency aid</a:t>
            </a:r>
            <a:endParaRPr kumimoji="0" lang="en-GB" altLang="x-none" sz="3600" b="1" i="0" u="none" strike="noStrike" kern="0" cap="none" spc="0" normalizeH="0" baseline="0" noProof="0" dirty="0">
              <a:ln>
                <a:noFill/>
              </a:ln>
              <a:solidFill>
                <a:srgbClr val="80B83D"/>
              </a:solidFill>
              <a:effectLst/>
              <a:uLnTx/>
              <a:uFillTx/>
              <a:latin typeface="MgOpen Cosmetica" panose="020B0500000300020003" pitchFamily="34" charset="0"/>
              <a:ea typeface="+mj-ea"/>
              <a:cs typeface="+mj-cs"/>
            </a:endParaRP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10" y="2232686"/>
            <a:ext cx="5779363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0B83D"/>
              </a:buClr>
              <a:buSzTx/>
              <a:buFontTx/>
              <a:buAutoNum type="arabicParenBoth"/>
              <a:tabLst/>
              <a:defRPr/>
            </a:pPr>
            <a:r>
              <a:rPr kumimoji="0" lang="en-ZA" altLang="x-none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state maintenance grants 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0B83D"/>
              </a:buClr>
              <a:buSzTx/>
              <a:buFontTx/>
              <a:buAutoNum type="arabicParenBoth"/>
              <a:tabLst/>
              <a:defRPr/>
            </a:pPr>
            <a:r>
              <a:rPr kumimoji="0" lang="en-ZA" altLang="x-none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foster parent grants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0B83D"/>
              </a:buClr>
              <a:buSzTx/>
              <a:buFontTx/>
              <a:buAutoNum type="arabicParenBoth"/>
              <a:tabLst/>
              <a:defRPr/>
            </a:pPr>
            <a:r>
              <a:rPr kumimoji="0" lang="en-ZA" altLang="x-none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residential child care facility grants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0B83D"/>
              </a:buClr>
              <a:buSzTx/>
              <a:buFontTx/>
              <a:buAutoNum type="arabicParenBoth"/>
              <a:tabLst/>
              <a:defRPr/>
            </a:pPr>
            <a:r>
              <a:rPr kumimoji="0" lang="en-ZA" altLang="x-none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child disability grants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0B83D"/>
              </a:buClr>
              <a:buSzTx/>
              <a:buFontTx/>
              <a:buAutoNum type="arabicParenBoth"/>
              <a:tabLst/>
              <a:defRPr/>
            </a:pPr>
            <a:r>
              <a:rPr kumimoji="0" lang="en-ZA" altLang="x-none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short-term emergency grants or assistance in kind.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1074" y="2391369"/>
            <a:ext cx="2242032" cy="20970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110" y="1773648"/>
            <a:ext cx="695011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604020202020204"/>
                <a:ea typeface="+mn-ea"/>
                <a:cs typeface="+mn-cs"/>
              </a:rPr>
              <a:t>The Act provides for five types of grants: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60402020202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864" y="5520065"/>
            <a:ext cx="7912949" cy="772107"/>
          </a:xfrm>
          <a:prstGeom prst="rect">
            <a:avLst/>
          </a:prstGeom>
          <a:noFill/>
          <a:ln w="28575">
            <a:solidFill>
              <a:srgbClr val="80B83D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The Act makes abuse of the grants system a crime, and provides for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refunds where grant money was wrongfully received or misused.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9864" y="4862519"/>
            <a:ext cx="7912949" cy="458757"/>
          </a:xfrm>
          <a:prstGeom prst="rect">
            <a:avLst/>
          </a:prstGeom>
          <a:noFill/>
          <a:ln w="38100">
            <a:solidFill>
              <a:srgbClr val="80B83D"/>
            </a:solidFill>
          </a:ln>
        </p:spPr>
        <p:txBody>
          <a:bodyPr wrap="square" lIns="108000" tIns="108000" rIns="108000" bIns="72000" rtlCol="0">
            <a:spAutoFit/>
          </a:bodyPr>
          <a:lstStyle/>
          <a:p>
            <a:pPr algn="ctr"/>
            <a:r>
              <a:rPr lang="en-ZA" altLang="x-none" kern="0" dirty="0">
                <a:solidFill>
                  <a:srgbClr val="000000"/>
                </a:solidFill>
                <a:latin typeface="MgOpen Cosmetica" panose="020B0500000300020003" pitchFamily="34" charset="0"/>
              </a:rPr>
              <a:t>The grant must be paid to </a:t>
            </a:r>
            <a:r>
              <a:rPr lang="en-ZA" altLang="x-none" b="1" kern="0" dirty="0">
                <a:solidFill>
                  <a:srgbClr val="80B83D"/>
                </a:solidFill>
                <a:latin typeface="MgOpen Cosmetica" panose="020B0500000300020003" pitchFamily="34" charset="0"/>
              </a:rPr>
              <a:t>the person who is actually caring for the child</a:t>
            </a:r>
            <a:r>
              <a:rPr lang="en-ZA" altLang="x-none" kern="0" dirty="0">
                <a:solidFill>
                  <a:srgbClr val="000000"/>
                </a:solidFill>
                <a:latin typeface="MgOpen Cosmetica" panose="020B0500000300020003" pitchFamily="34" charset="0"/>
              </a:rPr>
              <a:t>.</a:t>
            </a:r>
            <a:endParaRPr lang="en-ZA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674B77-9751-4467-A5AF-FCBCE450ED30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6C682C4-AE1C-4130-9390-67DA6E431FAD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E71D51C5-A96F-4C78-8E1B-8C36F923B3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80B8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932FDA79-66AA-4CE6-A9B3-BF916AB665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80B8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C2FDBA0-305C-4A92-ACE6-57835BC0BD6B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28" name="Group 9">
                <a:extLst>
                  <a:ext uri="{FF2B5EF4-FFF2-40B4-BE49-F238E27FC236}">
                    <a16:creationId xmlns:a16="http://schemas.microsoft.com/office/drawing/2014/main" id="{E534F061-A4E3-47A8-93E9-A996D368CF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A5955CFA-1898-43C9-9180-77976B1DB6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E42E2AF0-A8FA-4909-ABC6-9BC54CEEA2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05D6296A-F0E5-4E8E-8504-36D4B26932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40CD1836-AF57-48AA-892A-3CA19E18AB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ACC7F792-9CB7-46EC-8E2A-3B750E296D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92E84A85-A20C-4686-AFB0-4D0B9557D1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A08D6EC9-B07A-4B36-8CFA-F5A5F19277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AE8CB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143C55F6-57A1-4171-9F8C-589941EF1A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20C073EF-9A8E-491D-B86D-319EECEEAB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E1E107E2-DC92-45C9-964F-C418D94268D4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343ED1A1-17FB-46FB-A562-685208481FFA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80B83D"/>
                </a:solidFill>
                <a:ln w="28575">
                  <a:solidFill>
                    <a:srgbClr val="E1F0CF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31" name="Picture 22">
                  <a:extLst>
                    <a:ext uri="{FF2B5EF4-FFF2-40B4-BE49-F238E27FC236}">
                      <a16:creationId xmlns:a16="http://schemas.microsoft.com/office/drawing/2014/main" id="{4A3AFBDE-1790-4857-AA44-68BFDBC055C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936708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035" y="684713"/>
            <a:ext cx="6253778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State maintenance grants</a:t>
            </a:r>
          </a:p>
        </p:txBody>
      </p:sp>
      <p:sp>
        <p:nvSpPr>
          <p:cNvPr id="89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42471"/>
            <a:ext cx="792162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Who can </a:t>
            </a:r>
            <a:r>
              <a:rPr kumimoji="0" lang="en-ZA" altLang="x-none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apply</a:t>
            </a:r>
            <a:r>
              <a:rPr kumimoji="0" lang="en-ZA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for a State maintenance grant?</a:t>
            </a:r>
            <a:endParaRPr kumimoji="0" lang="en-GB" altLang="x-none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6" y="2280844"/>
            <a:ext cx="4359669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0B83D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 </a:t>
            </a:r>
            <a:r>
              <a:rPr kumimoji="0" lang="en-ZA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parent</a:t>
            </a: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or </a:t>
            </a:r>
            <a:r>
              <a:rPr kumimoji="0" lang="en-ZA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guardian </a:t>
            </a: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of a </a:t>
            </a:r>
            <a:b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child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0B83D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 </a:t>
            </a:r>
            <a:r>
              <a:rPr kumimoji="0" lang="en-ZA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kinship care-giver </a:t>
            </a: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caring </a:t>
            </a:r>
            <a:b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for a child in terms of an agreement registered with </a:t>
            </a:r>
            <a:b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the children’s court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0B83D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 </a:t>
            </a:r>
            <a:r>
              <a:rPr kumimoji="0" lang="en-ZA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child heading a recognised child-headed household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0B83D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an </a:t>
            </a:r>
            <a:r>
              <a:rPr kumimoji="0" lang="en-ZA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adult supervisor of a </a:t>
            </a:r>
            <a:br>
              <a:rPr kumimoji="0" lang="en-ZA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child-headed household</a:t>
            </a:r>
          </a:p>
        </p:txBody>
      </p:sp>
      <p:sp>
        <p:nvSpPr>
          <p:cNvPr id="106" name="Rectangle 5">
            <a:extLst>
              <a:ext uri="{FF2B5EF4-FFF2-40B4-BE49-F238E27FC236}">
                <a16:creationId xmlns:a16="http://schemas.microsoft.com/office/drawing/2014/main" id="{416BA5C9-1782-407D-B557-6660C4EAC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7058" y="2384832"/>
            <a:ext cx="3505755" cy="3914803"/>
          </a:xfrm>
          <a:prstGeom prst="rect">
            <a:avLst/>
          </a:prstGeom>
          <a:solidFill>
            <a:srgbClr val="80B83D">
              <a:alpha val="15000"/>
            </a:srgbClr>
          </a:solidFill>
          <a:ln w="15875">
            <a:solidFill>
              <a:srgbClr val="80B83D"/>
            </a:solidFill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Criteria:</a:t>
            </a:r>
          </a:p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1)	Child is a </a:t>
            </a:r>
            <a:r>
              <a:rPr kumimoji="0" lang="en-ZA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Namibian citizen </a:t>
            </a: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or </a:t>
            </a:r>
            <a:r>
              <a:rPr kumimoji="0" lang="en-ZA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permanent resident</a:t>
            </a: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.</a:t>
            </a:r>
          </a:p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kumimoji="0" lang="en-ZA" altLang="x-none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2)</a:t>
            </a:r>
            <a:r>
              <a:rPr kumimoji="0" lang="en-ZA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	Neither</a:t>
            </a: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</a:t>
            </a:r>
            <a:r>
              <a:rPr kumimoji="0" lang="en-ZA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parent was liable for payment of income tax </a:t>
            </a: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in the preceding tax year.</a:t>
            </a:r>
          </a:p>
          <a:p>
            <a:pPr marL="630238" marR="0" lvl="1" indent="-2682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ZA" altLang="x-none" sz="1800" b="1" i="1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Exception: </a:t>
            </a:r>
            <a:r>
              <a:rPr kumimoji="0" lang="en-ZA" alt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 substantial change in circumstances since the last tax year</a:t>
            </a:r>
            <a:r>
              <a:rPr kumimoji="0" lang="en-ZA" alt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.</a:t>
            </a:r>
            <a:endParaRPr kumimoji="0" lang="en-GB" altLang="x-none" sz="1800" b="0" i="0" u="none" strike="noStrike" kern="0" cap="none" spc="0" normalizeH="0" baseline="0" noProof="0" dirty="0">
              <a:ln>
                <a:noFill/>
              </a:ln>
              <a:solidFill>
                <a:srgbClr val="80B83D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D21D7DC-D78B-4B65-ACF8-55F585447025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40B20A5-A91E-45BC-83CB-88AAB8D6AA72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AB52245-8118-4096-A578-A1052C9CDE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80B8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52993370-F8B8-494C-A3E4-28DAF454E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80B8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47E1B65-0C67-4AEE-9E06-D8A3E6159917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27" name="Group 9">
                <a:extLst>
                  <a:ext uri="{FF2B5EF4-FFF2-40B4-BE49-F238E27FC236}">
                    <a16:creationId xmlns:a16="http://schemas.microsoft.com/office/drawing/2014/main" id="{4B0E17E5-D75E-4C02-A57B-039AB9BF56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1074C300-8596-4C7E-A399-19AF3CD0F6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D4E443AC-DD9C-4E3A-BA0C-A15BA6AF63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76EEE79F-925F-446C-AB7E-1760E0D402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2CDFBD26-C343-4543-BD23-70ACF12F07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AEEB18F3-25B9-4306-ABDE-A45B83B149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88E34D4A-0BC6-4A1E-A0B3-BF4F854841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0F0CDCE8-6828-477D-999E-C2F6F7979D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AE8CB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5B68512F-99D4-407E-B69D-A42A2FB6FE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A065AAF6-722C-45CB-8803-342EBA383B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32F70516-BD93-45CE-AD14-A6533CC778E2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F5223B87-BFAA-4C10-B2FC-980080BA503B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80B83D"/>
                </a:solidFill>
                <a:ln w="28575">
                  <a:solidFill>
                    <a:srgbClr val="E1F0CF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30" name="Picture 22">
                  <a:extLst>
                    <a:ext uri="{FF2B5EF4-FFF2-40B4-BE49-F238E27FC236}">
                      <a16:creationId xmlns:a16="http://schemas.microsoft.com/office/drawing/2014/main" id="{A7BCEFA2-CC29-4496-80EC-1111664FA5F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778864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035" y="649030"/>
            <a:ext cx="625377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Who can </a:t>
            </a:r>
            <a:r>
              <a:rPr kumimoji="0" lang="en-ZA" altLang="x-none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receive</a:t>
            </a:r>
            <a:r>
              <a:rPr kumimoji="0" lang="en-ZA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a </a:t>
            </a:r>
            <a:br>
              <a:rPr kumimoji="0" lang="en-ZA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State maintenance grant?</a:t>
            </a:r>
            <a:endParaRPr kumimoji="0" lang="en-GB" altLang="x-none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6" y="1722471"/>
            <a:ext cx="4568707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0B83D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x-none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The grant must be paid to </a:t>
            </a:r>
            <a:r>
              <a:rPr kumimoji="0" lang="en-ZA" altLang="x-none" sz="22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the person who is actually caring for the child</a:t>
            </a:r>
            <a:r>
              <a:rPr kumimoji="0" lang="en-ZA" altLang="x-none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.</a:t>
            </a:r>
            <a:r>
              <a:rPr kumimoji="0" lang="en-ZA" altLang="x-none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</a:t>
            </a:r>
            <a:r>
              <a:rPr kumimoji="0" lang="en-ZA" altLang="x-none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This can be any of the people who are eligible to apply for a grant. 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0B83D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x-none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The application must include proof that the child is in the care of the person who will receive the grant on behalf of the child. 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0B83D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x-none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The grant remains payable even if the child is temporarily absent from the care of the person receiving the grant.</a:t>
            </a:r>
            <a:endParaRPr kumimoji="0" lang="en-GB" altLang="x-none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id="{416BA5C9-1782-407D-B557-6660C4EAC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3651" y="1832336"/>
            <a:ext cx="3029162" cy="4468092"/>
          </a:xfrm>
          <a:prstGeom prst="rect">
            <a:avLst/>
          </a:prstGeom>
          <a:solidFill>
            <a:srgbClr val="80B83D">
              <a:alpha val="15000"/>
            </a:srgbClr>
          </a:solidFill>
          <a:ln w="15875">
            <a:solidFill>
              <a:srgbClr val="80B83D"/>
            </a:solidFill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 state maintenance grant is payable until the child reaches </a:t>
            </a:r>
            <a:r>
              <a:rPr kumimoji="0" lang="en-ZA" alt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age 18 </a:t>
            </a:r>
            <a:br>
              <a:rPr kumimoji="0" lang="en-ZA" alt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(the age of majority) – but can be extended </a:t>
            </a:r>
            <a:br>
              <a:rPr kumimoji="0" lang="en-ZA" alt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to </a:t>
            </a:r>
            <a:r>
              <a:rPr kumimoji="0" lang="en-ZA" alt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age 21 </a:t>
            </a:r>
            <a:r>
              <a:rPr kumimoji="0" lang="en-ZA" alt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in some circumstances, on application to the ED.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The grant will stop if the child no longer fulfils the </a:t>
            </a:r>
            <a:r>
              <a:rPr kumimoji="0" lang="en-ZA" alt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grant criteria </a:t>
            </a:r>
            <a:r>
              <a:rPr kumimoji="0" lang="en-ZA" alt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(for example, if the child’s parent becomes liable for income tax).</a:t>
            </a:r>
            <a:endParaRPr kumimoji="0" lang="en-GB" altLang="x-none" sz="1800" b="1" i="0" u="none" strike="noStrike" kern="0" cap="none" spc="0" normalizeH="0" baseline="0" noProof="0" dirty="0">
              <a:ln>
                <a:noFill/>
              </a:ln>
              <a:solidFill>
                <a:srgbClr val="80B83D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FB00EFD-9508-4D54-BD01-D06062CABFFE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DAD48F8-F186-40D7-B107-F2D52308CBE3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D5C54AE5-ADFD-441A-BFC7-EE11234459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80B8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2FA12DF-F484-4584-86D3-04F0EFAFF3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80B8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EDC0189-2A2B-41A6-8381-62E1B205AC90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25" name="Group 9">
                <a:extLst>
                  <a:ext uri="{FF2B5EF4-FFF2-40B4-BE49-F238E27FC236}">
                    <a16:creationId xmlns:a16="http://schemas.microsoft.com/office/drawing/2014/main" id="{6BC247A7-9FCF-41F1-BC59-1433895468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51C990BC-F52D-49A2-95BF-842AA68247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8875D4E1-A038-4EDE-BCB9-511F6422A6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A4871C3B-B09A-4154-A3CA-55BEAA83D0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0C5DFB0E-49F5-4AE2-BA78-0350DAECD1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4D4509EF-26E3-4F08-AE3B-51945DD44E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B503F1AB-C51B-4884-B544-FE751F4673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56E39927-B387-443C-A4C1-37ABC09B48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AE8CB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9E1C04B7-7CE8-4C3D-AED7-1AF3625A5C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BD1A8531-0922-45C5-A38E-DDF282D0F7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35A31D2-8F66-4FD1-9A2B-FCEA6A13E8B3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C650E4EB-5091-4385-ABAB-D011F9349428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80B83D"/>
                </a:solidFill>
                <a:ln w="28575">
                  <a:solidFill>
                    <a:srgbClr val="E1F0CF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28" name="Picture 22">
                  <a:extLst>
                    <a:ext uri="{FF2B5EF4-FFF2-40B4-BE49-F238E27FC236}">
                      <a16:creationId xmlns:a16="http://schemas.microsoft.com/office/drawing/2014/main" id="{86F94EBC-C2D4-41AD-9EF9-A6350664C4B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434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5">
            <a:extLst>
              <a:ext uri="{FF2B5EF4-FFF2-40B4-BE49-F238E27FC236}">
                <a16:creationId xmlns:a16="http://schemas.microsoft.com/office/drawing/2014/main" id="{D39E01CE-C0AB-474C-BA00-4772ABCA3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57" y="1932965"/>
            <a:ext cx="2518910" cy="4377600"/>
          </a:xfrm>
          <a:prstGeom prst="rect">
            <a:avLst/>
          </a:prstGeom>
          <a:solidFill>
            <a:srgbClr val="80B83D"/>
          </a:solidFill>
          <a:ln w="15875">
            <a:solidFill>
              <a:srgbClr val="80B83D"/>
            </a:solidFill>
          </a:ln>
        </p:spPr>
        <p:txBody>
          <a:bodyPr vert="horz" wrap="square" lIns="144000" tIns="216000" rIns="144000" bIns="21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ZA" alt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Application for a State maintenance grant must be made in person at a constituency or regional office of the Ministry. </a:t>
            </a:r>
          </a:p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ZA" alt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Ministry staff will provide the appropriate application form and assist the applicant to complete it.</a:t>
            </a:r>
            <a:endParaRPr kumimoji="0" lang="en-GB" altLang="x-none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654" y="798246"/>
            <a:ext cx="62665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Procedure for application</a:t>
            </a:r>
            <a:endParaRPr kumimoji="0" lang="en-GB" altLang="x-none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416BA5C9-1782-407D-B557-6660C4EAC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537" y="1932966"/>
            <a:ext cx="5332405" cy="4375759"/>
          </a:xfrm>
          <a:prstGeom prst="rect">
            <a:avLst/>
          </a:prstGeom>
          <a:solidFill>
            <a:srgbClr val="80B83D">
              <a:alpha val="15000"/>
            </a:srgbClr>
          </a:solidFill>
          <a:ln w="15875">
            <a:solidFill>
              <a:srgbClr val="80B83D"/>
            </a:solidFill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16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Supporting documents:</a:t>
            </a:r>
          </a:p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ZA" altLang="x-none" sz="16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certified copy of </a:t>
            </a:r>
            <a:r>
              <a:rPr kumimoji="0" lang="en-ZA" altLang="x-none" sz="1600" b="1" i="0" u="sng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applicant’s ID </a:t>
            </a:r>
          </a:p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ZA" altLang="x-none" sz="16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certified copy of </a:t>
            </a:r>
            <a:r>
              <a:rPr kumimoji="0" lang="en-ZA" altLang="x-none" sz="1600" b="1" i="0" u="sng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proposed recipient’s ID </a:t>
            </a:r>
          </a:p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ZA" altLang="x-none" sz="16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certified copy of </a:t>
            </a:r>
            <a:r>
              <a:rPr kumimoji="0" lang="en-ZA" altLang="x-none" sz="1600" b="1" i="0" u="sng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child’s full birth certificate</a:t>
            </a:r>
          </a:p>
          <a:p>
            <a:pPr marL="266700" marR="0" lvl="0" indent="-2667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ZA" altLang="x-none" sz="1600" b="1" i="0" u="none" strike="noStrike" kern="0" cap="none" spc="-5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proof of child’s </a:t>
            </a:r>
            <a:r>
              <a:rPr kumimoji="0" lang="en-ZA" altLang="x-none" sz="1600" b="1" i="0" u="sng" strike="noStrike" kern="0" cap="none" spc="-5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citizenship </a:t>
            </a:r>
            <a:r>
              <a:rPr kumimoji="0" lang="en-ZA" altLang="x-none" sz="1600" b="1" i="0" u="none" strike="noStrike" kern="0" cap="none" spc="-5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or </a:t>
            </a:r>
            <a:r>
              <a:rPr kumimoji="0" lang="en-ZA" altLang="x-none" sz="1600" b="1" i="0" u="sng" strike="noStrike" kern="0" cap="none" spc="-5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permanent residence</a:t>
            </a:r>
          </a:p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ZA" altLang="x-none" sz="16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proof of </a:t>
            </a:r>
            <a:r>
              <a:rPr kumimoji="0" lang="en-ZA" altLang="x-none" sz="1600" b="1" i="0" u="sng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applicant’s eligibility to apply </a:t>
            </a:r>
            <a:r>
              <a:rPr kumimoji="0" lang="en-ZA" altLang="x-none" sz="16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for the grant (if the applicant is not a parent)</a:t>
            </a:r>
          </a:p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ZA" altLang="x-none" sz="16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certified copy of relevant </a:t>
            </a:r>
            <a:r>
              <a:rPr kumimoji="0" lang="en-ZA" altLang="x-none" sz="1600" b="1" i="0" u="sng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death certificate </a:t>
            </a:r>
            <a:br>
              <a:rPr kumimoji="0" lang="en-ZA" altLang="x-none" sz="1600" b="1" i="0" u="sng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16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(if one or both parents is deceased) </a:t>
            </a:r>
          </a:p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ZA" altLang="x-none" sz="16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affidavit by applicant stating whether either or both parents of the child is a </a:t>
            </a:r>
            <a:r>
              <a:rPr kumimoji="0" lang="en-ZA" altLang="x-none" sz="1600" b="1" i="0" u="sng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taxpayer </a:t>
            </a:r>
            <a:r>
              <a:rPr kumimoji="0" lang="en-ZA" altLang="x-none" sz="16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– with relevant tax number if possible</a:t>
            </a:r>
          </a:p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ZA" altLang="x-none" sz="1600" b="1" i="0" u="sng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banking details </a:t>
            </a:r>
            <a:r>
              <a:rPr kumimoji="0" lang="en-ZA" altLang="x-none" sz="16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of proposed recipient (or other payment methods)</a:t>
            </a:r>
          </a:p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ZA" altLang="x-none" sz="1600" b="1" i="0" u="sng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proof that the child is actually in the care of the proposed grant recipient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64133" y="549275"/>
            <a:ext cx="1268680" cy="10875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691FD60-851D-4461-9D52-8CAD65E1B6FA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0290041-4D90-483C-93C7-2E1CC1D2F1B7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98C7F93-C690-4648-8385-C8903C51DB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80B8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A01204F-79BB-4328-8A07-A735FDE983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80B8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CBF243B-0CE1-46B9-AAF1-7925176DA075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25" name="Group 9">
                <a:extLst>
                  <a:ext uri="{FF2B5EF4-FFF2-40B4-BE49-F238E27FC236}">
                    <a16:creationId xmlns:a16="http://schemas.microsoft.com/office/drawing/2014/main" id="{C77892D1-5627-49A5-A42C-5BD438A402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932D336F-F780-401B-B77C-FA1DACB89D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8E1FE4E9-C4D0-41CA-B751-C8B3238800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8E5A4CF7-1A99-459A-952A-F9FEFEF2E4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687DD79B-BB7D-44BA-B29F-2E9667E5BE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CB193C11-7074-4F35-8D3A-C871F54A6B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CB5C4D3D-1BFB-47E7-8229-CD035F836A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C2D8F538-818E-4ABB-B475-8DEF3265C5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AE8CB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8B257F80-AF0A-4BB3-A48C-D8202E4287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0A2CCF8E-D6A2-4E2B-9B1C-3349D3D984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055D42DA-1C45-499A-B750-F72E96B21168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5DE07520-49DE-4478-A3B6-F3EE5C384A96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80B83D"/>
                </a:solidFill>
                <a:ln w="28575">
                  <a:solidFill>
                    <a:srgbClr val="E1F0CF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28" name="Picture 22">
                  <a:extLst>
                    <a:ext uri="{FF2B5EF4-FFF2-40B4-BE49-F238E27FC236}">
                      <a16:creationId xmlns:a16="http://schemas.microsoft.com/office/drawing/2014/main" id="{1FD361CE-CF33-43AD-AACF-DBA26EE4BC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4098087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243" y="649308"/>
            <a:ext cx="6250570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Foster parent grants</a:t>
            </a:r>
          </a:p>
        </p:txBody>
      </p:sp>
      <p:sp>
        <p:nvSpPr>
          <p:cNvPr id="89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65790"/>
            <a:ext cx="791841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Only a foster parent caring for a child in terms of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 court order </a:t>
            </a:r>
            <a:r>
              <a:rPr kumimoji="0" lang="en-ZA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can apply for a foster parent grant.</a:t>
            </a:r>
            <a:endParaRPr kumimoji="0" lang="en-GB" altLang="x-none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96" y="2777869"/>
            <a:ext cx="7987569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0B83D"/>
              </a:buClr>
              <a:buSzTx/>
              <a:buFontTx/>
              <a:buNone/>
              <a:tabLst/>
              <a:defRPr/>
            </a:pPr>
            <a:r>
              <a:rPr kumimoji="0" lang="en-ZA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Criteria:</a:t>
            </a:r>
            <a:r>
              <a:rPr kumimoji="0" lang="en-ZA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0B83D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The child must be in foster care in terms of </a:t>
            </a:r>
            <a:b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 </a:t>
            </a:r>
            <a:r>
              <a:rPr kumimoji="0" lang="en-ZA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children’s court order</a:t>
            </a: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.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0B83D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There is </a:t>
            </a:r>
            <a:r>
              <a:rPr kumimoji="0" lang="en-ZA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no limit on the number of grants </a:t>
            </a:r>
            <a:br>
              <a:rPr kumimoji="0" lang="en-ZA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payable to foster parents for children in their </a:t>
            </a:r>
            <a:b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care BUT foster parents are normally </a:t>
            </a:r>
            <a:r>
              <a:rPr kumimoji="0" lang="en-ZA" altLang="x-none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not</a:t>
            </a: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be </a:t>
            </a:r>
            <a:b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allowed to care for more than six children in </a:t>
            </a:r>
            <a:b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total.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0B83D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There is </a:t>
            </a:r>
            <a:r>
              <a:rPr kumimoji="0" lang="en-ZA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no means test </a:t>
            </a: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and </a:t>
            </a:r>
            <a:r>
              <a:rPr kumimoji="0" lang="en-ZA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no tax-related </a:t>
            </a:r>
            <a:br>
              <a:rPr kumimoji="0" lang="en-ZA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requirement </a:t>
            </a: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for a foster parent grant.</a:t>
            </a:r>
            <a:endParaRPr kumimoji="0" lang="en-GB" altLang="x-non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71032" y="3341094"/>
            <a:ext cx="2558573" cy="296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D6F8B1A-7EFF-4316-94BD-F544B325202D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2BB7DCF-1B39-44F9-A3B6-07D5982EA330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A04D8F3-02F1-40E9-A135-D8C831EF98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80B8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64E89E0-BEB6-4FEC-B3CA-ED49E5FC43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80B8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FA631E0-DBFB-4AF4-87DA-D880801A3D9E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27" name="Group 9">
                <a:extLst>
                  <a:ext uri="{FF2B5EF4-FFF2-40B4-BE49-F238E27FC236}">
                    <a16:creationId xmlns:a16="http://schemas.microsoft.com/office/drawing/2014/main" id="{A92AF98D-3B17-4ED0-B04F-039C4E2FDF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7025DCEC-275F-4C7B-B9D1-2512D2322F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5F7C7B19-082B-48D8-B228-9137F975A4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8E28D687-2B12-4531-8A34-70802B3814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FD36A3D7-7DCF-409B-BB6B-9340E28FD5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06F3D03C-E826-42E6-BA06-6F9FD0C63F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E1C2DA5B-3255-44D2-ABE1-DD780AA175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104147D9-7996-4AD4-9912-614A864570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AE8CB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EC2D7441-00B6-48B2-923D-65A5C6EC05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176944C0-17CC-4A2E-92AD-C004E86813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7E3259E4-9997-427C-A172-83A004D2D1AB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5759AF4C-4F89-4915-B77C-A5E084818DDD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80B83D"/>
                </a:solidFill>
                <a:ln w="28575">
                  <a:solidFill>
                    <a:srgbClr val="E1F0CF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30" name="Picture 22">
                  <a:extLst>
                    <a:ext uri="{FF2B5EF4-FFF2-40B4-BE49-F238E27FC236}">
                      <a16:creationId xmlns:a16="http://schemas.microsoft.com/office/drawing/2014/main" id="{46BD9D63-DD8E-46A7-9124-09F0F7E75F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478834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8032" y="3858769"/>
            <a:ext cx="3704777" cy="2477388"/>
          </a:xfrm>
          <a:prstGeom prst="rect">
            <a:avLst/>
          </a:prstGeom>
        </p:spPr>
      </p:pic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463" y="610121"/>
            <a:ext cx="6944463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x-none" sz="3600" b="1" i="0" u="none" strike="noStrike" kern="0" cap="none" spc="0" normalizeH="0" baseline="0" noProof="0" dirty="0">
              <a:ln>
                <a:noFill/>
              </a:ln>
              <a:solidFill>
                <a:srgbClr val="80B83D"/>
              </a:solidFill>
              <a:effectLst/>
              <a:uLnTx/>
              <a:uFillTx/>
              <a:latin typeface="MgOpen Cosmetica" panose="020B0500000300020003" pitchFamily="34" charset="0"/>
              <a:ea typeface="+mj-ea"/>
              <a:cs typeface="+mj-cs"/>
            </a:endParaRPr>
          </a:p>
        </p:txBody>
      </p:sp>
      <p:sp>
        <p:nvSpPr>
          <p:cNvPr id="89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9" y="1858628"/>
            <a:ext cx="792162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Any</a:t>
            </a: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</a:t>
            </a:r>
            <a:r>
              <a:rPr kumimoji="0" lang="en-ZA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approved place of safety, registered children’s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home or child detention centre can apply for a grant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for</a:t>
            </a: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</a:t>
            </a:r>
            <a:r>
              <a:rPr kumimoji="0" lang="en-ZA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each child placed in its care by</a:t>
            </a:r>
            <a:r>
              <a:rPr kumimoji="0" lang="en-ZA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a court order.</a:t>
            </a:r>
            <a:endParaRPr kumimoji="0" lang="en-GB" altLang="x-none" sz="2400" b="1" i="0" u="none" strike="noStrike" kern="0" cap="none" spc="0" normalizeH="0" baseline="0" noProof="0" dirty="0">
              <a:ln>
                <a:noFill/>
              </a:ln>
              <a:solidFill>
                <a:srgbClr val="80B83D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170503"/>
            <a:ext cx="7921621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0B83D"/>
              </a:buClr>
              <a:buSzTx/>
              <a:buFontTx/>
              <a:buNone/>
              <a:tabLst/>
              <a:defRPr/>
            </a:pPr>
            <a:r>
              <a:rPr kumimoji="0" lang="en-GB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Criteria:</a:t>
            </a:r>
            <a:r>
              <a:rPr kumimoji="0" lang="en-GB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0B83D"/>
              </a:buClr>
              <a:buSzTx/>
              <a:buFontTx/>
              <a:buChar char="•"/>
              <a:tabLst/>
              <a:defRPr/>
            </a:pP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The child must be in the care </a:t>
            </a:r>
            <a:b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of the facility in terms of a </a:t>
            </a:r>
            <a:b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children’s court order</a:t>
            </a: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0B83D"/>
              </a:buClr>
              <a:buSzTx/>
              <a:buFontTx/>
              <a:buChar char="•"/>
              <a:tabLst/>
              <a:defRPr/>
            </a:pP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There is </a:t>
            </a:r>
            <a:r>
              <a:rPr kumimoji="0" lang="en-ZA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no limit on the </a:t>
            </a:r>
            <a:br>
              <a:rPr kumimoji="0" lang="en-ZA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number of grants </a:t>
            </a: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payable </a:t>
            </a:r>
            <a:b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to a facility in respect of </a:t>
            </a:r>
            <a:b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children in that facility’s care.</a:t>
            </a:r>
            <a:endParaRPr kumimoji="0" lang="en-GB" altLang="x-non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2542" y="684628"/>
            <a:ext cx="6253778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Residential child care </a:t>
            </a:r>
            <a:b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</a:br>
            <a: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facility grants</a:t>
            </a:r>
            <a:endParaRPr kumimoji="0" lang="en-GB" altLang="x-none" sz="3600" b="1" i="0" u="none" strike="noStrike" kern="0" cap="none" spc="0" normalizeH="0" baseline="0" noProof="0" dirty="0">
              <a:ln>
                <a:noFill/>
              </a:ln>
              <a:solidFill>
                <a:srgbClr val="80B83D"/>
              </a:solidFill>
              <a:effectLst/>
              <a:uLnTx/>
              <a:uFillTx/>
              <a:latin typeface="MgOpen Cosmetica" panose="020B0500000300020003" pitchFamily="34" charset="0"/>
              <a:ea typeface="+mj-ea"/>
              <a:cs typeface="+mj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4B04C84-D15D-4932-B6EF-6BAF7E7AB08B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202B3B5-A88B-4713-A13C-C64484380D50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59A15A3-481E-40B3-9705-C9D35B3F1D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80B8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3F2B7B3D-F99B-42BB-B72C-29030B9177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80B8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D73E0ED-FAB3-4D40-B950-8DB3114D54DB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28" name="Group 9">
                <a:extLst>
                  <a:ext uri="{FF2B5EF4-FFF2-40B4-BE49-F238E27FC236}">
                    <a16:creationId xmlns:a16="http://schemas.microsoft.com/office/drawing/2014/main" id="{AC42AF41-6195-4A3D-9CCE-9E9E3CF4E3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395586F1-A1C3-4D2D-A03B-D981ACB54B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97D9FE43-EB76-4F06-8A72-066D5C020B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BCC3808E-1392-4472-A74A-0227E6A2C8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3FB56317-1357-43DC-9278-8E71B606C6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B39AD360-E2C9-47B0-B69B-934016D960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44B26E7D-408E-493E-AC1F-746847F426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4928EE96-F1D6-4DE0-A820-DDFC2B4BC5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AE8CB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B4450AD2-510E-40B2-8E8B-DB876EF78F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CA3B483E-8CBE-4D23-8D66-15FC1BF401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B97158F6-D53C-4831-8500-CCBAC7B47D15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61A2E14B-3296-4090-9DDB-44735F2DF95D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80B83D"/>
                </a:solidFill>
                <a:ln w="28575">
                  <a:solidFill>
                    <a:srgbClr val="E1F0CF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31" name="Picture 22">
                  <a:extLst>
                    <a:ext uri="{FF2B5EF4-FFF2-40B4-BE49-F238E27FC236}">
                      <a16:creationId xmlns:a16="http://schemas.microsoft.com/office/drawing/2014/main" id="{6F4CD35C-D064-4B58-86CF-89B776AFEE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782333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246" y="649308"/>
            <a:ext cx="6278716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Child disability grant</a:t>
            </a:r>
          </a:p>
        </p:txBody>
      </p:sp>
      <p:sp>
        <p:nvSpPr>
          <p:cNvPr id="89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039" y="1757624"/>
            <a:ext cx="627871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Who can apply for a child disability grant?</a:t>
            </a:r>
            <a:endParaRPr kumimoji="0" lang="en-GB" altLang="x-none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32" y="2228601"/>
            <a:ext cx="7868764" cy="420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0B83D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 </a:t>
            </a:r>
            <a:r>
              <a:rPr kumimoji="0" lang="en-ZA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parent</a:t>
            </a: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or </a:t>
            </a:r>
            <a:r>
              <a:rPr kumimoji="0" lang="en-ZA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guardian </a:t>
            </a: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of a child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0B83D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 </a:t>
            </a:r>
            <a:r>
              <a:rPr kumimoji="0" lang="en-ZA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kinship care-giver </a:t>
            </a: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caring for a child in terms of an agreement registered with the children’s court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0B83D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 </a:t>
            </a:r>
            <a:r>
              <a:rPr kumimoji="0" lang="en-ZA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child heading a recognised child-headed household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0B83D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an </a:t>
            </a:r>
            <a:r>
              <a:rPr kumimoji="0" lang="en-ZA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adult supervisor of a child-headed household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0B83D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 </a:t>
            </a:r>
            <a:r>
              <a:rPr kumimoji="0" lang="en-ZA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foster parent </a:t>
            </a: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(in terms of a </a:t>
            </a:r>
            <a:b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court order)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0B83D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 </a:t>
            </a:r>
            <a:r>
              <a:rPr kumimoji="0" lang="en-ZA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residential child care facility </a:t>
            </a:r>
            <a:br>
              <a:rPr kumimoji="0" lang="en-ZA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80B83D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(for children placed there </a:t>
            </a:r>
            <a:b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by court order)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47494" y="4608576"/>
            <a:ext cx="3485318" cy="170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EA1BE0D-F106-4E48-8A12-CB1985AB02DB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8901EFA-7A37-4F93-A510-49882253C4E8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8E2945C9-543F-4F3A-B1A7-589231C323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80B8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C471BCAB-2C61-4C26-BEC0-5D4221C1C7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80B8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94014D6-0362-410A-9350-73A850EF9132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27" name="Group 9">
                <a:extLst>
                  <a:ext uri="{FF2B5EF4-FFF2-40B4-BE49-F238E27FC236}">
                    <a16:creationId xmlns:a16="http://schemas.microsoft.com/office/drawing/2014/main" id="{8CC577F7-A1F0-472A-A28B-E25C49D5EB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14FEABF1-48F1-4223-A9D7-D9A12FFA19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3A268679-AD9F-41E1-BBC9-24F5B6162D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573A2994-7B58-4E62-A282-C743E882DD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835CC1CB-9B89-4E85-BF42-180155833D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E34FD991-5543-483E-82A3-542C19B999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54E9690E-DD90-45C7-ACBD-A6C7EE5911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AB5C904A-036D-4A0C-84ED-3DE60C2270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AE8CB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2233F471-0C40-484F-B20C-0930B32B40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C11725B4-0CFA-447F-9F37-5CD34A5BB0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AB11806-3718-4656-916A-803C94D648AA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4632F49C-F51E-4775-B736-451BCFD703B4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80B83D"/>
                </a:solidFill>
                <a:ln w="28575">
                  <a:solidFill>
                    <a:srgbClr val="E1F0CF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30" name="Picture 22">
                  <a:extLst>
                    <a:ext uri="{FF2B5EF4-FFF2-40B4-BE49-F238E27FC236}">
                      <a16:creationId xmlns:a16="http://schemas.microsoft.com/office/drawing/2014/main" id="{D2C0551D-9E3A-4E27-B31F-CC3886797A8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360455434"/>
      </p:ext>
    </p:extLst>
  </p:cSld>
  <p:clrMapOvr>
    <a:masterClrMapping/>
  </p:clrMapOvr>
</p:sld>
</file>

<file path=ppt/theme/theme1.xml><?xml version="1.0" encoding="utf-8"?>
<a:theme xmlns:a="http://schemas.openxmlformats.org/drawingml/2006/main" name="CCPA Presentation for Polic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h1 - Introduction FINAL (25sept19) - TEMPLATE" id="{E5A42397-2949-4843-A34C-503D6485B8AF}" vid="{C901B9D0-7816-4B44-B0AE-6B5AD15A9796}"/>
    </a:ext>
  </a:extLst>
</a:theme>
</file>

<file path=ppt/theme/theme2.xml><?xml version="1.0" encoding="utf-8"?>
<a:theme xmlns:a="http://schemas.openxmlformats.org/drawingml/2006/main" name="14_CCPA Presentation for Polic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h28 - Grants &amp; Emergency Aid (30sept19) - TEMPLATE" id="{3CE52EBF-3DCD-4A77-903E-E544F4839812}" vid="{F8EF35CA-A0C8-4B5C-B8D3-C2A7227FF573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2238</TotalTime>
  <Words>1527</Words>
  <Application>Microsoft Office PowerPoint</Application>
  <PresentationFormat>On-screen Show (4:3)</PresentationFormat>
  <Paragraphs>150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Courier New</vt:lpstr>
      <vt:lpstr>Arial</vt:lpstr>
      <vt:lpstr>Wingdings</vt:lpstr>
      <vt:lpstr>MgOpen Cosmetica</vt:lpstr>
      <vt:lpstr>CCPA Presentation for Police</vt:lpstr>
      <vt:lpstr>14_CCPA Presentation for Police</vt:lpstr>
      <vt:lpstr>Summary of Namibia’s CHILD CARE AND PROTECTION ACT (Act No. 3 of 2015)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Legal Assistance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Care and Protection Act 3 of 2015</dc:title>
  <dc:creator>Perri</dc:creator>
  <cp:lastModifiedBy>Perri</cp:lastModifiedBy>
  <cp:revision>245</cp:revision>
  <dcterms:created xsi:type="dcterms:W3CDTF">2019-09-25T11:50:31Z</dcterms:created>
  <dcterms:modified xsi:type="dcterms:W3CDTF">2020-05-05T15:16:20Z</dcterms:modified>
</cp:coreProperties>
</file>