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4" r:id="rId1"/>
    <p:sldMasterId id="2147483746" r:id="rId2"/>
    <p:sldMasterId id="2147483759" r:id="rId3"/>
    <p:sldMasterId id="2147483772" r:id="rId4"/>
    <p:sldMasterId id="2147483785" r:id="rId5"/>
    <p:sldMasterId id="2147483798" r:id="rId6"/>
    <p:sldMasterId id="2147483811" r:id="rId7"/>
    <p:sldMasterId id="2147483824" r:id="rId8"/>
    <p:sldMasterId id="2147483837" r:id="rId9"/>
    <p:sldMasterId id="2147483850" r:id="rId10"/>
    <p:sldMasterId id="2147483863" r:id="rId11"/>
  </p:sldMasterIdLst>
  <p:notesMasterIdLst>
    <p:notesMasterId r:id="rId51"/>
  </p:notesMasterIdLst>
  <p:handoutMasterIdLst>
    <p:handoutMasterId r:id="rId52"/>
  </p:handoutMasterIdLst>
  <p:sldIdLst>
    <p:sldId id="419" r:id="rId12"/>
    <p:sldId id="452" r:id="rId13"/>
    <p:sldId id="453" r:id="rId14"/>
    <p:sldId id="455" r:id="rId15"/>
    <p:sldId id="461" r:id="rId16"/>
    <p:sldId id="458" r:id="rId17"/>
    <p:sldId id="457" r:id="rId18"/>
    <p:sldId id="459" r:id="rId19"/>
    <p:sldId id="460"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9" r:id="rId37"/>
    <p:sldId id="478" r:id="rId38"/>
    <p:sldId id="480" r:id="rId39"/>
    <p:sldId id="481" r:id="rId40"/>
    <p:sldId id="482" r:id="rId41"/>
    <p:sldId id="485" r:id="rId42"/>
    <p:sldId id="484" r:id="rId43"/>
    <p:sldId id="486" r:id="rId44"/>
    <p:sldId id="487" r:id="rId45"/>
    <p:sldId id="488" r:id="rId46"/>
    <p:sldId id="489" r:id="rId47"/>
    <p:sldId id="490" r:id="rId48"/>
    <p:sldId id="491" r:id="rId49"/>
    <p:sldId id="492" r:id="rId50"/>
  </p:sldIdLst>
  <p:sldSz cx="9144000" cy="6858000" type="screen4x3"/>
  <p:notesSz cx="6858000" cy="9144000"/>
  <p:embeddedFontLst>
    <p:embeddedFont>
      <p:font typeface="MgOpen Cosmetica" panose="020B0500000300020003" pitchFamily="34" charset="0"/>
      <p:regular r:id="rId53"/>
      <p:bold r:id="rId54"/>
      <p:italic r:id="rId55"/>
      <p:boldItalic r:id="rId56"/>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5" userDrawn="1">
          <p15:clr>
            <a:srgbClr val="A4A3A4"/>
          </p15:clr>
        </p15:guide>
        <p15:guide id="3" pos="5375" userDrawn="1">
          <p15:clr>
            <a:srgbClr val="A4A3A4"/>
          </p15:clr>
        </p15:guide>
        <p15:guide id="4"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i"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6827"/>
    <a:srgbClr val="A18E72"/>
    <a:srgbClr val="BFD4E3"/>
    <a:srgbClr val="00558F"/>
    <a:srgbClr val="2F7572"/>
    <a:srgbClr val="F5DDDF"/>
    <a:srgbClr val="C47174"/>
    <a:srgbClr val="E2E6E0"/>
    <a:srgbClr val="8B9C84"/>
    <a:srgbClr val="ECE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4" autoAdjust="0"/>
    <p:restoredTop sz="94651" autoAdjust="0"/>
  </p:normalViewPr>
  <p:slideViewPr>
    <p:cSldViewPr snapToGrid="0" showGuides="1">
      <p:cViewPr varScale="1">
        <p:scale>
          <a:sx n="105" d="100"/>
          <a:sy n="105" d="100"/>
        </p:scale>
        <p:origin x="1722" y="78"/>
      </p:cViewPr>
      <p:guideLst>
        <p:guide orient="horz" pos="346"/>
        <p:guide pos="385"/>
        <p:guide pos="5375"/>
        <p:guide orient="horz" pos="3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font" Target="fonts/font3.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font" Target="fonts/font4.fntdata"/><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handoutMaster" Target="handoutMasters/handoutMaster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CAF2E5-0AA4-425B-98EC-31F2320BCA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11D679-50D3-453F-A1F9-6CB94C4890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A85FE-AF88-4394-93B2-97FA5C10FDA6}" type="datetimeFigureOut">
              <a:rPr lang="en-US" smtClean="0"/>
              <a:t>5/5/2020</a:t>
            </a:fld>
            <a:endParaRPr lang="en-US"/>
          </a:p>
        </p:txBody>
      </p:sp>
      <p:sp>
        <p:nvSpPr>
          <p:cNvPr id="4" name="Footer Placeholder 3">
            <a:extLst>
              <a:ext uri="{FF2B5EF4-FFF2-40B4-BE49-F238E27FC236}">
                <a16:creationId xmlns:a16="http://schemas.microsoft.com/office/drawing/2014/main" id="{BB8FF941-9B2F-4BD7-9074-F56A0D349A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F9F5FB-72D4-4313-B549-C10086C5ED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512509-0481-41D1-8169-C08F0FB739BC}" type="slidenum">
              <a:rPr lang="en-US" smtClean="0"/>
              <a:t>‹#›</a:t>
            </a:fld>
            <a:endParaRPr lang="en-US"/>
          </a:p>
        </p:txBody>
      </p:sp>
    </p:spTree>
    <p:extLst>
      <p:ext uri="{BB962C8B-B14F-4D97-AF65-F5344CB8AC3E}">
        <p14:creationId xmlns:p14="http://schemas.microsoft.com/office/powerpoint/2010/main" val="160611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18DF021-7038-47EF-87BF-AE45AA2A61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1267" name="Rectangle 3">
            <a:extLst>
              <a:ext uri="{FF2B5EF4-FFF2-40B4-BE49-F238E27FC236}">
                <a16:creationId xmlns:a16="http://schemas.microsoft.com/office/drawing/2014/main" id="{C6539493-CBA7-4306-9D22-8115180DAEA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a:extLst>
              <a:ext uri="{FF2B5EF4-FFF2-40B4-BE49-F238E27FC236}">
                <a16:creationId xmlns:a16="http://schemas.microsoft.com/office/drawing/2014/main" id="{882F86E9-C150-4479-AD9E-7DA464365FA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2BFADCA0-41B4-42FD-85B3-1A86DE5BC20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a:extLst>
              <a:ext uri="{FF2B5EF4-FFF2-40B4-BE49-F238E27FC236}">
                <a16:creationId xmlns:a16="http://schemas.microsoft.com/office/drawing/2014/main" id="{95B05171-C44F-4037-A594-E759B7A275F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1271" name="Rectangle 7">
            <a:extLst>
              <a:ext uri="{FF2B5EF4-FFF2-40B4-BE49-F238E27FC236}">
                <a16:creationId xmlns:a16="http://schemas.microsoft.com/office/drawing/2014/main" id="{AC8A5394-7028-49C4-B014-3A105E164BA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0DE6DDD-22DE-43FB-8E37-DF40755D59B6}" type="slidenum">
              <a:rPr lang="en-GB" altLang="en-NA"/>
              <a:pPr>
                <a:defRPr/>
              </a:pPr>
              <a:t>‹#›</a:t>
            </a:fld>
            <a:endParaRPr lang="en-GB" altLang="en-N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4D89C06-A66B-4283-9248-E05F80BCB220}"/>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30F1023D-22A0-43C0-A4A5-83E1EC8C0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latin typeface="Arial" panose="020B0604020202020204" pitchFamily="34" charset="0"/>
            </a:endParaRPr>
          </a:p>
        </p:txBody>
      </p:sp>
      <p:sp>
        <p:nvSpPr>
          <p:cNvPr id="5124" name="Slide Number Placeholder 3">
            <a:extLst>
              <a:ext uri="{FF2B5EF4-FFF2-40B4-BE49-F238E27FC236}">
                <a16:creationId xmlns:a16="http://schemas.microsoft.com/office/drawing/2014/main" id="{FA463D46-D002-4863-ABC0-092F8B3B3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503022-1CC7-4F5C-826D-C83548050178}" type="slidenum">
              <a:rPr lang="en-GB" altLang="en-NA" smtClean="0"/>
              <a:pPr/>
              <a:t>1</a:t>
            </a:fld>
            <a:endParaRPr lang="en-GB" altLang="en-NA"/>
          </a:p>
        </p:txBody>
      </p:sp>
    </p:spTree>
    <p:extLst>
      <p:ext uri="{BB962C8B-B14F-4D97-AF65-F5344CB8AC3E}">
        <p14:creationId xmlns:p14="http://schemas.microsoft.com/office/powerpoint/2010/main" val="386662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1186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329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7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66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997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774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482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8886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4640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865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x-none" smtClean="0"/>
              <a:pPr/>
              <a:t>2</a:t>
            </a:fld>
            <a:endParaRPr lang="en-GB" altLang="x-none"/>
          </a:p>
        </p:txBody>
      </p:sp>
    </p:spTree>
    <p:extLst>
      <p:ext uri="{BB962C8B-B14F-4D97-AF65-F5344CB8AC3E}">
        <p14:creationId xmlns:p14="http://schemas.microsoft.com/office/powerpoint/2010/main" val="139964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556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9176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917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601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5976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825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9198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1186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N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54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899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6426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8771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7609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895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6370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6733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7753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0043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7786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7011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97BD6-F075-46C2-8703-6514CD249C76}"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844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194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216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192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473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844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573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3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1666938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3190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3243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35559240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28909995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12648262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39115799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12054764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31155918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22174844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36759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2937256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31944621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3075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637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15891279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0702889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501900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1567188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28437242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4440552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77211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9149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9960070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148992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52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418438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31353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1899452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3743244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2013331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291194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177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1823348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659869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3129632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36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150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1335262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1181761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3440721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3511549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149089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dirty="0"/>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dirty="0"/>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017425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1583228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3949918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2077006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3824055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525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42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1905938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735323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514977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342072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193545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2385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668270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1632801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900235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3185585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252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991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737062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1006156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113485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2952872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1520299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40705883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411403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3588984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264492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1258067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069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512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3596298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147068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034343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1799512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41932952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2395307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3309169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1660474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1438985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329122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6072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688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424079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6505188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2807964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108939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5990017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28619763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1430588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4317927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3303361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1771728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2362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23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303677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41131720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462313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32906676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857777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36074593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21369601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38345856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27904055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14041379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7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754905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2167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17291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13160138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15758708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357492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16922419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4711960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144661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5253708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339905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Click to 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27055488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x-none" smtClean="0"/>
              <a:pPr>
                <a:defRPr/>
              </a:pPr>
              <a:t>‹#›</a:t>
            </a:fld>
            <a:endParaRPr lang="en-GB" altLang="x-none"/>
          </a:p>
        </p:txBody>
      </p:sp>
    </p:spTree>
    <p:extLst>
      <p:ext uri="{BB962C8B-B14F-4D97-AF65-F5344CB8AC3E}">
        <p14:creationId xmlns:p14="http://schemas.microsoft.com/office/powerpoint/2010/main" val="101720669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280466046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x-none" smtClean="0"/>
              <a:pPr>
                <a:defRPr/>
              </a:pPr>
              <a:t>‹#›</a:t>
            </a:fld>
            <a:endParaRPr lang="en-GB" altLang="x-none"/>
          </a:p>
        </p:txBody>
      </p:sp>
    </p:spTree>
    <p:extLst>
      <p:ext uri="{BB962C8B-B14F-4D97-AF65-F5344CB8AC3E}">
        <p14:creationId xmlns:p14="http://schemas.microsoft.com/office/powerpoint/2010/main" val="312376972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x-none" smtClean="0"/>
              <a:pPr>
                <a:defRPr/>
              </a:pPr>
              <a:t>‹#›</a:t>
            </a:fld>
            <a:endParaRPr lang="en-GB" altLang="x-none"/>
          </a:p>
        </p:txBody>
      </p:sp>
    </p:spTree>
    <p:extLst>
      <p:ext uri="{BB962C8B-B14F-4D97-AF65-F5344CB8AC3E}">
        <p14:creationId xmlns:p14="http://schemas.microsoft.com/office/powerpoint/2010/main" val="34527450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62807488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172492361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x-none" smtClean="0"/>
              <a:pPr>
                <a:defRPr/>
              </a:pPr>
              <a:t>‹#›</a:t>
            </a:fld>
            <a:endParaRPr lang="en-GB" altLang="x-none"/>
          </a:p>
        </p:txBody>
      </p:sp>
    </p:spTree>
    <p:extLst>
      <p:ext uri="{BB962C8B-B14F-4D97-AF65-F5344CB8AC3E}">
        <p14:creationId xmlns:p14="http://schemas.microsoft.com/office/powerpoint/2010/main" val="330437905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Click to 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405233416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339996251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D1C24">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376269517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56.xml"/><Relationship Id="rId5" Type="http://schemas.openxmlformats.org/officeDocument/2006/relationships/image" Target="../media/image10.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56.xml"/><Relationship Id="rId5" Type="http://schemas.openxmlformats.org/officeDocument/2006/relationships/image" Target="../media/image10.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8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0.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9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00.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00.xml"/><Relationship Id="rId5" Type="http://schemas.openxmlformats.org/officeDocument/2006/relationships/image" Target="../media/image4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14.xml"/><Relationship Id="rId5" Type="http://schemas.openxmlformats.org/officeDocument/2006/relationships/image" Target="../media/image10.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1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2C76"/>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F55638-1751-4B34-9DE6-6D92AFBF1DFF}"/>
              </a:ext>
            </a:extLst>
          </p:cNvPr>
          <p:cNvSpPr>
            <a:spLocks noGrp="1" noChangeArrowheads="1"/>
          </p:cNvSpPr>
          <p:nvPr>
            <p:ph type="ctrTitle" idx="4294967295"/>
          </p:nvPr>
        </p:nvSpPr>
        <p:spPr>
          <a:xfrm>
            <a:off x="612775" y="2856311"/>
            <a:ext cx="7918450" cy="1600200"/>
          </a:xfrm>
        </p:spPr>
        <p:txBody>
          <a:bodyPr wrap="square" lIns="0" tIns="0" rIns="0" bIns="0">
            <a:spAutoFit/>
          </a:bodyPr>
          <a:lstStyle/>
          <a:p>
            <a:pPr>
              <a:spcAft>
                <a:spcPts val="1200"/>
              </a:spcAft>
            </a:pPr>
            <a:r>
              <a:rPr lang="en-US" sz="3200" dirty="0">
                <a:latin typeface="MgOpen Cosmetica" panose="020B0500000300020003" pitchFamily="34" charset="0"/>
              </a:rPr>
              <a:t>Summary of Namibia’s</a:t>
            </a:r>
            <a:br>
              <a:rPr lang="en-US" sz="3200" dirty="0">
                <a:latin typeface="MgOpen Cosmetica" panose="020B0500000300020003" pitchFamily="34" charset="0"/>
              </a:rPr>
            </a:br>
            <a:r>
              <a:rPr lang="en-US" sz="3600" dirty="0">
                <a:latin typeface="MgOpen Cosmetica" panose="020B0500000300020003" pitchFamily="34" charset="0"/>
              </a:rPr>
              <a:t>CHILD CARE AND PROTECTION ACT</a:t>
            </a:r>
            <a:br>
              <a:rPr lang="en-US" sz="3600" dirty="0">
                <a:latin typeface="MgOpen Cosmetica" panose="020B0500000300020003" pitchFamily="34" charset="0"/>
              </a:rPr>
            </a:br>
            <a:r>
              <a:rPr lang="en-US" sz="3600" dirty="0">
                <a:latin typeface="MgOpen Cosmetica" panose="020B0500000300020003" pitchFamily="34" charset="0"/>
              </a:rPr>
              <a:t>(</a:t>
            </a:r>
            <a:r>
              <a:rPr lang="en-US" sz="3200" dirty="0">
                <a:latin typeface="MgOpen Cosmetica" panose="020B0500000300020003" pitchFamily="34" charset="0"/>
              </a:rPr>
              <a:t>Act No. 3 of 2015)</a:t>
            </a:r>
            <a:endParaRPr lang="en-GB" altLang="en-NA" sz="3200" b="0" cap="all" dirty="0">
              <a:latin typeface="MgOpen Cosmetica" panose="020B0500000300020003" pitchFamily="34" charset="0"/>
            </a:endParaRPr>
          </a:p>
        </p:txBody>
      </p:sp>
      <p:pic>
        <p:nvPicPr>
          <p:cNvPr id="13" name="Picture 12">
            <a:extLst>
              <a:ext uri="{FF2B5EF4-FFF2-40B4-BE49-F238E27FC236}">
                <a16:creationId xmlns:a16="http://schemas.microsoft.com/office/drawing/2014/main" id="{136E0693-7719-4A36-BCA2-9DB8B61CB3A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7534" y="294469"/>
            <a:ext cx="700107" cy="6269011"/>
          </a:xfrm>
          <a:prstGeom prst="rect">
            <a:avLst/>
          </a:prstGeom>
          <a:solidFill>
            <a:srgbClr val="CC7A17"/>
          </a:solidFill>
        </p:spPr>
      </p:pic>
      <p:grpSp>
        <p:nvGrpSpPr>
          <p:cNvPr id="29" name="Group 28">
            <a:extLst>
              <a:ext uri="{FF2B5EF4-FFF2-40B4-BE49-F238E27FC236}">
                <a16:creationId xmlns:a16="http://schemas.microsoft.com/office/drawing/2014/main" id="{7B076338-50EB-4528-B96C-186764B56B1B}"/>
              </a:ext>
            </a:extLst>
          </p:cNvPr>
          <p:cNvGrpSpPr/>
          <p:nvPr/>
        </p:nvGrpSpPr>
        <p:grpSpPr>
          <a:xfrm>
            <a:off x="1" y="631222"/>
            <a:ext cx="4571999" cy="1470588"/>
            <a:chOff x="0" y="624691"/>
            <a:chExt cx="3603428" cy="1464658"/>
          </a:xfrm>
        </p:grpSpPr>
        <p:cxnSp>
          <p:nvCxnSpPr>
            <p:cNvPr id="34" name="Straight Connector 33">
              <a:extLst>
                <a:ext uri="{FF2B5EF4-FFF2-40B4-BE49-F238E27FC236}">
                  <a16:creationId xmlns:a16="http://schemas.microsoft.com/office/drawing/2014/main" id="{3B75B0A5-6CA0-441A-B95A-CE4AC363B8E3}"/>
                </a:ext>
              </a:extLst>
            </p:cNvPr>
            <p:cNvCxnSpPr>
              <a:cxnSpLocks/>
            </p:cNvCxnSpPr>
            <p:nvPr/>
          </p:nvCxnSpPr>
          <p:spPr bwMode="auto">
            <a:xfrm>
              <a:off x="0" y="1357019"/>
              <a:ext cx="3603428" cy="0"/>
            </a:xfrm>
            <a:prstGeom prst="line">
              <a:avLst/>
            </a:prstGeom>
            <a:ln w="1524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19184BD-FCE3-4CB3-AA42-C461134CAE7E}"/>
                </a:ext>
              </a:extLst>
            </p:cNvPr>
            <p:cNvCxnSpPr>
              <a:cxnSpLocks/>
            </p:cNvCxnSpPr>
            <p:nvPr/>
          </p:nvCxnSpPr>
          <p:spPr bwMode="auto">
            <a:xfrm>
              <a:off x="0" y="1540101"/>
              <a:ext cx="3603428" cy="0"/>
            </a:xfrm>
            <a:prstGeom prst="line">
              <a:avLst/>
            </a:prstGeom>
            <a:ln w="1524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E2D304-553F-41E8-8A0F-315B210870A7}"/>
                </a:ext>
              </a:extLst>
            </p:cNvPr>
            <p:cNvCxnSpPr>
              <a:cxnSpLocks/>
            </p:cNvCxnSpPr>
            <p:nvPr/>
          </p:nvCxnSpPr>
          <p:spPr bwMode="auto">
            <a:xfrm>
              <a:off x="0" y="1173937"/>
              <a:ext cx="3603428" cy="0"/>
            </a:xfrm>
            <a:prstGeom prst="line">
              <a:avLst/>
            </a:prstGeom>
            <a:ln w="1524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37D33C-25EA-43F3-A2F4-DE9D734D5240}"/>
                </a:ext>
              </a:extLst>
            </p:cNvPr>
            <p:cNvCxnSpPr>
              <a:cxnSpLocks/>
            </p:cNvCxnSpPr>
            <p:nvPr/>
          </p:nvCxnSpPr>
          <p:spPr bwMode="auto">
            <a:xfrm>
              <a:off x="0" y="990855"/>
              <a:ext cx="3603428" cy="0"/>
            </a:xfrm>
            <a:prstGeom prst="line">
              <a:avLst/>
            </a:prstGeom>
            <a:ln w="1524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232DC8-91B6-404D-BEBB-E8A7082AF0EC}"/>
                </a:ext>
              </a:extLst>
            </p:cNvPr>
            <p:cNvCxnSpPr>
              <a:cxnSpLocks/>
            </p:cNvCxnSpPr>
            <p:nvPr/>
          </p:nvCxnSpPr>
          <p:spPr bwMode="auto">
            <a:xfrm>
              <a:off x="0" y="807773"/>
              <a:ext cx="3603428" cy="0"/>
            </a:xfrm>
            <a:prstGeom prst="line">
              <a:avLst/>
            </a:prstGeom>
            <a:ln w="1524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109605-B3CF-4189-A47E-754FB8291A73}"/>
                </a:ext>
              </a:extLst>
            </p:cNvPr>
            <p:cNvCxnSpPr>
              <a:cxnSpLocks/>
            </p:cNvCxnSpPr>
            <p:nvPr/>
          </p:nvCxnSpPr>
          <p:spPr bwMode="auto">
            <a:xfrm>
              <a:off x="0" y="624691"/>
              <a:ext cx="3603428" cy="0"/>
            </a:xfrm>
            <a:prstGeom prst="line">
              <a:avLst/>
            </a:prstGeom>
            <a:ln w="1524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AA07F9-2DFD-475A-ADB5-CFE23B9DD65D}"/>
                </a:ext>
              </a:extLst>
            </p:cNvPr>
            <p:cNvCxnSpPr>
              <a:cxnSpLocks/>
            </p:cNvCxnSpPr>
            <p:nvPr/>
          </p:nvCxnSpPr>
          <p:spPr bwMode="auto">
            <a:xfrm>
              <a:off x="0" y="2089349"/>
              <a:ext cx="3603428" cy="0"/>
            </a:xfrm>
            <a:prstGeom prst="line">
              <a:avLst/>
            </a:prstGeom>
            <a:ln w="1524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DD7551-7B3D-4C6F-B1B0-110849223494}"/>
                </a:ext>
              </a:extLst>
            </p:cNvPr>
            <p:cNvCxnSpPr>
              <a:cxnSpLocks/>
            </p:cNvCxnSpPr>
            <p:nvPr/>
          </p:nvCxnSpPr>
          <p:spPr bwMode="auto">
            <a:xfrm>
              <a:off x="0" y="1723183"/>
              <a:ext cx="3603428" cy="0"/>
            </a:xfrm>
            <a:prstGeom prst="line">
              <a:avLst/>
            </a:prstGeom>
            <a:ln w="1524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415DD2D-1427-4597-85AD-489F2D34EB8D}"/>
                </a:ext>
              </a:extLst>
            </p:cNvPr>
            <p:cNvCxnSpPr>
              <a:cxnSpLocks/>
            </p:cNvCxnSpPr>
            <p:nvPr/>
          </p:nvCxnSpPr>
          <p:spPr bwMode="auto">
            <a:xfrm>
              <a:off x="0" y="1906265"/>
              <a:ext cx="3603428" cy="0"/>
            </a:xfrm>
            <a:prstGeom prst="line">
              <a:avLst/>
            </a:prstGeom>
            <a:ln w="1524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0" name="Group 27">
            <a:extLst>
              <a:ext uri="{FF2B5EF4-FFF2-40B4-BE49-F238E27FC236}">
                <a16:creationId xmlns:a16="http://schemas.microsoft.com/office/drawing/2014/main" id="{97F42096-F554-4AC5-92FD-D00078405721}"/>
              </a:ext>
            </a:extLst>
          </p:cNvPr>
          <p:cNvGrpSpPr>
            <a:grpSpLocks/>
          </p:cNvGrpSpPr>
          <p:nvPr/>
        </p:nvGrpSpPr>
        <p:grpSpPr bwMode="auto">
          <a:xfrm>
            <a:off x="3715928" y="509265"/>
            <a:ext cx="1743075" cy="1714500"/>
            <a:chOff x="2646926" y="450891"/>
            <a:chExt cx="1743075" cy="1714052"/>
          </a:xfrm>
        </p:grpSpPr>
        <p:sp>
          <p:nvSpPr>
            <p:cNvPr id="31" name="Oval 30">
              <a:extLst>
                <a:ext uri="{FF2B5EF4-FFF2-40B4-BE49-F238E27FC236}">
                  <a16:creationId xmlns:a16="http://schemas.microsoft.com/office/drawing/2014/main" id="{59029713-F78B-45DE-B7A7-95899B547F11}"/>
                </a:ext>
              </a:extLst>
            </p:cNvPr>
            <p:cNvSpPr/>
            <p:nvPr/>
          </p:nvSpPr>
          <p:spPr>
            <a:xfrm>
              <a:off x="2646926" y="450891"/>
              <a:ext cx="1743075" cy="1714052"/>
            </a:xfrm>
            <a:prstGeom prst="ellipse">
              <a:avLst/>
            </a:prstGeom>
            <a:solidFill>
              <a:srgbClr val="7E2C76"/>
            </a:solidFill>
            <a:ln>
              <a:noFill/>
            </a:ln>
            <a:effectLst>
              <a:outerShdw blurRad="50800" dist="38100" dir="5400000" algn="t" rotWithShape="0">
                <a:schemeClr val="tx1">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a:p>
          </p:txBody>
        </p:sp>
        <p:pic>
          <p:nvPicPr>
            <p:cNvPr id="32" name="Picture 12">
              <a:extLst>
                <a:ext uri="{FF2B5EF4-FFF2-40B4-BE49-F238E27FC236}">
                  <a16:creationId xmlns:a16="http://schemas.microsoft.com/office/drawing/2014/main" id="{C86320A0-E77B-4353-8373-4E8A7B6922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0996" y="693565"/>
              <a:ext cx="1354933" cy="138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5459001" y="614163"/>
            <a:ext cx="3072225" cy="1569660"/>
          </a:xfrm>
          <a:prstGeom prst="rect">
            <a:avLst/>
          </a:prstGeom>
        </p:spPr>
        <p:txBody>
          <a:bodyPr wrap="square">
            <a:spAutoFit/>
          </a:bodyPr>
          <a:lstStyle/>
          <a:p>
            <a:pPr algn="ctr"/>
            <a:r>
              <a:rPr lang="en-US" sz="3200" b="1" kern="0" dirty="0">
                <a:solidFill>
                  <a:srgbClr val="FFFFFF"/>
                </a:solidFill>
                <a:latin typeface="MgOpen Cosmetica" panose="020B0500000300020003" pitchFamily="34" charset="0"/>
                <a:ea typeface="+mj-ea"/>
                <a:cs typeface="+mj-cs"/>
              </a:rPr>
              <a:t>Part 7</a:t>
            </a:r>
          </a:p>
          <a:p>
            <a:pPr algn="ctr"/>
            <a:r>
              <a:rPr lang="en-US" sz="3200" b="1" kern="0" dirty="0">
                <a:solidFill>
                  <a:srgbClr val="FFFFFF"/>
                </a:solidFill>
                <a:latin typeface="MgOpen Cosmetica" panose="020B0500000300020003" pitchFamily="34" charset="0"/>
                <a:ea typeface="+mj-ea"/>
                <a:cs typeface="+mj-cs"/>
              </a:rPr>
              <a:t>PROTECTIVE MEASURES</a:t>
            </a:r>
            <a:endParaRPr lang="en-ZA" sz="1200" dirty="0"/>
          </a:p>
        </p:txBody>
      </p:sp>
      <p:grpSp>
        <p:nvGrpSpPr>
          <p:cNvPr id="49" name="Group 48">
            <a:extLst>
              <a:ext uri="{FF2B5EF4-FFF2-40B4-BE49-F238E27FC236}">
                <a16:creationId xmlns:a16="http://schemas.microsoft.com/office/drawing/2014/main" id="{745D8FEE-7540-4A3C-A9CA-E7C46A5D01AF}"/>
              </a:ext>
            </a:extLst>
          </p:cNvPr>
          <p:cNvGrpSpPr/>
          <p:nvPr/>
        </p:nvGrpSpPr>
        <p:grpSpPr>
          <a:xfrm>
            <a:off x="2947160" y="4998802"/>
            <a:ext cx="5622228" cy="1354282"/>
            <a:chOff x="2947160" y="4998802"/>
            <a:chExt cx="5622228" cy="1354282"/>
          </a:xfrm>
        </p:grpSpPr>
        <p:sp>
          <p:nvSpPr>
            <p:cNvPr id="50" name="Rectangle 49">
              <a:extLst>
                <a:ext uri="{FF2B5EF4-FFF2-40B4-BE49-F238E27FC236}">
                  <a16:creationId xmlns:a16="http://schemas.microsoft.com/office/drawing/2014/main" id="{3B1BCFEC-8795-4E68-BA9C-82BEE5380881}"/>
                </a:ext>
              </a:extLst>
            </p:cNvPr>
            <p:cNvSpPr/>
            <p:nvPr/>
          </p:nvSpPr>
          <p:spPr>
            <a:xfrm>
              <a:off x="3985345" y="6160724"/>
              <a:ext cx="4584043" cy="192360"/>
            </a:xfrm>
            <a:prstGeom prst="rect">
              <a:avLst/>
            </a:prstGeom>
          </p:spPr>
          <p:txBody>
            <a:bodyPr wrap="square" lIns="0" tIns="0" rIns="0" bIns="0">
              <a:spAutoFit/>
            </a:bodyPr>
            <a:lstStyle/>
            <a:p>
              <a:pPr algn="r"/>
              <a:r>
                <a:rPr lang="en-GB" sz="1250" dirty="0">
                  <a:solidFill>
                    <a:schemeClr val="bg1"/>
                  </a:solidFill>
                  <a:latin typeface="MgOpen Cosmetica" panose="020B0500000300020003" pitchFamily="34" charset="0"/>
                  <a:ea typeface="Calibri" panose="020F0502020204030204" pitchFamily="34" charset="0"/>
                </a:rPr>
                <a:t>The revision of this PowerPoint presentation was funded by the EU.</a:t>
              </a:r>
              <a:endParaRPr lang="en-US" sz="1250" dirty="0">
                <a:solidFill>
                  <a:schemeClr val="bg1"/>
                </a:solidFill>
                <a:latin typeface="MgOpen Cosmetica" panose="020B0500000300020003" pitchFamily="34" charset="0"/>
              </a:endParaRPr>
            </a:p>
          </p:txBody>
        </p:sp>
        <p:grpSp>
          <p:nvGrpSpPr>
            <p:cNvPr id="51" name="Group 50">
              <a:extLst>
                <a:ext uri="{FF2B5EF4-FFF2-40B4-BE49-F238E27FC236}">
                  <a16:creationId xmlns:a16="http://schemas.microsoft.com/office/drawing/2014/main" id="{115B9E82-A716-4AFF-801E-22A21281DC08}"/>
                </a:ext>
              </a:extLst>
            </p:cNvPr>
            <p:cNvGrpSpPr/>
            <p:nvPr/>
          </p:nvGrpSpPr>
          <p:grpSpPr>
            <a:xfrm>
              <a:off x="2947160" y="4998802"/>
              <a:ext cx="5585653" cy="997565"/>
              <a:chOff x="2947160" y="4998802"/>
              <a:chExt cx="5585653" cy="997565"/>
            </a:xfrm>
          </p:grpSpPr>
          <p:grpSp>
            <p:nvGrpSpPr>
              <p:cNvPr id="52" name="Group 51">
                <a:extLst>
                  <a:ext uri="{FF2B5EF4-FFF2-40B4-BE49-F238E27FC236}">
                    <a16:creationId xmlns:a16="http://schemas.microsoft.com/office/drawing/2014/main" id="{C67203E5-085D-4183-AE48-70B9E87CD003}"/>
                  </a:ext>
                </a:extLst>
              </p:cNvPr>
              <p:cNvGrpSpPr/>
              <p:nvPr/>
            </p:nvGrpSpPr>
            <p:grpSpPr>
              <a:xfrm>
                <a:off x="2947160" y="4998802"/>
                <a:ext cx="4448140" cy="997565"/>
                <a:chOff x="4137468" y="5309917"/>
                <a:chExt cx="4448140" cy="997565"/>
              </a:xfrm>
            </p:grpSpPr>
            <p:pic>
              <p:nvPicPr>
                <p:cNvPr id="54" name="Picture 53">
                  <a:extLst>
                    <a:ext uri="{FF2B5EF4-FFF2-40B4-BE49-F238E27FC236}">
                      <a16:creationId xmlns:a16="http://schemas.microsoft.com/office/drawing/2014/main" id="{52658B0D-89E4-4773-B731-29803E0469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7784294" y="5659518"/>
                  <a:ext cx="801314" cy="435030"/>
                </a:xfrm>
                <a:prstGeom prst="rect">
                  <a:avLst/>
                </a:prstGeom>
                <a:effectLst>
                  <a:glow rad="1689100">
                    <a:schemeClr val="bg1">
                      <a:alpha val="0"/>
                    </a:schemeClr>
                  </a:glow>
                </a:effectLst>
              </p:spPr>
            </p:pic>
            <p:pic>
              <p:nvPicPr>
                <p:cNvPr id="55" name="Picture 54">
                  <a:extLst>
                    <a:ext uri="{FF2B5EF4-FFF2-40B4-BE49-F238E27FC236}">
                      <a16:creationId xmlns:a16="http://schemas.microsoft.com/office/drawing/2014/main" id="{F89C6A20-80EF-4758-9F48-4F60620392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5876920" y="5476795"/>
                  <a:ext cx="694830" cy="679124"/>
                </a:xfrm>
                <a:prstGeom prst="rect">
                  <a:avLst/>
                </a:prstGeom>
                <a:effectLst>
                  <a:glow rad="1689100">
                    <a:schemeClr val="bg1">
                      <a:alpha val="0"/>
                    </a:schemeClr>
                  </a:glow>
                </a:effectLst>
              </p:spPr>
            </p:pic>
            <p:grpSp>
              <p:nvGrpSpPr>
                <p:cNvPr id="56" name="Group 55">
                  <a:extLst>
                    <a:ext uri="{FF2B5EF4-FFF2-40B4-BE49-F238E27FC236}">
                      <a16:creationId xmlns:a16="http://schemas.microsoft.com/office/drawing/2014/main" id="{B981D8DC-A143-4319-9307-8DAEA5E40098}"/>
                    </a:ext>
                  </a:extLst>
                </p:cNvPr>
                <p:cNvGrpSpPr/>
                <p:nvPr/>
              </p:nvGrpSpPr>
              <p:grpSpPr>
                <a:xfrm>
                  <a:off x="4923119" y="5431370"/>
                  <a:ext cx="969816" cy="876112"/>
                  <a:chOff x="4875984" y="5431370"/>
                  <a:chExt cx="969816" cy="876112"/>
                </a:xfrm>
              </p:grpSpPr>
              <p:pic>
                <p:nvPicPr>
                  <p:cNvPr id="61" name="Picture 60">
                    <a:extLst>
                      <a:ext uri="{FF2B5EF4-FFF2-40B4-BE49-F238E27FC236}">
                        <a16:creationId xmlns:a16="http://schemas.microsoft.com/office/drawing/2014/main" id="{7459831B-B0E9-42DF-A4D7-D22AE2109E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5110231" y="5431370"/>
                    <a:ext cx="501323" cy="603027"/>
                  </a:xfrm>
                  <a:prstGeom prst="rect">
                    <a:avLst/>
                  </a:prstGeom>
                  <a:effectLst>
                    <a:glow rad="1689100">
                      <a:schemeClr val="bg1">
                        <a:alpha val="0"/>
                      </a:schemeClr>
                    </a:glow>
                  </a:effectLst>
                </p:spPr>
              </p:pic>
              <p:sp>
                <p:nvSpPr>
                  <p:cNvPr id="62" name="TextBox 61">
                    <a:extLst>
                      <a:ext uri="{FF2B5EF4-FFF2-40B4-BE49-F238E27FC236}">
                        <a16:creationId xmlns:a16="http://schemas.microsoft.com/office/drawing/2014/main" id="{7BFEC0D2-BDFF-4156-B3E7-6F01202B5B68}"/>
                      </a:ext>
                    </a:extLst>
                  </p:cNvPr>
                  <p:cNvSpPr txBox="1"/>
                  <p:nvPr/>
                </p:nvSpPr>
                <p:spPr>
                  <a:xfrm>
                    <a:off x="4875984" y="6061261"/>
                    <a:ext cx="969816"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Legal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Assistance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Centre </a:t>
                    </a:r>
                  </a:p>
                </p:txBody>
              </p:sp>
            </p:grpSp>
            <p:grpSp>
              <p:nvGrpSpPr>
                <p:cNvPr id="57" name="Group 56">
                  <a:extLst>
                    <a:ext uri="{FF2B5EF4-FFF2-40B4-BE49-F238E27FC236}">
                      <a16:creationId xmlns:a16="http://schemas.microsoft.com/office/drawing/2014/main" id="{270689E3-5A4B-4649-96B3-68ED4B3DB1D1}"/>
                    </a:ext>
                  </a:extLst>
                </p:cNvPr>
                <p:cNvGrpSpPr/>
                <p:nvPr/>
              </p:nvGrpSpPr>
              <p:grpSpPr>
                <a:xfrm>
                  <a:off x="4137468" y="5309917"/>
                  <a:ext cx="834138" cy="997565"/>
                  <a:chOff x="3957415" y="5309917"/>
                  <a:chExt cx="834138" cy="997565"/>
                </a:xfrm>
              </p:grpSpPr>
              <p:pic>
                <p:nvPicPr>
                  <p:cNvPr id="59" name="Picture 58">
                    <a:extLst>
                      <a:ext uri="{FF2B5EF4-FFF2-40B4-BE49-F238E27FC236}">
                        <a16:creationId xmlns:a16="http://schemas.microsoft.com/office/drawing/2014/main" id="{7AEABDE3-A3AF-4931-BD56-CA8692225F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4041842" y="5309917"/>
                    <a:ext cx="665284" cy="718423"/>
                  </a:xfrm>
                  <a:prstGeom prst="rect">
                    <a:avLst/>
                  </a:prstGeom>
                  <a:effectLst>
                    <a:glow rad="1689100">
                      <a:schemeClr val="bg1">
                        <a:alpha val="0"/>
                      </a:schemeClr>
                    </a:glow>
                  </a:effectLst>
                </p:spPr>
              </p:pic>
              <p:sp>
                <p:nvSpPr>
                  <p:cNvPr id="60" name="TextBox 59">
                    <a:extLst>
                      <a:ext uri="{FF2B5EF4-FFF2-40B4-BE49-F238E27FC236}">
                        <a16:creationId xmlns:a16="http://schemas.microsoft.com/office/drawing/2014/main" id="{2886806B-40E9-497A-B7A8-8ECB40AE8480}"/>
                      </a:ext>
                    </a:extLst>
                  </p:cNvPr>
                  <p:cNvSpPr txBox="1"/>
                  <p:nvPr/>
                </p:nvSpPr>
                <p:spPr>
                  <a:xfrm>
                    <a:off x="3957415" y="6061261"/>
                    <a:ext cx="834138"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Ministry of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Gender Equality and</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Child Welfare</a:t>
                    </a:r>
                    <a:endParaRPr kumimoji="0" lang="en-NA"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endParaRPr>
                  </a:p>
                </p:txBody>
              </p:sp>
            </p:grpSp>
            <p:pic>
              <p:nvPicPr>
                <p:cNvPr id="58" name="Picture 57">
                  <a:extLst>
                    <a:ext uri="{FF2B5EF4-FFF2-40B4-BE49-F238E27FC236}">
                      <a16:creationId xmlns:a16="http://schemas.microsoft.com/office/drawing/2014/main" id="{CCBDE3F9-565A-483E-A349-FDCFB09B0BB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747889" y="5401110"/>
                  <a:ext cx="748519" cy="754809"/>
                </a:xfrm>
                <a:prstGeom prst="rect">
                  <a:avLst/>
                </a:prstGeom>
              </p:spPr>
            </p:pic>
          </p:grpSp>
          <p:pic>
            <p:nvPicPr>
              <p:cNvPr id="53" name="Picture 52">
                <a:extLst>
                  <a:ext uri="{FF2B5EF4-FFF2-40B4-BE49-F238E27FC236}">
                    <a16:creationId xmlns:a16="http://schemas.microsoft.com/office/drawing/2014/main" id="{8EB66EBA-6CF4-4138-8041-7AC012C17F9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46581" y="5225283"/>
                <a:ext cx="786232" cy="617754"/>
              </a:xfrm>
              <a:prstGeom prst="rect">
                <a:avLst/>
              </a:prstGeom>
            </p:spPr>
          </p:pic>
        </p:grpSp>
      </p:grpSp>
    </p:spTree>
    <p:extLst>
      <p:ext uri="{BB962C8B-B14F-4D97-AF65-F5344CB8AC3E}">
        <p14:creationId xmlns:p14="http://schemas.microsoft.com/office/powerpoint/2010/main" val="423368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902D">
            <a:alpha val="25000"/>
          </a:srgbClr>
        </a:solid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9035" y="656972"/>
            <a:ext cx="6244923"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rPr>
              <a:t>19. Child-headed</a:t>
            </a:r>
            <a:r>
              <a:rPr kumimoji="0" lang="en-ZA" altLang="x-none" sz="3600" b="1" i="0" u="none" strike="noStrike" kern="0" cap="none" spc="0" normalizeH="0" noProof="0" dirty="0">
                <a:ln>
                  <a:noFill/>
                </a:ln>
                <a:solidFill>
                  <a:srgbClr val="BD902D"/>
                </a:solidFill>
                <a:effectLst/>
                <a:uLnTx/>
                <a:uFillTx/>
                <a:latin typeface="MgOpen Cosmetica" panose="020B0500000300020003" pitchFamily="34" charset="0"/>
                <a:ea typeface="+mj-ea"/>
                <a:cs typeface="+mj-cs"/>
              </a:rPr>
              <a:t> households</a:t>
            </a:r>
            <a:endParaRPr kumimoji="0" lang="en-GB"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188" y="1775978"/>
            <a:ext cx="79127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Minister can officially recognise a household as a </a:t>
            </a:r>
            <a:br>
              <a:rPr kumimoji="0" lang="en-ZA"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child-headed household </a:t>
            </a:r>
            <a:r>
              <a:rPr kumimoji="0" lang="en-ZA"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where there is no parent or adult </a:t>
            </a:r>
            <a:br>
              <a:rPr kumimoji="0" lang="en-ZA"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family member to care for the children in the household.</a:t>
            </a:r>
            <a:endParaRPr kumimoji="0" lang="en-GB"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2820690"/>
            <a:ext cx="7828723"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266700" marR="0" lvl="0" indent="-266700" algn="just" defTabSz="914400" rtl="0" eaLnBrk="1" fontAlgn="base" latinLnBrk="0" hangingPunct="1">
              <a:lnSpc>
                <a:spcPct val="100000"/>
              </a:lnSpc>
              <a:spcBef>
                <a:spcPts val="0"/>
              </a:spcBef>
              <a:spcAft>
                <a:spcPts val="1200"/>
              </a:spcAft>
              <a:buClr>
                <a:srgbClr val="BD902D"/>
              </a:buClr>
              <a:buSzTx/>
              <a:buFontTx/>
              <a:buChar char="•"/>
              <a:tabLst/>
              <a:defRPr/>
            </a:pP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Household will be </a:t>
            </a:r>
            <a:r>
              <a:rPr kumimoji="0" lang="en-US" altLang="x-none" sz="200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rPr>
              <a:t>placed under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supervision of an adult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named by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children’s court</a:t>
            </a:r>
            <a:r>
              <a:rPr kumimoji="0" lang="en-US" altLang="x-none" sz="2000"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Minister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or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designated NGO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provide regular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support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and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monitoring</a:t>
            </a:r>
            <a:r>
              <a:rPr kumimoji="0" lang="en-US" altLang="x-none" sz="2000"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a:t>
            </a:r>
            <a:endPar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a:p>
            <a:pPr marL="266700" marR="0" lvl="0" indent="-266700" algn="l" defTabSz="914400" rtl="0" eaLnBrk="1" fontAlgn="base" latinLnBrk="0" hangingPunct="1">
              <a:lnSpc>
                <a:spcPct val="100000"/>
              </a:lnSpc>
              <a:spcBef>
                <a:spcPts val="0"/>
              </a:spcBef>
              <a:spcAft>
                <a:spcPts val="1200"/>
              </a:spcAft>
              <a:buClr>
                <a:srgbClr val="BD902D"/>
              </a:buClr>
              <a:buSzTx/>
              <a:buFontTx/>
              <a:buChar char="•"/>
              <a:tabLst/>
              <a:defRPr/>
            </a:pP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Child who heads the household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may </a:t>
            </a:r>
            <a:b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take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day-to-day decisions</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about </a:t>
            </a:r>
            <a:b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household as if that child were </a:t>
            </a:r>
            <a:b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 adult care-giver.</a:t>
            </a:r>
          </a:p>
          <a:p>
            <a:pPr marL="266700" marR="0" lvl="0" indent="-266700" algn="l" defTabSz="914400" rtl="0" eaLnBrk="1" fontAlgn="base" latinLnBrk="0" hangingPunct="1">
              <a:lnSpc>
                <a:spcPct val="100000"/>
              </a:lnSpc>
              <a:spcBef>
                <a:spcPts val="0"/>
              </a:spcBef>
              <a:spcAft>
                <a:spcPts val="1200"/>
              </a:spcAft>
              <a:buClr>
                <a:srgbClr val="BD902D"/>
              </a:buClr>
              <a:buSzTx/>
              <a:buFontTx/>
              <a:buChar char="•"/>
              <a:tabLst/>
              <a:defRPr/>
            </a:pPr>
            <a:r>
              <a:rPr kumimoji="0" lang="en-US" altLang="x-none" sz="2000" i="0" u="none" strike="noStrike" kern="0" cap="none" spc="0" normalizeH="0" baseline="0" noProof="0" dirty="0" err="1">
                <a:ln>
                  <a:noFill/>
                </a:ln>
                <a:solidFill>
                  <a:srgbClr val="000000"/>
                </a:solidFill>
                <a:effectLst/>
                <a:uLnTx/>
                <a:uFillTx/>
                <a:latin typeface="MgOpen Cosmetica" panose="020B0500000300020003" pitchFamily="34" charset="0"/>
                <a:ea typeface="+mn-ea"/>
                <a:cs typeface="+mn-cs"/>
              </a:rPr>
              <a:t>Recognised</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child-headed household </a:t>
            </a:r>
            <a:b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may NOT be excluded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from any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aid </a:t>
            </a:r>
            <a:b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b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or services</a:t>
            </a:r>
            <a:r>
              <a:rPr kumimoji="0" lang="en-US" altLang="x-none" sz="2000"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 </a:t>
            </a:r>
            <a:r>
              <a:rPr kumimoji="0" lang="en-US" altLang="x-none" sz="200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rPr>
              <a:t>(including state grants).</a:t>
            </a:r>
            <a:endParaRPr kumimoji="0" lang="en-GB" altLang="x-none" sz="200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endParaRPr>
          </a:p>
        </p:txBody>
      </p:sp>
      <p:grpSp>
        <p:nvGrpSpPr>
          <p:cNvPr id="23" name="Group 22">
            <a:extLst>
              <a:ext uri="{FF2B5EF4-FFF2-40B4-BE49-F238E27FC236}">
                <a16:creationId xmlns:a16="http://schemas.microsoft.com/office/drawing/2014/main" id="{9248C71B-7344-4CB4-BBC8-1ECD3C3D29CC}"/>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C378993F-DD7C-4A5A-A887-73D5AC276B59}"/>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0D81DEF6-48E1-4C3E-861B-2BE2E649229E}"/>
                  </a:ext>
                </a:extLst>
              </p:cNvPr>
              <p:cNvCxnSpPr>
                <a:cxnSpLocks/>
              </p:cNvCxnSpPr>
              <p:nvPr/>
            </p:nvCxnSpPr>
            <p:spPr>
              <a:xfrm>
                <a:off x="60580" y="0"/>
                <a:ext cx="0" cy="6858000"/>
              </a:xfrm>
              <a:prstGeom prst="line">
                <a:avLst/>
              </a:prstGeom>
              <a:ln w="127000" cmpd="thinThick">
                <a:solidFill>
                  <a:srgbClr val="BD902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4AE16B-AD49-4306-9CA3-2BD0FAC04139}"/>
                  </a:ext>
                </a:extLst>
              </p:cNvPr>
              <p:cNvCxnSpPr>
                <a:cxnSpLocks/>
              </p:cNvCxnSpPr>
              <p:nvPr/>
            </p:nvCxnSpPr>
            <p:spPr>
              <a:xfrm>
                <a:off x="9083420" y="-1586"/>
                <a:ext cx="0" cy="6858000"/>
              </a:xfrm>
              <a:prstGeom prst="line">
                <a:avLst/>
              </a:prstGeom>
              <a:ln w="127000" cmpd="thickThin">
                <a:solidFill>
                  <a:srgbClr val="BD902D"/>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740F79F4-54A5-4FFC-B3B9-FD52F415C4D4}"/>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A09E9E05-1395-452C-AC9A-F526CCFDEB0A}"/>
                  </a:ext>
                </a:extLst>
              </p:cNvPr>
              <p:cNvGrpSpPr>
                <a:grpSpLocks/>
              </p:cNvGrpSpPr>
              <p:nvPr/>
            </p:nvGrpSpPr>
            <p:grpSpPr bwMode="auto">
              <a:xfrm>
                <a:off x="158646" y="596227"/>
                <a:ext cx="1161764" cy="900361"/>
                <a:chOff x="45451" y="590550"/>
                <a:chExt cx="1213436" cy="848620"/>
              </a:xfrm>
            </p:grpSpPr>
            <p:cxnSp>
              <p:nvCxnSpPr>
                <p:cNvPr id="31" name="Straight Connector 30">
                  <a:extLst>
                    <a:ext uri="{FF2B5EF4-FFF2-40B4-BE49-F238E27FC236}">
                      <a16:creationId xmlns:a16="http://schemas.microsoft.com/office/drawing/2014/main" id="{B959979A-FE89-4292-8461-D8FC11310737}"/>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EDE3480-475D-4B60-915E-C0BF0940EEF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EB88A72-B6A8-46F4-AF51-1B433D4F4E2C}"/>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EF7C62-2C87-46E6-8BA9-CE1DE38A701F}"/>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6AADBD7-4500-4D57-B39D-27D8D31F819E}"/>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9BD17D0-302A-46E7-BEDD-5E3FC94C8BB8}"/>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6BC111-4FE9-4774-A655-53AA385B6190}"/>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2ED13E0-7F75-4F6D-9E6A-C7FE0F50526B}"/>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09E9DF-1DA1-40B0-8803-471FAB16EC1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C37A4878-5858-43A3-B2E5-382FE0EF6071}"/>
                  </a:ext>
                </a:extLst>
              </p:cNvPr>
              <p:cNvGrpSpPr/>
              <p:nvPr/>
            </p:nvGrpSpPr>
            <p:grpSpPr>
              <a:xfrm>
                <a:off x="839564" y="532900"/>
                <a:ext cx="1040304" cy="1023137"/>
                <a:chOff x="839564" y="542426"/>
                <a:chExt cx="1040304" cy="1023137"/>
              </a:xfrm>
            </p:grpSpPr>
            <p:sp>
              <p:nvSpPr>
                <p:cNvPr id="29" name="Oval 28">
                  <a:extLst>
                    <a:ext uri="{FF2B5EF4-FFF2-40B4-BE49-F238E27FC236}">
                      <a16:creationId xmlns:a16="http://schemas.microsoft.com/office/drawing/2014/main" id="{345790F3-F60E-4A23-BAE1-FC4BBAE981D5}"/>
                    </a:ext>
                  </a:extLst>
                </p:cNvPr>
                <p:cNvSpPr/>
                <p:nvPr/>
              </p:nvSpPr>
              <p:spPr bwMode="auto">
                <a:xfrm>
                  <a:off x="839564" y="542426"/>
                  <a:ext cx="1040304" cy="1023137"/>
                </a:xfrm>
                <a:prstGeom prst="ellipse">
                  <a:avLst/>
                </a:prstGeom>
                <a:solidFill>
                  <a:srgbClr val="BD902D"/>
                </a:solidFill>
                <a:ln w="28575">
                  <a:solidFill>
                    <a:srgbClr val="EEE3C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7DAC8AA2-2C4D-4A24-934B-B3C3D7DCEB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2" name="Picture 41">
            <a:extLst>
              <a:ext uri="{FF2B5EF4-FFF2-40B4-BE49-F238E27FC236}">
                <a16:creationId xmlns:a16="http://schemas.microsoft.com/office/drawing/2014/main" id="{D8BBC8D9-E927-4454-B2F2-707319E1CE7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21808" y="3986784"/>
            <a:ext cx="3202149" cy="2103120"/>
          </a:xfrm>
          <a:prstGeom prst="rect">
            <a:avLst/>
          </a:prstGeom>
        </p:spPr>
      </p:pic>
    </p:spTree>
    <p:extLst>
      <p:ext uri="{BB962C8B-B14F-4D97-AF65-F5344CB8AC3E}">
        <p14:creationId xmlns:p14="http://schemas.microsoft.com/office/powerpoint/2010/main" val="345514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902D">
            <a:alpha val="25000"/>
          </a:srgbClr>
        </a:solid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32070" y="686207"/>
            <a:ext cx="6291891"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R="0" lvl="0" algn="l" defTabSz="914400" rtl="0" eaLnBrk="1" fontAlgn="base" latinLnBrk="0" hangingPunct="1">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rPr>
              <a:t>Criteria for recognising </a:t>
            </a:r>
            <a:br>
              <a:rPr kumimoji="0" lang="en-ZA"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rPr>
            </a:br>
            <a:r>
              <a:rPr kumimoji="0" lang="en-ZA"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rPr>
              <a:t>child-headed households </a:t>
            </a:r>
            <a:endParaRPr kumimoji="0" lang="en-GB"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611189" y="1751409"/>
            <a:ext cx="7921623" cy="4308872"/>
            <a:chOff x="954837" y="433896"/>
            <a:chExt cx="8180159" cy="4308872"/>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4632413" y="459006"/>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954837" y="433896"/>
              <a:ext cx="8180159"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1200"/>
                </a:spcBef>
                <a:spcAft>
                  <a:spcPct val="0"/>
                </a:spcAft>
                <a:buClr>
                  <a:srgbClr val="BD902D"/>
                </a:buClr>
                <a:buSzTx/>
                <a:buFontTx/>
                <a:buNone/>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 Care and Protection Act sets </a:t>
              </a:r>
              <a:b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out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four criteria</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t>
              </a:r>
            </a:p>
            <a:p>
              <a:pPr marL="0" marR="0" lvl="0" indent="0" algn="l" defTabSz="914400" rtl="0" eaLnBrk="1" fontAlgn="base" latinLnBrk="0" hangingPunct="1">
                <a:lnSpc>
                  <a:spcPct val="100000"/>
                </a:lnSpc>
                <a:spcBef>
                  <a:spcPts val="1200"/>
                </a:spcBef>
                <a:spcAft>
                  <a:spcPct val="0"/>
                </a:spcAft>
                <a:buClr>
                  <a:srgbClr val="BD902D"/>
                </a:buClr>
                <a:buSzTx/>
                <a:buFontTx/>
                <a:buNone/>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(1) </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Parent or care-giver - </a:t>
              </a:r>
            </a:p>
            <a:p>
              <a:pPr marL="630238" marR="0" lvl="0" indent="-268288" algn="l" defTabSz="914400" rtl="0" eaLnBrk="1" fontAlgn="base" latinLnBrk="0" hangingPunct="1">
                <a:lnSpc>
                  <a:spcPct val="100000"/>
                </a:lnSpc>
                <a:spcBef>
                  <a:spcPts val="0"/>
                </a:spcBef>
                <a:spcAft>
                  <a:spcPct val="0"/>
                </a:spcAft>
                <a:buClr>
                  <a:srgbClr val="BD902D"/>
                </a:buClr>
                <a:buSzTx/>
                <a:buFontTx/>
                <a:buChar char="•"/>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is chronically or terminally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ill </a:t>
              </a:r>
            </a:p>
            <a:p>
              <a:pPr marL="630238" marR="0" lvl="0" indent="-268288" algn="l" defTabSz="914400" rtl="0" eaLnBrk="1" fontAlgn="base" latinLnBrk="0" hangingPunct="1">
                <a:lnSpc>
                  <a:spcPct val="100000"/>
                </a:lnSpc>
                <a:spcBef>
                  <a:spcPts val="0"/>
                </a:spcBef>
                <a:spcAft>
                  <a:spcPct val="0"/>
                </a:spcAft>
                <a:buClr>
                  <a:srgbClr val="BD902D"/>
                </a:buClr>
                <a:buSzTx/>
                <a:buFontTx/>
                <a:buChar char="•"/>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has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abandoned</a:t>
              </a:r>
              <a:r>
                <a:rPr kumimoji="0" lang="en-US" altLang="x-none" sz="2000" b="0"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 </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children </a:t>
              </a:r>
            </a:p>
            <a:p>
              <a:pPr marL="630238" marR="0" lvl="0" indent="-268288" algn="l" defTabSz="914400" rtl="0" eaLnBrk="1" fontAlgn="base" latinLnBrk="0" hangingPunct="1">
                <a:lnSpc>
                  <a:spcPct val="100000"/>
                </a:lnSpc>
                <a:spcBef>
                  <a:spcPts val="0"/>
                </a:spcBef>
                <a:spcAft>
                  <a:spcPct val="0"/>
                </a:spcAft>
                <a:buClr>
                  <a:srgbClr val="BD902D"/>
                </a:buClr>
                <a:buSzTx/>
                <a:buFontTx/>
                <a:buChar char="•"/>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is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imprisoned</a:t>
              </a:r>
            </a:p>
            <a:p>
              <a:pPr marL="630238" marR="0" lvl="0" indent="-268288" algn="l" defTabSz="914400" rtl="0" eaLnBrk="1" fontAlgn="base" latinLnBrk="0" hangingPunct="1">
                <a:lnSpc>
                  <a:spcPct val="100000"/>
                </a:lnSpc>
                <a:spcBef>
                  <a:spcPts val="0"/>
                </a:spcBef>
                <a:spcAft>
                  <a:spcPts val="1200"/>
                </a:spcAft>
                <a:buClr>
                  <a:srgbClr val="BD902D"/>
                </a:buClr>
                <a:buSzTx/>
                <a:buFontTx/>
                <a:buChar char="•"/>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has </a:t>
              </a: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died</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p>
            <a:p>
              <a:pPr marL="361950" marR="0" lvl="0" indent="-361950" algn="l" defTabSz="914400" rtl="0" eaLnBrk="1" fontAlgn="base" latinLnBrk="0" hangingPunct="1">
                <a:lnSpc>
                  <a:spcPct val="100000"/>
                </a:lnSpc>
                <a:spcBef>
                  <a:spcPts val="0"/>
                </a:spcBef>
                <a:spcAft>
                  <a:spcPts val="1200"/>
                </a:spcAft>
                <a:buClr>
                  <a:srgbClr val="BD902D"/>
                </a:buClr>
                <a:buSzTx/>
                <a:buFontTx/>
                <a:buNone/>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(2)	</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No adult family member </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is</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available </a:t>
              </a:r>
              <a:b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care for the children.</a:t>
              </a:r>
            </a:p>
            <a:p>
              <a:pPr marL="361950" marR="0" lvl="0" indent="-361950" algn="l" defTabSz="914400" rtl="0" eaLnBrk="1" fontAlgn="base" latinLnBrk="0" hangingPunct="1">
                <a:lnSpc>
                  <a:spcPct val="100000"/>
                </a:lnSpc>
                <a:spcBef>
                  <a:spcPts val="0"/>
                </a:spcBef>
                <a:spcAft>
                  <a:spcPts val="1200"/>
                </a:spcAft>
                <a:buClr>
                  <a:srgbClr val="BD902D"/>
                </a:buClr>
                <a:buSzTx/>
                <a:buFontTx/>
                <a:buNone/>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(3)	A </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child </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(of any age under</a:t>
              </a:r>
              <a:r>
                <a:rPr kumimoji="0" lang="en-US" altLang="x-none" sz="2000" i="0" u="none" strike="noStrike" kern="0" cap="none" spc="0" normalizeH="0" noProof="0" dirty="0">
                  <a:ln>
                    <a:noFill/>
                  </a:ln>
                  <a:solidFill>
                    <a:srgbClr val="000000"/>
                  </a:solidFill>
                  <a:effectLst/>
                  <a:uLnTx/>
                  <a:uFillTx/>
                  <a:latin typeface="MgOpen Cosmetica" panose="020B0500000300020003" pitchFamily="34" charset="0"/>
                  <a:ea typeface="+mn-ea"/>
                  <a:cs typeface="+mn-cs"/>
                </a:rPr>
                <a:t> 18</a:t>
              </a:r>
              <a:r>
                <a:rPr kumimoji="0" lang="en-US" altLang="x-none" sz="20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has assumed the role </a:t>
              </a:r>
              <a:b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of care-giver </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for some other child in the household. </a:t>
              </a:r>
            </a:p>
            <a:p>
              <a:pPr marL="361950" marR="0" lvl="0" indent="-361950" algn="l" defTabSz="914400" rtl="0" eaLnBrk="1" fontAlgn="base" latinLnBrk="0" hangingPunct="1">
                <a:lnSpc>
                  <a:spcPct val="100000"/>
                </a:lnSpc>
                <a:spcBef>
                  <a:spcPts val="0"/>
                </a:spcBef>
                <a:spcAft>
                  <a:spcPts val="1200"/>
                </a:spcAft>
                <a:buClr>
                  <a:srgbClr val="BD902D"/>
                </a:buClr>
                <a:buSzTx/>
                <a:buFontTx/>
                <a:buNone/>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(4)	It is in the </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best interests </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of the children.</a:t>
              </a:r>
            </a:p>
          </p:txBody>
        </p:sp>
      </p:gr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6340" r="2650"/>
          <a:stretch/>
        </p:blipFill>
        <p:spPr>
          <a:xfrm>
            <a:off x="5476400" y="1892808"/>
            <a:ext cx="3056224" cy="2524993"/>
          </a:xfrm>
          <a:prstGeom prst="rect">
            <a:avLst/>
          </a:prstGeom>
        </p:spPr>
      </p:pic>
      <p:grpSp>
        <p:nvGrpSpPr>
          <p:cNvPr id="23" name="Group 22">
            <a:extLst>
              <a:ext uri="{FF2B5EF4-FFF2-40B4-BE49-F238E27FC236}">
                <a16:creationId xmlns:a16="http://schemas.microsoft.com/office/drawing/2014/main" id="{3ED85CC3-74C6-4FD1-B693-101E6C83D156}"/>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3A738D2B-6555-40B5-BA20-C87BE36F2B90}"/>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E81A64DE-072E-4FA3-8972-57808CCE6C4B}"/>
                  </a:ext>
                </a:extLst>
              </p:cNvPr>
              <p:cNvCxnSpPr>
                <a:cxnSpLocks/>
              </p:cNvCxnSpPr>
              <p:nvPr/>
            </p:nvCxnSpPr>
            <p:spPr>
              <a:xfrm>
                <a:off x="60580" y="0"/>
                <a:ext cx="0" cy="6858000"/>
              </a:xfrm>
              <a:prstGeom prst="line">
                <a:avLst/>
              </a:prstGeom>
              <a:ln w="127000" cmpd="thinThick">
                <a:solidFill>
                  <a:srgbClr val="BD902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259A9E-F291-48A6-BB2C-103CAF12551B}"/>
                  </a:ext>
                </a:extLst>
              </p:cNvPr>
              <p:cNvCxnSpPr>
                <a:cxnSpLocks/>
              </p:cNvCxnSpPr>
              <p:nvPr/>
            </p:nvCxnSpPr>
            <p:spPr>
              <a:xfrm>
                <a:off x="9083420" y="-1586"/>
                <a:ext cx="0" cy="6858000"/>
              </a:xfrm>
              <a:prstGeom prst="line">
                <a:avLst/>
              </a:prstGeom>
              <a:ln w="127000" cmpd="thickThin">
                <a:solidFill>
                  <a:srgbClr val="BD902D"/>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7D25A83-E9AE-4F81-9B59-D7EC79A5289C}"/>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2F6D7220-F1DC-48E2-83A4-F953EE3CCF16}"/>
                  </a:ext>
                </a:extLst>
              </p:cNvPr>
              <p:cNvGrpSpPr>
                <a:grpSpLocks/>
              </p:cNvGrpSpPr>
              <p:nvPr/>
            </p:nvGrpSpPr>
            <p:grpSpPr bwMode="auto">
              <a:xfrm>
                <a:off x="158646" y="596227"/>
                <a:ext cx="1161764" cy="900361"/>
                <a:chOff x="45451" y="590550"/>
                <a:chExt cx="1213436" cy="848620"/>
              </a:xfrm>
            </p:grpSpPr>
            <p:cxnSp>
              <p:nvCxnSpPr>
                <p:cNvPr id="31" name="Straight Connector 30">
                  <a:extLst>
                    <a:ext uri="{FF2B5EF4-FFF2-40B4-BE49-F238E27FC236}">
                      <a16:creationId xmlns:a16="http://schemas.microsoft.com/office/drawing/2014/main" id="{E1C9F98A-4257-4B9D-85EF-6EC5C539CA62}"/>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AE5554-7410-4060-AA44-5AF0E345081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B140EB-B9C5-4E39-8EA0-FB38DCFB5109}"/>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D0B610-03E7-44EA-8051-525E36C7DD31}"/>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F3B1C7-7E21-46E3-9A47-8F7A00D4AC82}"/>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3947BD-2DEF-4D7E-9719-58E11E0F58AC}"/>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61C5789-545F-41C0-8EBB-8224499B4F21}"/>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DDB325-37FD-4182-A7B4-36E416332FF5}"/>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199171B-B5EC-435D-AF59-AA2794B3E04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0FA405B4-12E9-4817-B6BF-3E8BA10A07C3}"/>
                  </a:ext>
                </a:extLst>
              </p:cNvPr>
              <p:cNvGrpSpPr/>
              <p:nvPr/>
            </p:nvGrpSpPr>
            <p:grpSpPr>
              <a:xfrm>
                <a:off x="839564" y="532900"/>
                <a:ext cx="1040304" cy="1023137"/>
                <a:chOff x="839564" y="542426"/>
                <a:chExt cx="1040304" cy="1023137"/>
              </a:xfrm>
            </p:grpSpPr>
            <p:sp>
              <p:nvSpPr>
                <p:cNvPr id="29" name="Oval 28">
                  <a:extLst>
                    <a:ext uri="{FF2B5EF4-FFF2-40B4-BE49-F238E27FC236}">
                      <a16:creationId xmlns:a16="http://schemas.microsoft.com/office/drawing/2014/main" id="{6A2A934A-1242-4A24-B104-E223A65E2672}"/>
                    </a:ext>
                  </a:extLst>
                </p:cNvPr>
                <p:cNvSpPr/>
                <p:nvPr/>
              </p:nvSpPr>
              <p:spPr bwMode="auto">
                <a:xfrm>
                  <a:off x="839564" y="542426"/>
                  <a:ext cx="1040304" cy="1023137"/>
                </a:xfrm>
                <a:prstGeom prst="ellipse">
                  <a:avLst/>
                </a:prstGeom>
                <a:solidFill>
                  <a:srgbClr val="BD902D"/>
                </a:solidFill>
                <a:ln w="28575">
                  <a:solidFill>
                    <a:srgbClr val="EEE3C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FC509A1E-363C-4960-8ADC-0E5C639A8B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068785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902D">
            <a:alpha val="25000"/>
          </a:srgbClr>
        </a:solid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82412" y="648994"/>
            <a:ext cx="6250401"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R="0" lvl="0" algn="l"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rPr>
              <a:t>Procedure</a:t>
            </a:r>
            <a:endParaRPr kumimoji="0" lang="en-GB" altLang="x-none" sz="3600" b="1" i="0" u="none" strike="noStrike" kern="0" cap="none" spc="0" normalizeH="0" baseline="0" noProof="0" dirty="0">
              <a:ln>
                <a:noFill/>
              </a:ln>
              <a:solidFill>
                <a:srgbClr val="BD902D"/>
              </a:solidFill>
              <a:effectLst/>
              <a:uLnTx/>
              <a:uFillTx/>
              <a:latin typeface="MgOpen Cosmetica" panose="020B0500000300020003" pitchFamily="34" charset="0"/>
              <a:ea typeface="+mj-ea"/>
              <a:cs typeface="+mj-cs"/>
            </a:endParaRPr>
          </a:p>
        </p:txBody>
      </p:sp>
      <p:grpSp>
        <p:nvGrpSpPr>
          <p:cNvPr id="4" name="Group 3">
            <a:extLst>
              <a:ext uri="{FF2B5EF4-FFF2-40B4-BE49-F238E27FC236}">
                <a16:creationId xmlns:a16="http://schemas.microsoft.com/office/drawing/2014/main" id="{C090E2C0-9EAB-49EB-95C0-ED39BCC21343}"/>
              </a:ext>
            </a:extLst>
          </p:cNvPr>
          <p:cNvGrpSpPr/>
          <p:nvPr/>
        </p:nvGrpSpPr>
        <p:grpSpPr>
          <a:xfrm>
            <a:off x="952610" y="1727760"/>
            <a:ext cx="7576826" cy="4569600"/>
            <a:chOff x="952610" y="1727760"/>
            <a:chExt cx="7576826" cy="4569600"/>
          </a:xfrm>
        </p:grpSpPr>
        <p:sp>
          <p:nvSpPr>
            <p:cNvPr id="36" name="Rectangle 5">
              <a:extLst>
                <a:ext uri="{FF2B5EF4-FFF2-40B4-BE49-F238E27FC236}">
                  <a16:creationId xmlns:a16="http://schemas.microsoft.com/office/drawing/2014/main" id="{416BA5C9-1782-407D-B557-6660C4EAC6F2}"/>
                </a:ext>
              </a:extLst>
            </p:cNvPr>
            <p:cNvSpPr txBox="1">
              <a:spLocks noChangeArrowheads="1"/>
            </p:cNvSpPr>
            <p:nvPr/>
          </p:nvSpPr>
          <p:spPr bwMode="auto">
            <a:xfrm>
              <a:off x="1008199" y="4282999"/>
              <a:ext cx="2127854" cy="1275698"/>
            </a:xfrm>
            <a:prstGeom prst="rect">
              <a:avLst/>
            </a:prstGeom>
            <a:solidFill>
              <a:srgbClr val="BD902D">
                <a:alpha val="20000"/>
              </a:srgbClr>
            </a:solidFill>
            <a:ln w="15875">
              <a:solidFill>
                <a:srgbClr val="BD902D"/>
              </a:solidFill>
            </a:ln>
          </p:spPr>
          <p:txBody>
            <a:bodyPr vert="horz" wrap="non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NO RECOGNITION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Children may be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placed in appropriate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Alternative care</a:t>
              </a:r>
              <a:endParaRPr kumimoji="0" lang="en-GB"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7" name="Rectangle 5">
              <a:extLst>
                <a:ext uri="{FF2B5EF4-FFF2-40B4-BE49-F238E27FC236}">
                  <a16:creationId xmlns:a16="http://schemas.microsoft.com/office/drawing/2014/main" id="{416BA5C9-1782-407D-B557-6660C4EAC6F2}"/>
                </a:ext>
              </a:extLst>
            </p:cNvPr>
            <p:cNvSpPr txBox="1">
              <a:spLocks noChangeArrowheads="1"/>
            </p:cNvSpPr>
            <p:nvPr/>
          </p:nvSpPr>
          <p:spPr bwMode="auto">
            <a:xfrm>
              <a:off x="2000631" y="2726752"/>
              <a:ext cx="5492946" cy="537034"/>
            </a:xfrm>
            <a:prstGeom prst="rect">
              <a:avLst/>
            </a:prstGeom>
            <a:solidFill>
              <a:srgbClr val="BD902D">
                <a:alpha val="20000"/>
              </a:srgbClr>
            </a:solidFill>
            <a:ln w="15875">
              <a:solidFill>
                <a:srgbClr val="BD902D"/>
              </a:solidFill>
            </a:ln>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EVALUATION and RECOMMENDATIONS by social worker</a:t>
              </a:r>
              <a:endParaRPr kumimoji="0" lang="en-GB"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8" name="Rectangle 5">
              <a:extLst>
                <a:ext uri="{FF2B5EF4-FFF2-40B4-BE49-F238E27FC236}">
                  <a16:creationId xmlns:a16="http://schemas.microsoft.com/office/drawing/2014/main" id="{416BA5C9-1782-407D-B557-6660C4EAC6F2}"/>
                </a:ext>
              </a:extLst>
            </p:cNvPr>
            <p:cNvSpPr txBox="1">
              <a:spLocks noChangeArrowheads="1"/>
            </p:cNvSpPr>
            <p:nvPr/>
          </p:nvSpPr>
          <p:spPr bwMode="auto">
            <a:xfrm>
              <a:off x="952610" y="1727760"/>
              <a:ext cx="6540968" cy="783255"/>
            </a:xfrm>
            <a:prstGeom prst="rect">
              <a:avLst/>
            </a:prstGeom>
            <a:solidFill>
              <a:srgbClr val="BD902D">
                <a:alpha val="20000"/>
              </a:srgbClr>
            </a:solidFill>
            <a:ln w="15875">
              <a:solidFill>
                <a:srgbClr val="BD902D"/>
              </a:solidFill>
            </a:ln>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APPLICATION to designated social worker by child heading household</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OR any person acting in the best interests of child heading household</a:t>
              </a:r>
              <a:endParaRPr kumimoji="0" lang="en-GB"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9" name="Rectangle 5">
              <a:extLst>
                <a:ext uri="{FF2B5EF4-FFF2-40B4-BE49-F238E27FC236}">
                  <a16:creationId xmlns:a16="http://schemas.microsoft.com/office/drawing/2014/main" id="{416BA5C9-1782-407D-B557-6660C4EAC6F2}"/>
                </a:ext>
              </a:extLst>
            </p:cNvPr>
            <p:cNvSpPr txBox="1">
              <a:spLocks noChangeArrowheads="1"/>
            </p:cNvSpPr>
            <p:nvPr/>
          </p:nvSpPr>
          <p:spPr bwMode="auto">
            <a:xfrm>
              <a:off x="4654309" y="4282999"/>
              <a:ext cx="3875127" cy="2014361"/>
            </a:xfrm>
            <a:prstGeom prst="rect">
              <a:avLst/>
            </a:prstGeom>
            <a:solidFill>
              <a:srgbClr val="BD902D">
                <a:alpha val="20000"/>
              </a:srgbClr>
            </a:solidFill>
            <a:ln w="15875">
              <a:solidFill>
                <a:srgbClr val="BD902D"/>
              </a:solidFill>
            </a:ln>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RECOGNITION</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(1) </a:t>
              </a:r>
              <a:r>
                <a:rPr kumimoji="0" lang="en-ZA" altLang="x-none" sz="1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Certificate</a:t>
              </a: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issued</a:t>
              </a:r>
              <a:endParaRPr kumimoji="0" lang="en-ZA" altLang="x-none" sz="1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(2) Identification of </a:t>
              </a:r>
              <a:r>
                <a:rPr kumimoji="0" lang="en-ZA" altLang="x-none" sz="1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adult supervisor</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(3) Identification of </a:t>
              </a:r>
              <a:r>
                <a:rPr kumimoji="0" lang="en-ZA" altLang="x-none" sz="1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social worker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for regular monitoring</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(4) Identification of who can collect</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ZA" altLang="x-none" sz="1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grants </a:t>
              </a: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for children in household </a:t>
              </a:r>
              <a:endParaRPr kumimoji="0" lang="en-GB"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2" name="Bent-Up Arrow 1"/>
            <p:cNvSpPr/>
            <p:nvPr/>
          </p:nvSpPr>
          <p:spPr>
            <a:xfrm rot="5400000">
              <a:off x="1405784" y="2545171"/>
              <a:ext cx="629000" cy="560688"/>
            </a:xfrm>
            <a:prstGeom prst="bentUpArrow">
              <a:avLst>
                <a:gd name="adj1" fmla="val 21287"/>
                <a:gd name="adj2" fmla="val 29332"/>
                <a:gd name="adj3" fmla="val 25000"/>
              </a:avLst>
            </a:prstGeom>
            <a:solidFill>
              <a:srgbClr val="BD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5">
              <a:extLst>
                <a:ext uri="{FF2B5EF4-FFF2-40B4-BE49-F238E27FC236}">
                  <a16:creationId xmlns:a16="http://schemas.microsoft.com/office/drawing/2014/main" id="{416BA5C9-1782-407D-B557-6660C4EAC6F2}"/>
                </a:ext>
              </a:extLst>
            </p:cNvPr>
            <p:cNvSpPr txBox="1">
              <a:spLocks noChangeArrowheads="1"/>
            </p:cNvSpPr>
            <p:nvPr/>
          </p:nvSpPr>
          <p:spPr bwMode="auto">
            <a:xfrm>
              <a:off x="3010026" y="3489727"/>
              <a:ext cx="2551047" cy="537034"/>
            </a:xfrm>
            <a:prstGeom prst="rect">
              <a:avLst/>
            </a:prstGeom>
            <a:solidFill>
              <a:srgbClr val="BD902D">
                <a:alpha val="20000"/>
              </a:srgbClr>
            </a:solidFill>
            <a:ln w="15875">
              <a:solidFill>
                <a:srgbClr val="BD902D"/>
              </a:solidFill>
            </a:ln>
          </p:spPr>
          <p:txBody>
            <a:bodyPr vert="horz" wrap="non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MINISTER makes decision</a:t>
              </a:r>
              <a:endParaRPr kumimoji="0" lang="en-GB" altLang="x-none" sz="1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28" name="Bent-Up Arrow 1">
              <a:extLst>
                <a:ext uri="{FF2B5EF4-FFF2-40B4-BE49-F238E27FC236}">
                  <a16:creationId xmlns:a16="http://schemas.microsoft.com/office/drawing/2014/main" id="{EC33C60C-12CC-48B6-8321-76A6A437381E}"/>
                </a:ext>
              </a:extLst>
            </p:cNvPr>
            <p:cNvSpPr/>
            <p:nvPr/>
          </p:nvSpPr>
          <p:spPr>
            <a:xfrm rot="5400000">
              <a:off x="2415181" y="3297942"/>
              <a:ext cx="629000" cy="560688"/>
            </a:xfrm>
            <a:prstGeom prst="bentUpArrow">
              <a:avLst>
                <a:gd name="adj1" fmla="val 21287"/>
                <a:gd name="adj2" fmla="val 29332"/>
                <a:gd name="adj3" fmla="val 25000"/>
              </a:avLst>
            </a:prstGeom>
            <a:solidFill>
              <a:srgbClr val="BD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Bent-Up Arrow 1">
              <a:extLst>
                <a:ext uri="{FF2B5EF4-FFF2-40B4-BE49-F238E27FC236}">
                  <a16:creationId xmlns:a16="http://schemas.microsoft.com/office/drawing/2014/main" id="{F665ECE8-1B8A-4A00-9090-AAC12B97A4F2}"/>
                </a:ext>
              </a:extLst>
            </p:cNvPr>
            <p:cNvSpPr/>
            <p:nvPr/>
          </p:nvSpPr>
          <p:spPr>
            <a:xfrm rot="5400000">
              <a:off x="4047312" y="4060917"/>
              <a:ext cx="629000" cy="560688"/>
            </a:xfrm>
            <a:prstGeom prst="bentUpArrow">
              <a:avLst>
                <a:gd name="adj1" fmla="val 21287"/>
                <a:gd name="adj2" fmla="val 29332"/>
                <a:gd name="adj3" fmla="val 25000"/>
              </a:avLst>
            </a:prstGeom>
            <a:solidFill>
              <a:srgbClr val="BD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Bent-Up Arrow 1">
              <a:extLst>
                <a:ext uri="{FF2B5EF4-FFF2-40B4-BE49-F238E27FC236}">
                  <a16:creationId xmlns:a16="http://schemas.microsoft.com/office/drawing/2014/main" id="{68150AF5-C955-412C-9846-7997F283806D}"/>
                </a:ext>
              </a:extLst>
            </p:cNvPr>
            <p:cNvSpPr/>
            <p:nvPr/>
          </p:nvSpPr>
          <p:spPr>
            <a:xfrm rot="16200000" flipH="1">
              <a:off x="3114050" y="4060917"/>
              <a:ext cx="629000" cy="560688"/>
            </a:xfrm>
            <a:prstGeom prst="bentUpArrow">
              <a:avLst>
                <a:gd name="adj1" fmla="val 21287"/>
                <a:gd name="adj2" fmla="val 29332"/>
                <a:gd name="adj3" fmla="val 25000"/>
              </a:avLst>
            </a:prstGeom>
            <a:solidFill>
              <a:srgbClr val="BD9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C1434374-234E-47F9-98A7-5D6280711973}"/>
              </a:ext>
            </a:extLst>
          </p:cNvPr>
          <p:cNvGrpSpPr/>
          <p:nvPr/>
        </p:nvGrpSpPr>
        <p:grpSpPr>
          <a:xfrm>
            <a:off x="60580" y="-1586"/>
            <a:ext cx="9022840" cy="6859586"/>
            <a:chOff x="60580" y="-1586"/>
            <a:chExt cx="9022840" cy="6859586"/>
          </a:xfrm>
        </p:grpSpPr>
        <p:grpSp>
          <p:nvGrpSpPr>
            <p:cNvPr id="32" name="Group 31">
              <a:extLst>
                <a:ext uri="{FF2B5EF4-FFF2-40B4-BE49-F238E27FC236}">
                  <a16:creationId xmlns:a16="http://schemas.microsoft.com/office/drawing/2014/main" id="{458DC61C-912F-47FF-8D7A-014794833FCA}"/>
                </a:ext>
              </a:extLst>
            </p:cNvPr>
            <p:cNvGrpSpPr/>
            <p:nvPr/>
          </p:nvGrpSpPr>
          <p:grpSpPr>
            <a:xfrm>
              <a:off x="60580" y="-1586"/>
              <a:ext cx="9022840" cy="6859586"/>
              <a:chOff x="60580" y="-1586"/>
              <a:chExt cx="9022840" cy="6859586"/>
            </a:xfrm>
          </p:grpSpPr>
          <p:cxnSp>
            <p:nvCxnSpPr>
              <p:cNvPr id="52" name="Straight Connector 51">
                <a:extLst>
                  <a:ext uri="{FF2B5EF4-FFF2-40B4-BE49-F238E27FC236}">
                    <a16:creationId xmlns:a16="http://schemas.microsoft.com/office/drawing/2014/main" id="{6311BC12-D90D-4E5E-98CB-DE7F05C13FE2}"/>
                  </a:ext>
                </a:extLst>
              </p:cNvPr>
              <p:cNvCxnSpPr>
                <a:cxnSpLocks/>
              </p:cNvCxnSpPr>
              <p:nvPr/>
            </p:nvCxnSpPr>
            <p:spPr>
              <a:xfrm>
                <a:off x="60580" y="0"/>
                <a:ext cx="0" cy="6858000"/>
              </a:xfrm>
              <a:prstGeom prst="line">
                <a:avLst/>
              </a:prstGeom>
              <a:ln w="127000" cmpd="thinThick">
                <a:solidFill>
                  <a:srgbClr val="BD902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4F4352-4F0D-4607-B22E-07B4D2D5BFCC}"/>
                  </a:ext>
                </a:extLst>
              </p:cNvPr>
              <p:cNvCxnSpPr>
                <a:cxnSpLocks/>
              </p:cNvCxnSpPr>
              <p:nvPr/>
            </p:nvCxnSpPr>
            <p:spPr>
              <a:xfrm>
                <a:off x="9083420" y="-1586"/>
                <a:ext cx="0" cy="6858000"/>
              </a:xfrm>
              <a:prstGeom prst="line">
                <a:avLst/>
              </a:prstGeom>
              <a:ln w="127000" cmpd="thickThin">
                <a:solidFill>
                  <a:srgbClr val="BD902D"/>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1F258BE-2FA1-4D1C-9C2D-AC09D1B453B8}"/>
                </a:ext>
              </a:extLst>
            </p:cNvPr>
            <p:cNvGrpSpPr/>
            <p:nvPr/>
          </p:nvGrpSpPr>
          <p:grpSpPr>
            <a:xfrm>
              <a:off x="158646" y="532900"/>
              <a:ext cx="1721222" cy="1023137"/>
              <a:chOff x="158646" y="532900"/>
              <a:chExt cx="1721222" cy="1023137"/>
            </a:xfrm>
          </p:grpSpPr>
          <p:grpSp>
            <p:nvGrpSpPr>
              <p:cNvPr id="34" name="Group 9">
                <a:extLst>
                  <a:ext uri="{FF2B5EF4-FFF2-40B4-BE49-F238E27FC236}">
                    <a16:creationId xmlns:a16="http://schemas.microsoft.com/office/drawing/2014/main" id="{115449FE-E8D3-4DAA-87DA-D1A48D69574C}"/>
                  </a:ext>
                </a:extLst>
              </p:cNvPr>
              <p:cNvGrpSpPr>
                <a:grpSpLocks/>
              </p:cNvGrpSpPr>
              <p:nvPr/>
            </p:nvGrpSpPr>
            <p:grpSpPr bwMode="auto">
              <a:xfrm>
                <a:off x="158646" y="596227"/>
                <a:ext cx="1161764" cy="900361"/>
                <a:chOff x="45451" y="590550"/>
                <a:chExt cx="1213436" cy="848620"/>
              </a:xfrm>
            </p:grpSpPr>
            <p:cxnSp>
              <p:nvCxnSpPr>
                <p:cNvPr id="42" name="Straight Connector 41">
                  <a:extLst>
                    <a:ext uri="{FF2B5EF4-FFF2-40B4-BE49-F238E27FC236}">
                      <a16:creationId xmlns:a16="http://schemas.microsoft.com/office/drawing/2014/main" id="{4678204C-C5FA-45AC-A140-5EF1F9A4D0F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D476A1-A8D4-46C4-9FE5-6CC4775B8F29}"/>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9D260F-B9DF-4488-B94C-37A4B3CE2817}"/>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05D8F8D-24F9-4A2A-B9AC-22D9D9845AA0}"/>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B9D3DC-EA0E-4F8C-8F34-ECF533A99260}"/>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10A10AC-9957-4954-A20C-915027F3A7C8}"/>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7702E36-8F34-426B-9ADC-416F55F2CCE6}"/>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8DE38B-71E3-4C70-8205-98B75DFE433E}"/>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B86B389-4CCE-4681-860B-33832786BE7E}"/>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5DBEFBE-4FCE-45E3-B809-2C9830130DAB}"/>
                  </a:ext>
                </a:extLst>
              </p:cNvPr>
              <p:cNvGrpSpPr/>
              <p:nvPr/>
            </p:nvGrpSpPr>
            <p:grpSpPr>
              <a:xfrm>
                <a:off x="839564" y="532900"/>
                <a:ext cx="1040304" cy="1023137"/>
                <a:chOff x="839564" y="542426"/>
                <a:chExt cx="1040304" cy="1023137"/>
              </a:xfrm>
            </p:grpSpPr>
            <p:sp>
              <p:nvSpPr>
                <p:cNvPr id="40" name="Oval 39">
                  <a:extLst>
                    <a:ext uri="{FF2B5EF4-FFF2-40B4-BE49-F238E27FC236}">
                      <a16:creationId xmlns:a16="http://schemas.microsoft.com/office/drawing/2014/main" id="{4CD414CD-64A2-4117-82E4-85A1FBE30320}"/>
                    </a:ext>
                  </a:extLst>
                </p:cNvPr>
                <p:cNvSpPr/>
                <p:nvPr/>
              </p:nvSpPr>
              <p:spPr bwMode="auto">
                <a:xfrm>
                  <a:off x="839564" y="542426"/>
                  <a:ext cx="1040304" cy="1023137"/>
                </a:xfrm>
                <a:prstGeom prst="ellipse">
                  <a:avLst/>
                </a:prstGeom>
                <a:solidFill>
                  <a:srgbClr val="BD902D"/>
                </a:solidFill>
                <a:ln w="28575">
                  <a:solidFill>
                    <a:srgbClr val="EEE3C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1" name="Picture 22">
                  <a:extLst>
                    <a:ext uri="{FF2B5EF4-FFF2-40B4-BE49-F238E27FC236}">
                      <a16:creationId xmlns:a16="http://schemas.microsoft.com/office/drawing/2014/main" id="{37C8A734-1529-4C4B-B37A-1EB3F489450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73221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902D">
            <a:alpha val="25000"/>
          </a:srgbClr>
        </a:solidFill>
        <a:effectLst/>
      </p:bgPr>
    </p:bg>
    <p:spTree>
      <p:nvGrpSpPr>
        <p:cNvPr id="1" name=""/>
        <p:cNvGrpSpPr/>
        <p:nvPr/>
      </p:nvGrpSpPr>
      <p:grpSpPr>
        <a:xfrm>
          <a:off x="0" y="0"/>
          <a:ext cx="0" cy="0"/>
          <a:chOff x="0" y="0"/>
          <a:chExt cx="0" cy="0"/>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2279039" y="828323"/>
            <a:ext cx="62537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x-none" sz="31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Complaints about adult supervisor</a:t>
            </a: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92" y="1592386"/>
            <a:ext cx="7921622" cy="4716000"/>
          </a:xfrm>
          <a:prstGeom prst="rect">
            <a:avLst/>
          </a:prstGeom>
          <a:solidFill>
            <a:srgbClr val="BD902D">
              <a:alpha val="2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600"/>
              </a:spcAft>
              <a:buClr>
                <a:srgbClr val="BD902D"/>
              </a:buClr>
              <a:buSzTx/>
              <a:buFontTx/>
              <a:buChar char="•"/>
              <a:tabLst/>
              <a:defRPr/>
            </a:pP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Several events can trigger a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social worker investigation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into supervision:</a:t>
            </a:r>
            <a:endParaRPr kumimoji="0" lang="en-US" altLang="x-none" sz="24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endParaRPr>
          </a:p>
          <a:p>
            <a:pPr marL="715963" marR="0" lvl="1" indent="-354013" algn="l" defTabSz="914400" rtl="0" eaLnBrk="1" fontAlgn="base" latinLnBrk="0" hangingPunct="1">
              <a:lnSpc>
                <a:spcPct val="100000"/>
              </a:lnSpc>
              <a:spcBef>
                <a:spcPts val="0"/>
              </a:spcBef>
              <a:spcAft>
                <a:spcPts val="0"/>
              </a:spcAft>
              <a:buClr>
                <a:srgbClr val="BD902D"/>
              </a:buClr>
              <a:buSzTx/>
              <a:buFont typeface="Courier New" panose="02070309020205020404" pitchFamily="49" charset="0"/>
              <a:buChar char="o"/>
              <a:tabLst/>
              <a:defRPr/>
            </a:pP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any child in the household </a:t>
            </a:r>
            <a:b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b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makes a complaint</a:t>
            </a:r>
          </a:p>
          <a:p>
            <a:pPr marL="715963" marR="0" lvl="1" indent="-354013" algn="l" defTabSz="914400" rtl="0" eaLnBrk="1" fontAlgn="base" latinLnBrk="0" hangingPunct="1">
              <a:lnSpc>
                <a:spcPct val="100000"/>
              </a:lnSpc>
              <a:spcBef>
                <a:spcPts val="0"/>
              </a:spcBef>
              <a:spcAft>
                <a:spcPts val="0"/>
              </a:spcAft>
              <a:buClr>
                <a:srgbClr val="BD902D"/>
              </a:buClr>
              <a:buSzTx/>
              <a:buFont typeface="Courier New" panose="02070309020205020404" pitchFamily="49" charset="0"/>
              <a:buChar char="o"/>
              <a:tabLst/>
              <a:defRPr/>
            </a:pP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monitoring social worker </a:t>
            </a:r>
            <a:b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b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dissatisfied with supervision</a:t>
            </a:r>
          </a:p>
          <a:p>
            <a:pPr marL="715963" marR="0" lvl="1" indent="-354013" algn="l" defTabSz="914400" rtl="0" eaLnBrk="1" fontAlgn="base" latinLnBrk="0" hangingPunct="1">
              <a:lnSpc>
                <a:spcPct val="100000"/>
              </a:lnSpc>
              <a:spcBef>
                <a:spcPts val="0"/>
              </a:spcBef>
              <a:spcAft>
                <a:spcPts val="800"/>
              </a:spcAft>
              <a:buClr>
                <a:srgbClr val="BD902D"/>
              </a:buClr>
              <a:buSzTx/>
              <a:buFont typeface="Courier New" panose="02070309020205020404" pitchFamily="49" charset="0"/>
              <a:buChar char="o"/>
              <a:tabLst/>
              <a:defRPr/>
            </a:pPr>
            <a:r>
              <a:rPr kumimoji="0" lang="en-US" altLang="x-none" sz="2000" b="1" i="0" u="none" strike="noStrike" kern="0" cap="none" spc="0" normalizeH="0" baseline="0" noProof="0" dirty="0">
                <a:ln>
                  <a:noFill/>
                </a:ln>
                <a:solidFill>
                  <a:srgbClr val="BD902D"/>
                </a:solidFill>
                <a:effectLst/>
                <a:uLnTx/>
                <a:uFillTx/>
                <a:latin typeface="MgOpen Cosmetica" panose="020B0500000300020003" pitchFamily="34" charset="0"/>
                <a:ea typeface="+mn-ea"/>
                <a:cs typeface="+mn-cs"/>
              </a:rPr>
              <a:t>adult supervisor </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wants to quit</a:t>
            </a:r>
          </a:p>
          <a:p>
            <a:pPr marL="342900" marR="0" lvl="0" indent="-342900" algn="l" defTabSz="914400" rtl="0" eaLnBrk="1" fontAlgn="base" latinLnBrk="0" hangingPunct="1">
              <a:lnSpc>
                <a:spcPct val="100000"/>
              </a:lnSpc>
              <a:spcBef>
                <a:spcPts val="0"/>
              </a:spcBef>
              <a:spcAft>
                <a:spcPts val="800"/>
              </a:spcAft>
              <a:buClr>
                <a:srgbClr val="BD902D"/>
              </a:buClr>
              <a:buSzTx/>
              <a:buFontTx/>
              <a:buChar char="•"/>
              <a:tabLst/>
              <a:defRPr/>
            </a:pP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Social worker will investigate and report back to the authority who designated the adult supervisor. </a:t>
            </a:r>
          </a:p>
          <a:p>
            <a:pPr marL="342900" marR="0" lvl="0" indent="-342900" algn="l" defTabSz="914400" rtl="0" eaLnBrk="1" fontAlgn="base" latinLnBrk="0" hangingPunct="1">
              <a:lnSpc>
                <a:spcPct val="100000"/>
              </a:lnSpc>
              <a:spcBef>
                <a:spcPts val="0"/>
              </a:spcBef>
              <a:spcAft>
                <a:spcPts val="600"/>
              </a:spcAft>
              <a:buClr>
                <a:srgbClr val="BD902D"/>
              </a:buClr>
              <a:buSzTx/>
              <a:buFontTx/>
              <a:buChar char="•"/>
              <a:tabLst/>
              <a:defRPr/>
            </a:pP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 new adult supervisor may be assigned to the household.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51576" y="1592386"/>
            <a:ext cx="2781232" cy="2781232"/>
          </a:xfrm>
          <a:prstGeom prst="rect">
            <a:avLst/>
          </a:prstGeom>
        </p:spPr>
      </p:pic>
      <p:grpSp>
        <p:nvGrpSpPr>
          <p:cNvPr id="22" name="Group 21">
            <a:extLst>
              <a:ext uri="{FF2B5EF4-FFF2-40B4-BE49-F238E27FC236}">
                <a16:creationId xmlns:a16="http://schemas.microsoft.com/office/drawing/2014/main" id="{9E27D291-5B82-458E-832F-7572778F22FF}"/>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4C382EAE-5C68-4E8C-A24B-75CF0D237F90}"/>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53EEBE26-925A-4FAC-92C7-8FC496800787}"/>
                  </a:ext>
                </a:extLst>
              </p:cNvPr>
              <p:cNvCxnSpPr>
                <a:cxnSpLocks/>
              </p:cNvCxnSpPr>
              <p:nvPr/>
            </p:nvCxnSpPr>
            <p:spPr>
              <a:xfrm>
                <a:off x="60580" y="0"/>
                <a:ext cx="0" cy="6858000"/>
              </a:xfrm>
              <a:prstGeom prst="line">
                <a:avLst/>
              </a:prstGeom>
              <a:ln w="127000" cmpd="thinThick">
                <a:solidFill>
                  <a:srgbClr val="BD902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7C2DE9-4421-4030-9B22-3DD089777540}"/>
                  </a:ext>
                </a:extLst>
              </p:cNvPr>
              <p:cNvCxnSpPr>
                <a:cxnSpLocks/>
              </p:cNvCxnSpPr>
              <p:nvPr/>
            </p:nvCxnSpPr>
            <p:spPr>
              <a:xfrm>
                <a:off x="9083420" y="-1586"/>
                <a:ext cx="0" cy="6858000"/>
              </a:xfrm>
              <a:prstGeom prst="line">
                <a:avLst/>
              </a:prstGeom>
              <a:ln w="127000" cmpd="thickThin">
                <a:solidFill>
                  <a:srgbClr val="BD902D"/>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F940EFD-6CFE-486E-8A36-842B9E0E5A27}"/>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002037DE-49A7-4C70-B079-7AA0F41F0B47}"/>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9B0F1C85-20DD-407D-890F-8CEB823EC0A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CAB8C0-6194-4E3B-916A-744947B0FA08}"/>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B1C7496-F6C5-44CF-AEBF-3D3A3F84330B}"/>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598BBD-7C6E-4619-8674-B99CDEBB2B12}"/>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56027A1-83CF-41A0-9D36-703C216CA92D}"/>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FAEE0C-64BD-405B-9F9D-17443CCAF3F9}"/>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740F7E-6F03-40C1-8E61-3C21A0491271}"/>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612887-6947-4742-9D69-9C09C9E7B784}"/>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A274FFC-B361-4E50-BEEB-BE6DBD46C2DC}"/>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4BCAB9E-1212-4DAD-89E6-199684002486}"/>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70355CA0-F831-41D6-97AA-C63AAF891BFA}"/>
                    </a:ext>
                  </a:extLst>
                </p:cNvPr>
                <p:cNvSpPr/>
                <p:nvPr/>
              </p:nvSpPr>
              <p:spPr bwMode="auto">
                <a:xfrm>
                  <a:off x="839564" y="542426"/>
                  <a:ext cx="1040304" cy="1023137"/>
                </a:xfrm>
                <a:prstGeom prst="ellipse">
                  <a:avLst/>
                </a:prstGeom>
                <a:solidFill>
                  <a:srgbClr val="BD902D"/>
                </a:solidFill>
                <a:ln w="28575">
                  <a:solidFill>
                    <a:srgbClr val="EEE3C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2DD2A71F-443C-42F8-80D6-42F5C07A349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54197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36827">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79034" y="426304"/>
            <a:ext cx="6253778" cy="1231106"/>
          </a:xfrm>
        </p:spPr>
        <p:txBody>
          <a:bodyPr wrap="square" lIns="0" tIns="0" rIns="0" bIns="0">
            <a:spAutoFit/>
          </a:bodyPr>
          <a:lstStyle/>
          <a:p>
            <a:pPr algn="l" eaLnBrk="1" hangingPunct="1">
              <a:tabLst>
                <a:tab pos="1884363" algn="l"/>
              </a:tabLst>
            </a:pPr>
            <a:r>
              <a:rPr lang="en-GB" altLang="en-NA" sz="4000" dirty="0">
                <a:solidFill>
                  <a:srgbClr val="836827"/>
                </a:solidFill>
                <a:latin typeface="MgOpen Cosmetica" panose="020B0500000300020003" pitchFamily="34" charset="0"/>
              </a:rPr>
              <a:t>20. Harmful social, cultural</a:t>
            </a:r>
            <a:br>
              <a:rPr lang="en-GB" altLang="en-NA" sz="4000" dirty="0">
                <a:solidFill>
                  <a:srgbClr val="836827"/>
                </a:solidFill>
                <a:latin typeface="MgOpen Cosmetica" panose="020B0500000300020003" pitchFamily="34" charset="0"/>
              </a:rPr>
            </a:br>
            <a:r>
              <a:rPr lang="en-GB" altLang="en-NA" sz="4000" dirty="0">
                <a:solidFill>
                  <a:srgbClr val="836827"/>
                </a:solidFill>
                <a:latin typeface="MgOpen Cosmetica" panose="020B0500000300020003" pitchFamily="34" charset="0"/>
              </a:rPr>
              <a:t>      or religious practices</a:t>
            </a:r>
          </a:p>
        </p:txBody>
      </p:sp>
      <p:sp>
        <p:nvSpPr>
          <p:cNvPr id="2" name="Content Placeholder 1">
            <a:extLst>
              <a:ext uri="{FF2B5EF4-FFF2-40B4-BE49-F238E27FC236}">
                <a16:creationId xmlns:a16="http://schemas.microsoft.com/office/drawing/2014/main" id="{B2D0B1D4-32F6-44EB-B8DF-015F4F19A0AB}"/>
              </a:ext>
            </a:extLst>
          </p:cNvPr>
          <p:cNvSpPr>
            <a:spLocks noGrp="1"/>
          </p:cNvSpPr>
          <p:nvPr>
            <p:ph idx="1"/>
          </p:nvPr>
        </p:nvSpPr>
        <p:spPr>
          <a:xfrm>
            <a:off x="611190" y="1914328"/>
            <a:ext cx="7921624" cy="4121935"/>
          </a:xfrm>
        </p:spPr>
        <p:txBody>
          <a:bodyPr lIns="0" tIns="0" rIns="0" bIns="0"/>
          <a:lstStyle/>
          <a:p>
            <a:pPr>
              <a:spcBef>
                <a:spcPts val="0"/>
              </a:spcBef>
              <a:spcAft>
                <a:spcPts val="1200"/>
              </a:spcAft>
              <a:buClr>
                <a:srgbClr val="836827"/>
              </a:buClr>
              <a:buSzPct val="90000"/>
              <a:buFont typeface="Wingdings" panose="05000000000000000000" pitchFamily="2" charset="2"/>
              <a:buChar char="l"/>
            </a:pPr>
            <a:r>
              <a:rPr lang="en-US" sz="2200" dirty="0">
                <a:solidFill>
                  <a:schemeClr val="tx1"/>
                </a:solidFill>
                <a:latin typeface="MgOpen Cosmetica" panose="020B0604020202020204"/>
              </a:rPr>
              <a:t>The </a:t>
            </a:r>
            <a:r>
              <a:rPr lang="en-US" sz="2200" b="1" dirty="0">
                <a:solidFill>
                  <a:srgbClr val="836827"/>
                </a:solidFill>
                <a:latin typeface="MgOpen Cosmetica" panose="020B0604020202020204"/>
              </a:rPr>
              <a:t>African Charter on the Rights and Welfare of the Child </a:t>
            </a:r>
            <a:r>
              <a:rPr lang="en-US" sz="2200" dirty="0">
                <a:solidFill>
                  <a:schemeClr val="tx1"/>
                </a:solidFill>
                <a:latin typeface="MgOpen Cosmetica" panose="020B0604020202020204"/>
              </a:rPr>
              <a:t>requires States to </a:t>
            </a:r>
            <a:r>
              <a:rPr lang="en-US" sz="2200" b="1" dirty="0">
                <a:solidFill>
                  <a:srgbClr val="836827"/>
                </a:solidFill>
                <a:latin typeface="MgOpen Cosmetica" panose="020B0604020202020204"/>
              </a:rPr>
              <a:t>eliminate harmful social and cultural practices affecting children</a:t>
            </a:r>
            <a:r>
              <a:rPr lang="en-US" sz="2200" dirty="0">
                <a:solidFill>
                  <a:schemeClr val="tx1"/>
                </a:solidFill>
                <a:latin typeface="MgOpen Cosmetica" panose="020B0604020202020204"/>
              </a:rPr>
              <a:t>. The Child Care and Protection Act puts this duty into action. </a:t>
            </a:r>
          </a:p>
          <a:p>
            <a:pPr>
              <a:spcBef>
                <a:spcPts val="0"/>
              </a:spcBef>
              <a:spcAft>
                <a:spcPts val="1200"/>
              </a:spcAft>
              <a:buClr>
                <a:srgbClr val="836827"/>
              </a:buClr>
              <a:buSzPct val="90000"/>
              <a:buFont typeface="Wingdings" panose="05000000000000000000" pitchFamily="2" charset="2"/>
              <a:buChar char="l"/>
            </a:pPr>
            <a:r>
              <a:rPr lang="en-US" sz="2200" dirty="0">
                <a:solidFill>
                  <a:schemeClr val="tx1"/>
                </a:solidFill>
                <a:latin typeface="MgOpen Cosmetica" panose="020B0604020202020204"/>
              </a:rPr>
              <a:t>One cultural practice the Act addresses is </a:t>
            </a:r>
            <a:br>
              <a:rPr lang="en-US" sz="2200" dirty="0">
                <a:solidFill>
                  <a:schemeClr val="tx1"/>
                </a:solidFill>
                <a:latin typeface="MgOpen Cosmetica" panose="020B0604020202020204"/>
              </a:rPr>
            </a:br>
            <a:r>
              <a:rPr lang="en-US" sz="2200" b="1" dirty="0">
                <a:solidFill>
                  <a:srgbClr val="836827"/>
                </a:solidFill>
                <a:latin typeface="MgOpen Cosmetica" panose="020B0604020202020204"/>
              </a:rPr>
              <a:t>child marriage</a:t>
            </a:r>
            <a:r>
              <a:rPr lang="en-US" sz="2200" dirty="0">
                <a:solidFill>
                  <a:schemeClr val="tx1"/>
                </a:solidFill>
                <a:latin typeface="MgOpen Cosmetica" panose="020B0604020202020204"/>
              </a:rPr>
              <a:t>, by setting the minimum </a:t>
            </a:r>
            <a:br>
              <a:rPr lang="en-US" sz="2200" dirty="0">
                <a:solidFill>
                  <a:schemeClr val="tx1"/>
                </a:solidFill>
                <a:latin typeface="MgOpen Cosmetica" panose="020B0604020202020204"/>
              </a:rPr>
            </a:br>
            <a:r>
              <a:rPr lang="en-US" sz="2200" dirty="0">
                <a:solidFill>
                  <a:schemeClr val="tx1"/>
                </a:solidFill>
                <a:latin typeface="MgOpen Cosmetica" panose="020B0604020202020204"/>
              </a:rPr>
              <a:t>age for civil and customary marriage at 18. </a:t>
            </a:r>
          </a:p>
          <a:p>
            <a:pPr>
              <a:spcBef>
                <a:spcPts val="0"/>
              </a:spcBef>
              <a:spcAft>
                <a:spcPts val="1200"/>
              </a:spcAft>
              <a:buClr>
                <a:srgbClr val="836827"/>
              </a:buClr>
              <a:buSzPct val="90000"/>
              <a:buFont typeface="Wingdings" panose="05000000000000000000" pitchFamily="2" charset="2"/>
              <a:buChar char="l"/>
            </a:pPr>
            <a:r>
              <a:rPr lang="en-US" sz="2200" b="1" dirty="0">
                <a:solidFill>
                  <a:srgbClr val="836827"/>
                </a:solidFill>
                <a:latin typeface="MgOpen Cosmetica" panose="020B0604020202020204"/>
              </a:rPr>
              <a:t>Other harmful social, cultural or religious </a:t>
            </a:r>
            <a:br>
              <a:rPr lang="en-US" sz="2200" b="1" dirty="0">
                <a:solidFill>
                  <a:srgbClr val="836827"/>
                </a:solidFill>
                <a:latin typeface="MgOpen Cosmetica" panose="020B0604020202020204"/>
              </a:rPr>
            </a:br>
            <a:r>
              <a:rPr lang="en-US" sz="2200" b="1" dirty="0">
                <a:solidFill>
                  <a:srgbClr val="836827"/>
                </a:solidFill>
                <a:latin typeface="MgOpen Cosmetica" panose="020B0604020202020204"/>
              </a:rPr>
              <a:t>practices may be prohibited after </a:t>
            </a:r>
            <a:br>
              <a:rPr lang="en-US" sz="2200" b="1" dirty="0">
                <a:solidFill>
                  <a:srgbClr val="836827"/>
                </a:solidFill>
                <a:latin typeface="MgOpen Cosmetica" panose="020B0604020202020204"/>
              </a:rPr>
            </a:br>
            <a:r>
              <a:rPr lang="en-US" sz="2200" b="1" dirty="0">
                <a:solidFill>
                  <a:srgbClr val="836827"/>
                </a:solidFill>
                <a:latin typeface="MgOpen Cosmetica" panose="020B0604020202020204"/>
              </a:rPr>
              <a:t>consultation with interested parties</a:t>
            </a:r>
            <a:r>
              <a:rPr lang="en-US" sz="2200" dirty="0">
                <a:solidFill>
                  <a:schemeClr val="tx1"/>
                </a:solidFill>
                <a:latin typeface="MgOpen Cosmetica" panose="020B0604020202020204"/>
              </a:rPr>
              <a:t>, </a:t>
            </a:r>
            <a:br>
              <a:rPr lang="en-US" sz="2200" dirty="0">
                <a:solidFill>
                  <a:schemeClr val="tx1"/>
                </a:solidFill>
                <a:latin typeface="MgOpen Cosmetica" panose="020B0604020202020204"/>
              </a:rPr>
            </a:br>
            <a:r>
              <a:rPr lang="en-US" sz="2200" dirty="0">
                <a:solidFill>
                  <a:schemeClr val="tx1"/>
                </a:solidFill>
                <a:latin typeface="MgOpen Cosmetica" panose="020B0604020202020204"/>
              </a:rPr>
              <a:t>including traditional leaders.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p:blipFill>
        <p:spPr>
          <a:xfrm>
            <a:off x="6540500" y="3246120"/>
            <a:ext cx="1992310" cy="2551177"/>
          </a:xfrm>
          <a:prstGeom prst="rect">
            <a:avLst/>
          </a:prstGeom>
        </p:spPr>
      </p:pic>
      <p:grpSp>
        <p:nvGrpSpPr>
          <p:cNvPr id="22" name="Group 21">
            <a:extLst>
              <a:ext uri="{FF2B5EF4-FFF2-40B4-BE49-F238E27FC236}">
                <a16:creationId xmlns:a16="http://schemas.microsoft.com/office/drawing/2014/main" id="{3A580A28-57C6-4130-8E63-C616C111EA40}"/>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9DD70902-A0A4-441E-BACA-31769C858E33}"/>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CAF096EE-0706-4382-AA96-FAEE0C825A83}"/>
                  </a:ext>
                </a:extLst>
              </p:cNvPr>
              <p:cNvCxnSpPr>
                <a:cxnSpLocks/>
              </p:cNvCxnSpPr>
              <p:nvPr/>
            </p:nvCxnSpPr>
            <p:spPr>
              <a:xfrm>
                <a:off x="60580" y="0"/>
                <a:ext cx="0" cy="6858000"/>
              </a:xfrm>
              <a:prstGeom prst="line">
                <a:avLst/>
              </a:prstGeom>
              <a:ln w="127000" cmpd="thinThick">
                <a:solidFill>
                  <a:srgbClr val="83682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D0F61AF-4660-4B37-B15F-0F636478A918}"/>
                  </a:ext>
                </a:extLst>
              </p:cNvPr>
              <p:cNvCxnSpPr>
                <a:cxnSpLocks/>
              </p:cNvCxnSpPr>
              <p:nvPr/>
            </p:nvCxnSpPr>
            <p:spPr>
              <a:xfrm>
                <a:off x="9083420" y="-1586"/>
                <a:ext cx="0" cy="6858000"/>
              </a:xfrm>
              <a:prstGeom prst="line">
                <a:avLst/>
              </a:prstGeom>
              <a:ln w="127000" cmpd="thickThin">
                <a:solidFill>
                  <a:srgbClr val="836827"/>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569219C-8646-47EF-8A14-B231714D3CC0}"/>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FC286F22-5324-4AAE-9FC1-8743E39B8AB5}"/>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26C34B55-2112-4870-84D1-352E01226E7E}"/>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4D0F6E-678A-42E0-80DA-EAD6C2F4398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A60C09-13AA-4EA7-8052-E80BF5756043}"/>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4F3C8AA-6E94-48FF-91DC-CF9B39B2AF62}"/>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2029521-D692-4C6A-B73D-8575ECF281F3}"/>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14CEB7-2A20-47FD-806F-BCD96311DD5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2AE8C3-F9E1-4F23-888F-2A12B0FCCCD3}"/>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215D62-9761-4B22-9E99-08DC8A7CD746}"/>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7E73452-E4C7-4C2B-8F28-062EFC87A79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D1214AE-30EB-4667-A9BE-520DB50324B2}"/>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DB324197-DCEA-4D8D-A8C0-151C96D21875}"/>
                    </a:ext>
                  </a:extLst>
                </p:cNvPr>
                <p:cNvSpPr/>
                <p:nvPr/>
              </p:nvSpPr>
              <p:spPr bwMode="auto">
                <a:xfrm>
                  <a:off x="839564" y="542426"/>
                  <a:ext cx="1040304" cy="1023137"/>
                </a:xfrm>
                <a:prstGeom prst="ellipse">
                  <a:avLst/>
                </a:prstGeom>
                <a:solidFill>
                  <a:srgbClr val="836827"/>
                </a:solidFill>
                <a:ln w="28575">
                  <a:solidFill>
                    <a:srgbClr val="E0D9C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8DAA93B0-9C0B-4A05-90F2-7E975EF41A2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411848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36827">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72480" y="762761"/>
            <a:ext cx="6251477" cy="553998"/>
          </a:xfrm>
        </p:spPr>
        <p:txBody>
          <a:bodyPr wrap="square" lIns="0" tIns="0" rIns="0" bIns="0">
            <a:spAutoFit/>
          </a:bodyPr>
          <a:lstStyle/>
          <a:p>
            <a:pPr algn="l" eaLnBrk="1" hangingPunct="1">
              <a:tabLst>
                <a:tab pos="1884363" algn="l"/>
              </a:tabLst>
            </a:pPr>
            <a:r>
              <a:rPr lang="en-GB" altLang="en-NA" sz="3600" dirty="0">
                <a:solidFill>
                  <a:srgbClr val="836827"/>
                </a:solidFill>
                <a:latin typeface="MgOpen Cosmetica" panose="020B0500000300020003" pitchFamily="34" charset="0"/>
              </a:rPr>
              <a:t>Are these practices harmful?</a:t>
            </a:r>
          </a:p>
        </p:txBody>
      </p:sp>
      <p:sp>
        <p:nvSpPr>
          <p:cNvPr id="2" name="Content Placeholder 1">
            <a:extLst>
              <a:ext uri="{FF2B5EF4-FFF2-40B4-BE49-F238E27FC236}">
                <a16:creationId xmlns:a16="http://schemas.microsoft.com/office/drawing/2014/main" id="{B2D0B1D4-32F6-44EB-B8DF-015F4F19A0AB}"/>
              </a:ext>
            </a:extLst>
          </p:cNvPr>
          <p:cNvSpPr>
            <a:spLocks noGrp="1"/>
          </p:cNvSpPr>
          <p:nvPr>
            <p:ph idx="1"/>
          </p:nvPr>
        </p:nvSpPr>
        <p:spPr>
          <a:xfrm>
            <a:off x="543468" y="1594322"/>
            <a:ext cx="5832084" cy="4985716"/>
          </a:xfrm>
        </p:spPr>
        <p:txBody>
          <a:bodyPr/>
          <a:lstStyle/>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Initiation rites?</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Labial stretching to ready girls for marriage?</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Isolation of girls during menstruation? </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Sexual initiation of girls by male relatives?</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Scarification?</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Discrimination against children with albinism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or disabilities? </a:t>
            </a:r>
            <a:endParaRPr lang="en-ZA" sz="2000" dirty="0">
              <a:solidFill>
                <a:schemeClr val="tx1"/>
              </a:solidFill>
              <a:latin typeface="MgOpen Cosmetica" panose="020B0604020202020204"/>
            </a:endParaRP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Circumcision of male babies?</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Beauty pageants? </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Ear piercing of children?</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Corporal punishment of children by their parents?</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Forcing children to adopt their parents’ religion?</a:t>
            </a:r>
          </a:p>
          <a:p>
            <a:pPr>
              <a:spcBef>
                <a:spcPts val="0"/>
              </a:spcBef>
              <a:spcAft>
                <a:spcPts val="0"/>
              </a:spcAft>
              <a:buClr>
                <a:srgbClr val="836827"/>
              </a:buClr>
              <a:buSzPct val="90000"/>
              <a:buFont typeface="Wingdings" panose="05000000000000000000" pitchFamily="2" charset="2"/>
              <a:buChar char="l"/>
            </a:pPr>
            <a:r>
              <a:rPr lang="en-US" sz="2000" dirty="0">
                <a:solidFill>
                  <a:schemeClr val="tx1"/>
                </a:solidFill>
                <a:latin typeface="MgOpen Cosmetica" panose="020B0604020202020204"/>
              </a:rPr>
              <a:t>Intolerance of some sexual orientations / gender identities?</a:t>
            </a:r>
            <a:endParaRPr lang="en-ZA" sz="2000" dirty="0">
              <a:solidFill>
                <a:schemeClr val="tx1"/>
              </a:solidFill>
              <a:latin typeface="MgOpen Cosmetica" panose="020B0604020202020204"/>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75552" y="1674899"/>
            <a:ext cx="2163816" cy="2157255"/>
          </a:xfrm>
          <a:prstGeom prst="rect">
            <a:avLst/>
          </a:prstGeom>
          <a:solidFill>
            <a:srgbClr val="836727"/>
          </a:solidFill>
          <a:ln w="12700">
            <a:solidFill>
              <a:srgbClr val="836727"/>
            </a:solidFill>
          </a:ln>
        </p:spPr>
      </p:pic>
      <p:sp>
        <p:nvSpPr>
          <p:cNvPr id="6" name="TextBox 5"/>
          <p:cNvSpPr txBox="1"/>
          <p:nvPr/>
        </p:nvSpPr>
        <p:spPr>
          <a:xfrm>
            <a:off x="6396649" y="4087180"/>
            <a:ext cx="2136164" cy="1748510"/>
          </a:xfrm>
          <a:prstGeom prst="rect">
            <a:avLst/>
          </a:prstGeom>
          <a:noFill/>
          <a:ln w="31750">
            <a:solidFill>
              <a:srgbClr val="836727"/>
            </a:solidFill>
          </a:ln>
        </p:spPr>
        <p:txBody>
          <a:bodyPr wrap="square" lIns="216000" tIns="180000" rIns="216000" bIns="180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Some practices may have both positive and negative aspects.</a:t>
            </a: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id="{49F3FE79-4FE8-4C54-9722-F21CB465F319}"/>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07566484-4BEF-4F57-9CF8-BA395DD2128B}"/>
                </a:ext>
              </a:extLst>
            </p:cNvPr>
            <p:cNvGrpSpPr/>
            <p:nvPr/>
          </p:nvGrpSpPr>
          <p:grpSpPr>
            <a:xfrm>
              <a:off x="60580" y="-1586"/>
              <a:ext cx="9022840" cy="6859586"/>
              <a:chOff x="60580" y="-1586"/>
              <a:chExt cx="9022840" cy="6859586"/>
            </a:xfrm>
          </p:grpSpPr>
          <p:cxnSp>
            <p:nvCxnSpPr>
              <p:cNvPr id="39" name="Straight Connector 38">
                <a:extLst>
                  <a:ext uri="{FF2B5EF4-FFF2-40B4-BE49-F238E27FC236}">
                    <a16:creationId xmlns:a16="http://schemas.microsoft.com/office/drawing/2014/main" id="{5D558C1F-3124-4E64-B1B2-D3E047761450}"/>
                  </a:ext>
                </a:extLst>
              </p:cNvPr>
              <p:cNvCxnSpPr>
                <a:cxnSpLocks/>
              </p:cNvCxnSpPr>
              <p:nvPr/>
            </p:nvCxnSpPr>
            <p:spPr>
              <a:xfrm>
                <a:off x="60580" y="0"/>
                <a:ext cx="0" cy="6858000"/>
              </a:xfrm>
              <a:prstGeom prst="line">
                <a:avLst/>
              </a:prstGeom>
              <a:ln w="127000" cmpd="thinThick">
                <a:solidFill>
                  <a:srgbClr val="83682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DC3CF9-45AF-445B-A074-FB56556E08E5}"/>
                  </a:ext>
                </a:extLst>
              </p:cNvPr>
              <p:cNvCxnSpPr>
                <a:cxnSpLocks/>
              </p:cNvCxnSpPr>
              <p:nvPr/>
            </p:nvCxnSpPr>
            <p:spPr>
              <a:xfrm>
                <a:off x="9083420" y="-1586"/>
                <a:ext cx="0" cy="6858000"/>
              </a:xfrm>
              <a:prstGeom prst="line">
                <a:avLst/>
              </a:prstGeom>
              <a:ln w="127000" cmpd="thickThin">
                <a:solidFill>
                  <a:srgbClr val="836827"/>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07970BA-EEF5-4F70-9373-35E9DBB150A4}"/>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0B757B3E-0550-4E1E-A7C2-31DF37464C10}"/>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7C8BDF58-EA94-4564-8CFA-20E0A6C7A2C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EA8664-425B-433C-9A96-C1A3CE367F07}"/>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4638DA-21A9-4898-BC22-30B25D0E3AF7}"/>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9ABEC9-D27B-4AA4-A883-B103A64E8903}"/>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65A21B-A043-4C39-A5E1-DBEB82C1F5C7}"/>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9D4E66-E128-4A12-A50A-820A8EB8890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A22737-D40A-49B9-BF9B-6488349FBE40}"/>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62528D-413F-4E4E-8ABC-F6E02B4F62E9}"/>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CF5CB1B-D850-4023-844E-E5CF7FAC0D12}"/>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8571DBD4-914B-4CF8-9677-9B5AD5D840D5}"/>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93A0F2A7-F102-4A25-859F-EA124B3CECB8}"/>
                    </a:ext>
                  </a:extLst>
                </p:cNvPr>
                <p:cNvSpPr/>
                <p:nvPr/>
              </p:nvSpPr>
              <p:spPr bwMode="auto">
                <a:xfrm>
                  <a:off x="839564" y="542426"/>
                  <a:ext cx="1040304" cy="1023137"/>
                </a:xfrm>
                <a:prstGeom prst="ellipse">
                  <a:avLst/>
                </a:prstGeom>
                <a:solidFill>
                  <a:srgbClr val="836827"/>
                </a:solidFill>
                <a:ln w="28575">
                  <a:solidFill>
                    <a:srgbClr val="E0D9C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C00C87C0-2C74-40D8-BB4A-B5E623E647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3793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6827">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79046" y="771768"/>
            <a:ext cx="6253767" cy="553998"/>
          </a:xfrm>
        </p:spPr>
        <p:txBody>
          <a:bodyPr wrap="square" lIns="0" tIns="0" rIns="0" bIns="0">
            <a:spAutoFit/>
          </a:bodyPr>
          <a:lstStyle/>
          <a:p>
            <a:pPr algn="l" eaLnBrk="1" hangingPunct="1">
              <a:tabLst>
                <a:tab pos="1884363" algn="l"/>
              </a:tabLst>
            </a:pPr>
            <a:r>
              <a:rPr lang="en-GB" altLang="en-NA" sz="3600" dirty="0">
                <a:solidFill>
                  <a:srgbClr val="836827"/>
                </a:solidFill>
                <a:latin typeface="MgOpen Cosmetica" panose="020B0500000300020003" pitchFamily="34" charset="0"/>
              </a:rPr>
              <a:t>Criteria for harmful practices</a:t>
            </a:r>
          </a:p>
        </p:txBody>
      </p:sp>
      <p:sp>
        <p:nvSpPr>
          <p:cNvPr id="2" name="Content Placeholder 1">
            <a:extLst>
              <a:ext uri="{FF2B5EF4-FFF2-40B4-BE49-F238E27FC236}">
                <a16:creationId xmlns:a16="http://schemas.microsoft.com/office/drawing/2014/main" id="{B2D0B1D4-32F6-44EB-B8DF-015F4F19A0AB}"/>
              </a:ext>
            </a:extLst>
          </p:cNvPr>
          <p:cNvSpPr>
            <a:spLocks noGrp="1"/>
          </p:cNvSpPr>
          <p:nvPr>
            <p:ph idx="1"/>
          </p:nvPr>
        </p:nvSpPr>
        <p:spPr>
          <a:xfrm>
            <a:off x="620599" y="2782417"/>
            <a:ext cx="7998063" cy="3691754"/>
          </a:xfrm>
        </p:spPr>
        <p:txBody>
          <a:bodyPr lIns="0" tIns="0" rIns="0" bIns="0"/>
          <a:lstStyle/>
          <a:p>
            <a:pPr marL="357188" indent="-357188">
              <a:spcBef>
                <a:spcPts val="0"/>
              </a:spcBef>
              <a:spcAft>
                <a:spcPts val="1800"/>
              </a:spcAft>
              <a:buClr>
                <a:srgbClr val="836827"/>
              </a:buClr>
              <a:buSzPct val="90000"/>
              <a:buFont typeface="Wingdings" panose="05000000000000000000" pitchFamily="2" charset="2"/>
              <a:buChar char="l"/>
            </a:pPr>
            <a:r>
              <a:rPr lang="en-US" sz="2400" dirty="0">
                <a:solidFill>
                  <a:schemeClr val="tx1"/>
                </a:solidFill>
                <a:latin typeface="MgOpen Cosmetica" panose="020B0604020202020204"/>
              </a:rPr>
              <a:t>Practices</a:t>
            </a:r>
            <a:r>
              <a:rPr lang="en-US" sz="2400" dirty="0">
                <a:solidFill>
                  <a:srgbClr val="836827"/>
                </a:solidFill>
                <a:latin typeface="MgOpen Cosmetica" panose="020B0604020202020204"/>
              </a:rPr>
              <a:t> </a:t>
            </a:r>
            <a:r>
              <a:rPr lang="en-US" sz="2400" b="1" dirty="0">
                <a:solidFill>
                  <a:srgbClr val="836827"/>
                </a:solidFill>
                <a:latin typeface="MgOpen Cosmetica" panose="020B0604020202020204"/>
              </a:rPr>
              <a:t>grounded in discrimination</a:t>
            </a:r>
            <a:r>
              <a:rPr lang="en-US" sz="2400" dirty="0">
                <a:solidFill>
                  <a:srgbClr val="836827"/>
                </a:solidFill>
                <a:latin typeface="MgOpen Cosmetica" panose="020B0604020202020204"/>
              </a:rPr>
              <a:t> </a:t>
            </a:r>
            <a:r>
              <a:rPr lang="en-US" sz="2400" dirty="0">
                <a:solidFill>
                  <a:schemeClr val="tx1"/>
                </a:solidFill>
                <a:latin typeface="MgOpen Cosmetica" panose="020B0604020202020204"/>
              </a:rPr>
              <a:t>on the basis of age, sex, gender, </a:t>
            </a:r>
            <a:r>
              <a:rPr lang="en-US" sz="2400" dirty="0" err="1">
                <a:solidFill>
                  <a:schemeClr val="tx1"/>
                </a:solidFill>
                <a:latin typeface="MgOpen Cosmetica" panose="020B0604020202020204"/>
              </a:rPr>
              <a:t>etc</a:t>
            </a:r>
            <a:endParaRPr lang="en-US" sz="2400" dirty="0">
              <a:solidFill>
                <a:schemeClr val="tx1"/>
              </a:solidFill>
              <a:latin typeface="MgOpen Cosmetica" panose="020B0604020202020204"/>
            </a:endParaRPr>
          </a:p>
          <a:p>
            <a:pPr marL="357188" indent="-357188">
              <a:spcBef>
                <a:spcPts val="0"/>
              </a:spcBef>
              <a:spcAft>
                <a:spcPts val="1800"/>
              </a:spcAft>
              <a:buClr>
                <a:srgbClr val="836827"/>
              </a:buClr>
              <a:buSzPct val="90000"/>
              <a:buFont typeface="Wingdings" panose="05000000000000000000" pitchFamily="2" charset="2"/>
              <a:buChar char="l"/>
            </a:pPr>
            <a:r>
              <a:rPr lang="en-US" sz="2400" dirty="0">
                <a:solidFill>
                  <a:schemeClr val="tx1"/>
                </a:solidFill>
                <a:latin typeface="MgOpen Cosmetica" panose="020B0604020202020204"/>
              </a:rPr>
              <a:t>Practices that</a:t>
            </a:r>
            <a:r>
              <a:rPr lang="en-US" sz="2400" dirty="0">
                <a:solidFill>
                  <a:srgbClr val="836827"/>
                </a:solidFill>
                <a:latin typeface="MgOpen Cosmetica" panose="020B0604020202020204"/>
              </a:rPr>
              <a:t> </a:t>
            </a:r>
            <a:r>
              <a:rPr lang="en-US" sz="2400" b="1" dirty="0">
                <a:solidFill>
                  <a:srgbClr val="836827"/>
                </a:solidFill>
                <a:latin typeface="MgOpen Cosmetica" panose="020B0604020202020204"/>
              </a:rPr>
              <a:t>deny dignity or integrity </a:t>
            </a:r>
            <a:r>
              <a:rPr lang="en-US" sz="2400" dirty="0">
                <a:solidFill>
                  <a:schemeClr val="tx1"/>
                </a:solidFill>
                <a:latin typeface="MgOpen Cosmetica" panose="020B0604020202020204"/>
              </a:rPr>
              <a:t>of the person</a:t>
            </a:r>
          </a:p>
          <a:p>
            <a:pPr marL="357188" indent="-357188">
              <a:spcBef>
                <a:spcPts val="0"/>
              </a:spcBef>
              <a:spcAft>
                <a:spcPts val="1800"/>
              </a:spcAft>
              <a:buClr>
                <a:srgbClr val="836827"/>
              </a:buClr>
              <a:buSzPct val="90000"/>
              <a:buFont typeface="Wingdings" panose="05000000000000000000" pitchFamily="2" charset="2"/>
              <a:buChar char="l"/>
            </a:pPr>
            <a:r>
              <a:rPr lang="en-US" sz="2400" dirty="0">
                <a:solidFill>
                  <a:schemeClr val="tx1"/>
                </a:solidFill>
                <a:latin typeface="MgOpen Cosmetica" panose="020B0604020202020204"/>
              </a:rPr>
              <a:t>Traditional, re-emerging or emerging practices </a:t>
            </a:r>
            <a:r>
              <a:rPr lang="en-US" sz="2400" b="1" dirty="0">
                <a:solidFill>
                  <a:srgbClr val="836827"/>
                </a:solidFill>
                <a:latin typeface="MgOpen Cosmetica" panose="020B0604020202020204"/>
              </a:rPr>
              <a:t>rooted in social norms that perpetuate male dominance</a:t>
            </a:r>
            <a:r>
              <a:rPr lang="en-US" sz="2400" dirty="0">
                <a:solidFill>
                  <a:srgbClr val="836827"/>
                </a:solidFill>
                <a:latin typeface="MgOpen Cosmetica" panose="020B0604020202020204"/>
              </a:rPr>
              <a:t> </a:t>
            </a:r>
            <a:r>
              <a:rPr lang="en-US" sz="2400" dirty="0">
                <a:solidFill>
                  <a:schemeClr val="tx1"/>
                </a:solidFill>
                <a:latin typeface="MgOpen Cosmetica" panose="020B0604020202020204"/>
              </a:rPr>
              <a:t>and inequality of women and children</a:t>
            </a:r>
          </a:p>
          <a:p>
            <a:pPr marL="357188" indent="-357188">
              <a:spcBef>
                <a:spcPts val="0"/>
              </a:spcBef>
              <a:spcAft>
                <a:spcPts val="1800"/>
              </a:spcAft>
              <a:buClr>
                <a:srgbClr val="836827"/>
              </a:buClr>
              <a:buSzPct val="90000"/>
              <a:buFont typeface="Wingdings" panose="05000000000000000000" pitchFamily="2" charset="2"/>
              <a:buChar char="l"/>
            </a:pPr>
            <a:r>
              <a:rPr lang="en-US" sz="2400" dirty="0">
                <a:solidFill>
                  <a:schemeClr val="tx1"/>
                </a:solidFill>
                <a:latin typeface="MgOpen Cosmetica" panose="020B0604020202020204"/>
              </a:rPr>
              <a:t>Practices</a:t>
            </a:r>
            <a:r>
              <a:rPr lang="en-US" sz="2400" dirty="0">
                <a:solidFill>
                  <a:srgbClr val="836827"/>
                </a:solidFill>
                <a:latin typeface="MgOpen Cosmetica" panose="020B0604020202020204"/>
              </a:rPr>
              <a:t> </a:t>
            </a:r>
            <a:r>
              <a:rPr lang="en-US" sz="2400" b="1" dirty="0">
                <a:solidFill>
                  <a:srgbClr val="836827"/>
                </a:solidFill>
                <a:latin typeface="MgOpen Cosmetica" panose="020B0604020202020204"/>
              </a:rPr>
              <a:t>imposed on women and children </a:t>
            </a:r>
            <a:r>
              <a:rPr lang="en-US" sz="2400" dirty="0">
                <a:solidFill>
                  <a:schemeClr val="tx1"/>
                </a:solidFill>
                <a:latin typeface="MgOpen Cosmetica" panose="020B0604020202020204"/>
              </a:rPr>
              <a:t>by family members, community members or society at large</a:t>
            </a:r>
          </a:p>
        </p:txBody>
      </p:sp>
      <p:sp>
        <p:nvSpPr>
          <p:cNvPr id="4" name="TextBox 3"/>
          <p:cNvSpPr txBox="1"/>
          <p:nvPr/>
        </p:nvSpPr>
        <p:spPr>
          <a:xfrm>
            <a:off x="1180589" y="1716706"/>
            <a:ext cx="7009891"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MgOpen Cosmetica" panose="020B0604020202020204"/>
                <a:ea typeface="+mn-ea"/>
                <a:cs typeface="+mn-cs"/>
              </a:rPr>
              <a:t>The Act does not set any criteria for determining if a specific practice </a:t>
            </a:r>
            <a:br>
              <a:rPr kumimoji="0" lang="en-US" sz="1800" b="0" i="1"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800" b="0" i="1" u="none" strike="noStrike" kern="1200" cap="none" spc="0" normalizeH="0" baseline="0" noProof="0" dirty="0">
                <a:ln>
                  <a:noFill/>
                </a:ln>
                <a:solidFill>
                  <a:srgbClr val="000000"/>
                </a:solidFill>
                <a:effectLst/>
                <a:uLnTx/>
                <a:uFillTx/>
                <a:latin typeface="MgOpen Cosmetica" panose="020B0604020202020204"/>
                <a:ea typeface="+mn-ea"/>
                <a:cs typeface="+mn-cs"/>
              </a:rPr>
              <a:t>is detrimental to a child’s well-being, but some criteria have </a:t>
            </a:r>
            <a:br>
              <a:rPr kumimoji="0" lang="en-US" sz="1800" b="0" i="1"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800" b="0" i="1" u="none" strike="noStrike" kern="1200" cap="none" spc="0" normalizeH="0" baseline="0" noProof="0" dirty="0">
                <a:ln>
                  <a:noFill/>
                </a:ln>
                <a:solidFill>
                  <a:srgbClr val="000000"/>
                </a:solidFill>
                <a:effectLst/>
                <a:uLnTx/>
                <a:uFillTx/>
                <a:latin typeface="MgOpen Cosmetica" panose="020B0604020202020204"/>
                <a:ea typeface="+mn-ea"/>
                <a:cs typeface="+mn-cs"/>
              </a:rPr>
              <a:t>been suggested by the CEDAW Committee.</a:t>
            </a:r>
            <a:endPar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endParaRPr>
          </a:p>
        </p:txBody>
      </p:sp>
      <p:grpSp>
        <p:nvGrpSpPr>
          <p:cNvPr id="22" name="Group 21">
            <a:extLst>
              <a:ext uri="{FF2B5EF4-FFF2-40B4-BE49-F238E27FC236}">
                <a16:creationId xmlns:a16="http://schemas.microsoft.com/office/drawing/2014/main" id="{92DAB691-613D-4281-BA5A-B52FC350F5F4}"/>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94B155E3-08D1-4A74-A06A-DEC688294F9C}"/>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4719A47E-BDFF-4265-9040-6B1497995F9F}"/>
                  </a:ext>
                </a:extLst>
              </p:cNvPr>
              <p:cNvCxnSpPr>
                <a:cxnSpLocks/>
              </p:cNvCxnSpPr>
              <p:nvPr/>
            </p:nvCxnSpPr>
            <p:spPr>
              <a:xfrm>
                <a:off x="60580" y="0"/>
                <a:ext cx="0" cy="6858000"/>
              </a:xfrm>
              <a:prstGeom prst="line">
                <a:avLst/>
              </a:prstGeom>
              <a:ln w="127000" cmpd="thinThick">
                <a:solidFill>
                  <a:srgbClr val="83682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E632FB-3AE6-4AFF-A00E-D1E1D3AEEF96}"/>
                  </a:ext>
                </a:extLst>
              </p:cNvPr>
              <p:cNvCxnSpPr>
                <a:cxnSpLocks/>
              </p:cNvCxnSpPr>
              <p:nvPr/>
            </p:nvCxnSpPr>
            <p:spPr>
              <a:xfrm>
                <a:off x="9083420" y="-1586"/>
                <a:ext cx="0" cy="6858000"/>
              </a:xfrm>
              <a:prstGeom prst="line">
                <a:avLst/>
              </a:prstGeom>
              <a:ln w="127000" cmpd="thickThin">
                <a:solidFill>
                  <a:srgbClr val="836827"/>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7B0A6C4-841E-4F77-9D5A-E010C655C393}"/>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9C3D7660-61BE-4AE8-BBD6-7DB381AD59B4}"/>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91F60394-B2F9-4D38-B6DB-80DB38C21A2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44351C-2563-4BE1-B89F-C5F359B6109F}"/>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F7B9E2-52FF-46AF-9F2F-90E0B7A5CFB7}"/>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43E894-D120-4CF5-8736-45BE0243E478}"/>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8038FC-D8AB-4BC3-8E21-2FBAD9160EBD}"/>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2C6B55-8D02-42CF-9F6A-35CA13FFC81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5368802-6E43-4E63-B05F-1DC7E7419D92}"/>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BFDA1B0-7B04-43B5-BF63-0508D42D96E8}"/>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611DEAF-7EC5-4A64-A960-8C4098639C0A}"/>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BBF678D-8AA0-4DA4-A304-4E64A08DFD43}"/>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139C040A-EF4F-4CAE-8E18-8A4D22B4DA0E}"/>
                    </a:ext>
                  </a:extLst>
                </p:cNvPr>
                <p:cNvSpPr/>
                <p:nvPr/>
              </p:nvSpPr>
              <p:spPr bwMode="auto">
                <a:xfrm>
                  <a:off x="839564" y="542426"/>
                  <a:ext cx="1040304" cy="1023137"/>
                </a:xfrm>
                <a:prstGeom prst="ellipse">
                  <a:avLst/>
                </a:prstGeom>
                <a:solidFill>
                  <a:srgbClr val="836827"/>
                </a:solidFill>
                <a:ln w="28575">
                  <a:solidFill>
                    <a:srgbClr val="E0D9C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EAE34AC7-7C9E-4210-BDB6-4A0068D733C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75835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18E72">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17137" y="592656"/>
            <a:ext cx="6306822" cy="738664"/>
          </a:xfrm>
        </p:spPr>
        <p:txBody>
          <a:bodyPr wrap="square" lIns="0" tIns="0" rIns="0" bIns="0">
            <a:spAutoFit/>
          </a:bodyPr>
          <a:lstStyle/>
          <a:p>
            <a:pPr algn="l" eaLnBrk="1" hangingPunct="1">
              <a:tabLst>
                <a:tab pos="1884363" algn="l"/>
              </a:tabLst>
            </a:pPr>
            <a:r>
              <a:rPr lang="en-GB" altLang="en-NA" sz="4800" dirty="0">
                <a:solidFill>
                  <a:srgbClr val="A18E72"/>
                </a:solidFill>
                <a:latin typeface="MgOpen Cosmetica" panose="020B0500000300020003" pitchFamily="34" charset="0"/>
              </a:rPr>
              <a:t>21. Baby-dumping</a:t>
            </a:r>
          </a:p>
        </p:txBody>
      </p:sp>
      <p:sp>
        <p:nvSpPr>
          <p:cNvPr id="2" name="Content Placeholder 1">
            <a:extLst>
              <a:ext uri="{FF2B5EF4-FFF2-40B4-BE49-F238E27FC236}">
                <a16:creationId xmlns:a16="http://schemas.microsoft.com/office/drawing/2014/main" id="{4D811C32-FE96-45B4-B2C7-B434D8AC5C8C}"/>
              </a:ext>
            </a:extLst>
          </p:cNvPr>
          <p:cNvSpPr>
            <a:spLocks noGrp="1"/>
          </p:cNvSpPr>
          <p:nvPr>
            <p:ph idx="1"/>
          </p:nvPr>
        </p:nvSpPr>
        <p:spPr>
          <a:xfrm>
            <a:off x="611187" y="1777053"/>
            <a:ext cx="7205443" cy="4586536"/>
          </a:xfrm>
        </p:spPr>
        <p:txBody>
          <a:bodyPr lIns="0" tIns="0" rIns="0" bIns="0"/>
          <a:lstStyle/>
          <a:p>
            <a:pPr marL="357188" indent="-357188">
              <a:spcBef>
                <a:spcPts val="0"/>
              </a:spcBef>
              <a:spcAft>
                <a:spcPts val="1200"/>
              </a:spcAft>
              <a:buClr>
                <a:srgbClr val="A18E72"/>
              </a:buClr>
              <a:buSzPct val="90000"/>
              <a:buFont typeface="Wingdings" panose="05000000000000000000" pitchFamily="2" charset="2"/>
              <a:buChar char="l"/>
            </a:pPr>
            <a:r>
              <a:rPr lang="en-US" sz="2000" dirty="0">
                <a:solidFill>
                  <a:srgbClr val="000000"/>
                </a:solidFill>
                <a:latin typeface="MgOpen Cosmetica" panose="020B0604020202020204"/>
              </a:rPr>
              <a:t>To discourage baby-dumping, the Act provides for </a:t>
            </a:r>
            <a:br>
              <a:rPr lang="en-US" sz="2000" dirty="0">
                <a:solidFill>
                  <a:srgbClr val="000000"/>
                </a:solidFill>
                <a:latin typeface="MgOpen Cosmetica" panose="020B0604020202020204"/>
              </a:rPr>
            </a:br>
            <a:r>
              <a:rPr lang="en-US" sz="2000" b="1" dirty="0">
                <a:solidFill>
                  <a:srgbClr val="A18E72"/>
                </a:solidFill>
                <a:latin typeface="MgOpen Cosmetica" panose="020B0604020202020204"/>
              </a:rPr>
              <a:t>safe places where children can be left anonymously</a:t>
            </a:r>
            <a:r>
              <a:rPr lang="en-US" sz="2000" dirty="0">
                <a:solidFill>
                  <a:srgbClr val="000000"/>
                </a:solidFill>
                <a:latin typeface="MgOpen Cosmetica" panose="020B0604020202020204"/>
              </a:rPr>
              <a:t>, </a:t>
            </a:r>
            <a:br>
              <a:rPr lang="en-US" sz="2000" dirty="0">
                <a:solidFill>
                  <a:srgbClr val="000000"/>
                </a:solidFill>
                <a:latin typeface="MgOpen Cosmetica" panose="020B0604020202020204"/>
              </a:rPr>
            </a:br>
            <a:r>
              <a:rPr lang="en-US" sz="2000" dirty="0">
                <a:solidFill>
                  <a:srgbClr val="000000"/>
                </a:solidFill>
                <a:latin typeface="MgOpen Cosmetica" panose="020B0604020202020204"/>
              </a:rPr>
              <a:t>without any criminal penalty. </a:t>
            </a:r>
          </a:p>
          <a:p>
            <a:pPr marL="357188" indent="-357188">
              <a:spcBef>
                <a:spcPts val="0"/>
              </a:spcBef>
              <a:spcAft>
                <a:spcPts val="1200"/>
              </a:spcAft>
              <a:buClr>
                <a:srgbClr val="A18E72"/>
              </a:buClr>
              <a:buSzPct val="90000"/>
              <a:buFont typeface="Wingdings" panose="05000000000000000000" pitchFamily="2" charset="2"/>
              <a:buChar char="l"/>
            </a:pPr>
            <a:r>
              <a:rPr lang="en-US" sz="2000" dirty="0">
                <a:solidFill>
                  <a:srgbClr val="000000"/>
                </a:solidFill>
                <a:latin typeface="MgOpen Cosmetica" panose="020B0604020202020204"/>
              </a:rPr>
              <a:t>Any abandoned child must immediately be </a:t>
            </a:r>
            <a:r>
              <a:rPr lang="en-US" sz="2000" b="1" dirty="0">
                <a:solidFill>
                  <a:srgbClr val="A18E72"/>
                </a:solidFill>
                <a:latin typeface="MgOpen Cosmetica" panose="020B0604020202020204"/>
              </a:rPr>
              <a:t>reported </a:t>
            </a:r>
            <a:br>
              <a:rPr lang="en-US" sz="2000" b="1" dirty="0">
                <a:solidFill>
                  <a:srgbClr val="A18E72"/>
                </a:solidFill>
                <a:latin typeface="MgOpen Cosmetica" panose="020B0604020202020204"/>
              </a:rPr>
            </a:br>
            <a:r>
              <a:rPr lang="en-US" sz="2000" b="1" dirty="0">
                <a:solidFill>
                  <a:srgbClr val="A18E72"/>
                </a:solidFill>
                <a:latin typeface="MgOpen Cosmetica" panose="020B0604020202020204"/>
              </a:rPr>
              <a:t>to the police and handed over to a social worker</a:t>
            </a:r>
            <a:r>
              <a:rPr lang="en-US" sz="2000" dirty="0">
                <a:solidFill>
                  <a:srgbClr val="000000"/>
                </a:solidFill>
                <a:latin typeface="MgOpen Cosmetica" panose="020B0604020202020204"/>
              </a:rPr>
              <a:t>. </a:t>
            </a:r>
            <a:br>
              <a:rPr lang="en-US" sz="2000" dirty="0">
                <a:solidFill>
                  <a:srgbClr val="000000"/>
                </a:solidFill>
                <a:latin typeface="MgOpen Cosmetica" panose="020B0604020202020204"/>
              </a:rPr>
            </a:br>
            <a:r>
              <a:rPr lang="en-US" sz="2000" dirty="0">
                <a:solidFill>
                  <a:srgbClr val="000000"/>
                </a:solidFill>
                <a:latin typeface="MgOpen Cosmetica" panose="020B0604020202020204"/>
              </a:rPr>
              <a:t>The social worker will put the child in a place of safety </a:t>
            </a:r>
            <a:br>
              <a:rPr lang="en-US" sz="2000" dirty="0">
                <a:solidFill>
                  <a:srgbClr val="000000"/>
                </a:solidFill>
                <a:latin typeface="MgOpen Cosmetica" panose="020B0604020202020204"/>
              </a:rPr>
            </a:br>
            <a:r>
              <a:rPr lang="en-US" sz="2000" dirty="0">
                <a:solidFill>
                  <a:srgbClr val="000000"/>
                </a:solidFill>
                <a:latin typeface="MgOpen Cosmetica" panose="020B0604020202020204"/>
              </a:rPr>
              <a:t>for temporary care.</a:t>
            </a:r>
          </a:p>
          <a:p>
            <a:pPr marL="357188" indent="-357188">
              <a:spcBef>
                <a:spcPts val="0"/>
              </a:spcBef>
              <a:spcAft>
                <a:spcPts val="1200"/>
              </a:spcAft>
              <a:buClr>
                <a:srgbClr val="A18E72"/>
              </a:buClr>
              <a:buSzPct val="90000"/>
              <a:buFont typeface="Wingdings" panose="05000000000000000000" pitchFamily="2" charset="2"/>
              <a:buChar char="l"/>
            </a:pPr>
            <a:r>
              <a:rPr lang="en-US" sz="2000" dirty="0">
                <a:solidFill>
                  <a:srgbClr val="000000"/>
                </a:solidFill>
                <a:latin typeface="MgOpen Cosmetica" panose="020B0604020202020204"/>
              </a:rPr>
              <a:t>A child who has not been claimed after </a:t>
            </a:r>
            <a:r>
              <a:rPr lang="en-US" sz="2000" b="1" dirty="0">
                <a:solidFill>
                  <a:srgbClr val="A18E72"/>
                </a:solidFill>
                <a:latin typeface="MgOpen Cosmetica" panose="020B0604020202020204"/>
              </a:rPr>
              <a:t>60 days </a:t>
            </a:r>
            <a:r>
              <a:rPr lang="en-US" sz="2000" dirty="0">
                <a:solidFill>
                  <a:srgbClr val="000000"/>
                </a:solidFill>
                <a:latin typeface="MgOpen Cosmetica" panose="020B0604020202020204"/>
              </a:rPr>
              <a:t>may </a:t>
            </a:r>
            <a:br>
              <a:rPr lang="en-US" sz="2000" dirty="0">
                <a:solidFill>
                  <a:srgbClr val="000000"/>
                </a:solidFill>
                <a:latin typeface="MgOpen Cosmetica" panose="020B0604020202020204"/>
              </a:rPr>
            </a:br>
            <a:r>
              <a:rPr lang="en-US" sz="2000" dirty="0">
                <a:solidFill>
                  <a:srgbClr val="000000"/>
                </a:solidFill>
                <a:latin typeface="MgOpen Cosmetica" panose="020B0604020202020204"/>
              </a:rPr>
              <a:t>be made available for </a:t>
            </a:r>
            <a:r>
              <a:rPr lang="en-US" sz="2000" b="1" dirty="0">
                <a:solidFill>
                  <a:srgbClr val="A18E72"/>
                </a:solidFill>
                <a:latin typeface="MgOpen Cosmetica" panose="020B0604020202020204"/>
              </a:rPr>
              <a:t>adoption</a:t>
            </a:r>
            <a:r>
              <a:rPr lang="en-US" sz="2000" dirty="0">
                <a:solidFill>
                  <a:srgbClr val="000000"/>
                </a:solidFill>
                <a:latin typeface="MgOpen Cosmetica" panose="020B0604020202020204"/>
              </a:rPr>
              <a:t>. </a:t>
            </a:r>
          </a:p>
          <a:p>
            <a:pPr marL="357188" indent="-357188" algn="just">
              <a:spcBef>
                <a:spcPts val="0"/>
              </a:spcBef>
              <a:spcAft>
                <a:spcPts val="1200"/>
              </a:spcAft>
              <a:buClr>
                <a:srgbClr val="A18E72"/>
              </a:buClr>
              <a:buSzPct val="90000"/>
              <a:buFont typeface="Wingdings" panose="05000000000000000000" pitchFamily="2" charset="2"/>
              <a:buChar char="l"/>
            </a:pPr>
            <a:r>
              <a:rPr lang="en-US" sz="2000" b="1" dirty="0">
                <a:solidFill>
                  <a:srgbClr val="A18E72"/>
                </a:solidFill>
                <a:latin typeface="MgOpen Cosmetica" panose="020B0604020202020204"/>
              </a:rPr>
              <a:t>If the child is claimed by family members or by a parent</a:t>
            </a:r>
            <a:r>
              <a:rPr lang="en-US" sz="2000" dirty="0">
                <a:solidFill>
                  <a:srgbClr val="000000"/>
                </a:solidFill>
                <a:latin typeface="MgOpen Cosmetica" panose="020B0604020202020204"/>
              </a:rPr>
              <a:t>, the social worker will continue to monitor the situation. </a:t>
            </a:r>
          </a:p>
          <a:p>
            <a:pPr marL="357188" indent="-357188">
              <a:spcBef>
                <a:spcPts val="0"/>
              </a:spcBef>
              <a:spcAft>
                <a:spcPts val="1200"/>
              </a:spcAft>
              <a:buClr>
                <a:srgbClr val="A18E72"/>
              </a:buClr>
              <a:buSzPct val="90000"/>
              <a:buFont typeface="Wingdings" panose="05000000000000000000" pitchFamily="2" charset="2"/>
              <a:buChar char="l"/>
            </a:pPr>
            <a:r>
              <a:rPr lang="en-US" sz="2000" dirty="0">
                <a:solidFill>
                  <a:srgbClr val="000000"/>
                </a:solidFill>
                <a:latin typeface="MgOpen Cosmetica" panose="020B0604020202020204"/>
              </a:rPr>
              <a:t>A child will be </a:t>
            </a:r>
            <a:r>
              <a:rPr lang="en-US" sz="2000" b="1" dirty="0">
                <a:solidFill>
                  <a:srgbClr val="A18E72"/>
                </a:solidFill>
                <a:latin typeface="MgOpen Cosmetica" panose="020B0604020202020204"/>
              </a:rPr>
              <a:t>returned to the person who abandoned the child</a:t>
            </a:r>
            <a:r>
              <a:rPr lang="en-US" sz="2000" b="1" dirty="0">
                <a:solidFill>
                  <a:srgbClr val="000000"/>
                </a:solidFill>
                <a:latin typeface="MgOpen Cosmetica" panose="020B0604020202020204"/>
              </a:rPr>
              <a:t> </a:t>
            </a:r>
            <a:r>
              <a:rPr lang="en-US" sz="2000" dirty="0">
                <a:solidFill>
                  <a:srgbClr val="000000"/>
                </a:solidFill>
                <a:latin typeface="MgOpen Cosmetica" panose="020B0604020202020204"/>
              </a:rPr>
              <a:t>only if the social worker is sure that the child will be safe.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97235" y="1788991"/>
            <a:ext cx="1560547" cy="2737289"/>
          </a:xfrm>
          <a:prstGeom prst="rect">
            <a:avLst/>
          </a:prstGeom>
        </p:spPr>
      </p:pic>
      <p:grpSp>
        <p:nvGrpSpPr>
          <p:cNvPr id="22" name="Group 21">
            <a:extLst>
              <a:ext uri="{FF2B5EF4-FFF2-40B4-BE49-F238E27FC236}">
                <a16:creationId xmlns:a16="http://schemas.microsoft.com/office/drawing/2014/main" id="{AF851072-767D-499B-8667-4E8CB47CB5C4}"/>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388EC0C2-8AD9-4CCF-BF09-4D24E3CEDC25}"/>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DC90AB73-0F5D-4B61-843B-DA1DE4E34730}"/>
                  </a:ext>
                </a:extLst>
              </p:cNvPr>
              <p:cNvCxnSpPr>
                <a:cxnSpLocks/>
              </p:cNvCxnSpPr>
              <p:nvPr/>
            </p:nvCxnSpPr>
            <p:spPr>
              <a:xfrm>
                <a:off x="60580" y="0"/>
                <a:ext cx="0" cy="6858000"/>
              </a:xfrm>
              <a:prstGeom prst="line">
                <a:avLst/>
              </a:prstGeom>
              <a:ln w="127000" cmpd="thinThick">
                <a:solidFill>
                  <a:srgbClr val="A18E7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478627-793C-44C7-8DB4-B3F7DB953C80}"/>
                  </a:ext>
                </a:extLst>
              </p:cNvPr>
              <p:cNvCxnSpPr>
                <a:cxnSpLocks/>
              </p:cNvCxnSpPr>
              <p:nvPr/>
            </p:nvCxnSpPr>
            <p:spPr>
              <a:xfrm>
                <a:off x="9083420" y="-1586"/>
                <a:ext cx="0" cy="6858000"/>
              </a:xfrm>
              <a:prstGeom prst="line">
                <a:avLst/>
              </a:prstGeom>
              <a:ln w="127000" cmpd="thickThin">
                <a:solidFill>
                  <a:srgbClr val="A18E72"/>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EE80A7C9-5EAF-48A7-B674-B95DE714DAE4}"/>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A572E64E-9DD2-461F-918E-468E31B245DA}"/>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ED884BE3-F6D3-4F77-AFFD-F5C1E00D4E3B}"/>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5498E7-3777-4BAA-96E8-9499B4CF080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E4014D9-475B-42CE-B120-952D9C8C2A45}"/>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247544A-38B6-45C9-BB53-772FDC97348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B20BCBC-AC9D-4A29-ACC0-9A31E6C45429}"/>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00AAF5-1F76-4DC1-AF19-39A374317C3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CDE893F-5685-479F-ACF8-23B3D6CB14C0}"/>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EAA5F68-55BB-4978-9977-663D3EC38969}"/>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8B7281-7DB2-488F-8D54-DB39B0B31370}"/>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05936616-5904-417C-A156-86E103740B21}"/>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78B19DB8-90FF-4B4E-B0EA-3201952012E4}"/>
                    </a:ext>
                  </a:extLst>
                </p:cNvPr>
                <p:cNvSpPr/>
                <p:nvPr/>
              </p:nvSpPr>
              <p:spPr bwMode="auto">
                <a:xfrm>
                  <a:off x="839564" y="542426"/>
                  <a:ext cx="1040304" cy="1023137"/>
                </a:xfrm>
                <a:prstGeom prst="ellipse">
                  <a:avLst/>
                </a:prstGeom>
                <a:solidFill>
                  <a:srgbClr val="A18E72"/>
                </a:solidFill>
                <a:ln w="28575">
                  <a:solidFill>
                    <a:srgbClr val="E7E3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FB458368-3FDB-4F3E-824D-242B13D9C3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69013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18E72">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58862" y="705662"/>
            <a:ext cx="6265100" cy="738664"/>
          </a:xfrm>
        </p:spPr>
        <p:txBody>
          <a:bodyPr wrap="square" lIns="0" tIns="0" rIns="0" bIns="0">
            <a:spAutoFit/>
          </a:bodyPr>
          <a:lstStyle/>
          <a:p>
            <a:pPr algn="l" eaLnBrk="1" hangingPunct="1">
              <a:tabLst>
                <a:tab pos="1884363" algn="l"/>
              </a:tabLst>
            </a:pPr>
            <a:r>
              <a:rPr lang="en-GB" altLang="en-NA" sz="4800" dirty="0">
                <a:solidFill>
                  <a:srgbClr val="A18E72"/>
                </a:solidFill>
                <a:latin typeface="MgOpen Cosmetica" panose="020B0500000300020003" pitchFamily="34" charset="0"/>
              </a:rPr>
              <a:t>Criminal charges</a:t>
            </a:r>
          </a:p>
        </p:txBody>
      </p:sp>
      <p:sp>
        <p:nvSpPr>
          <p:cNvPr id="2" name="Content Placeholder 1">
            <a:extLst>
              <a:ext uri="{FF2B5EF4-FFF2-40B4-BE49-F238E27FC236}">
                <a16:creationId xmlns:a16="http://schemas.microsoft.com/office/drawing/2014/main" id="{4883997E-2D04-4A24-9B04-08070D60288A}"/>
              </a:ext>
            </a:extLst>
          </p:cNvPr>
          <p:cNvSpPr>
            <a:spLocks noGrp="1"/>
          </p:cNvSpPr>
          <p:nvPr>
            <p:ph idx="1"/>
          </p:nvPr>
        </p:nvSpPr>
        <p:spPr>
          <a:xfrm>
            <a:off x="619696" y="1865249"/>
            <a:ext cx="3701298" cy="3352404"/>
          </a:xfrm>
        </p:spPr>
        <p:txBody>
          <a:bodyPr lIns="0" tIns="0" rIns="0" bIns="0"/>
          <a:lstStyle/>
          <a:p>
            <a:pPr marL="0" indent="0">
              <a:spcBef>
                <a:spcPts val="0"/>
              </a:spcBef>
              <a:spcAft>
                <a:spcPts val="1200"/>
              </a:spcAft>
              <a:buClr>
                <a:srgbClr val="A18E72"/>
              </a:buClr>
              <a:buSzPct val="90000"/>
              <a:buNone/>
            </a:pPr>
            <a:r>
              <a:rPr lang="en-US" sz="2200" dirty="0">
                <a:solidFill>
                  <a:schemeClr val="tx1"/>
                </a:solidFill>
                <a:latin typeface="MgOpen Cosmetica" panose="020B0604020202020204"/>
              </a:rPr>
              <a:t>Baby-dumping can give rise to criminal charges: </a:t>
            </a:r>
          </a:p>
          <a:p>
            <a:pPr marL="361950" indent="-361950">
              <a:spcBef>
                <a:spcPts val="0"/>
              </a:spcBef>
              <a:spcAft>
                <a:spcPts val="1200"/>
              </a:spcAft>
              <a:buClr>
                <a:srgbClr val="A18E72"/>
              </a:buClr>
              <a:buSzPct val="90000"/>
              <a:buFont typeface="Wingdings" panose="05000000000000000000" pitchFamily="2" charset="2"/>
              <a:buChar char="l"/>
            </a:pPr>
            <a:r>
              <a:rPr lang="en-US" sz="2200" b="1" dirty="0">
                <a:solidFill>
                  <a:schemeClr val="tx1"/>
                </a:solidFill>
                <a:latin typeface="MgOpen Cosmetica" panose="020B0604020202020204"/>
              </a:rPr>
              <a:t>murder </a:t>
            </a:r>
          </a:p>
          <a:p>
            <a:pPr marL="361950" indent="-361950">
              <a:spcBef>
                <a:spcPts val="0"/>
              </a:spcBef>
              <a:spcAft>
                <a:spcPts val="1200"/>
              </a:spcAft>
              <a:buClr>
                <a:srgbClr val="A18E72"/>
              </a:buClr>
              <a:buSzPct val="90000"/>
              <a:buFont typeface="Wingdings" panose="05000000000000000000" pitchFamily="2" charset="2"/>
              <a:buChar char="l"/>
            </a:pPr>
            <a:r>
              <a:rPr lang="en-US" sz="2200" b="1" dirty="0">
                <a:solidFill>
                  <a:schemeClr val="tx1"/>
                </a:solidFill>
                <a:latin typeface="MgOpen Cosmetica" panose="020B0604020202020204"/>
              </a:rPr>
              <a:t>culpable homicide</a:t>
            </a:r>
            <a:endParaRPr lang="en-US" sz="2200" dirty="0">
              <a:solidFill>
                <a:schemeClr val="tx1"/>
              </a:solidFill>
              <a:latin typeface="MgOpen Cosmetica" panose="020B0604020202020204"/>
            </a:endParaRPr>
          </a:p>
          <a:p>
            <a:pPr marL="361950" indent="-361950">
              <a:spcBef>
                <a:spcPts val="0"/>
              </a:spcBef>
              <a:spcAft>
                <a:spcPts val="1200"/>
              </a:spcAft>
              <a:buClr>
                <a:srgbClr val="A18E72"/>
              </a:buClr>
              <a:buSzPct val="90000"/>
              <a:buFont typeface="Wingdings" panose="05000000000000000000" pitchFamily="2" charset="2"/>
              <a:buChar char="l"/>
            </a:pPr>
            <a:r>
              <a:rPr lang="en-US" sz="2200" b="1" dirty="0">
                <a:solidFill>
                  <a:schemeClr val="tx1"/>
                </a:solidFill>
                <a:latin typeface="MgOpen Cosmetica" panose="020B0604020202020204"/>
              </a:rPr>
              <a:t>exposing an infant </a:t>
            </a:r>
          </a:p>
          <a:p>
            <a:pPr marL="361950" indent="-361950">
              <a:spcBef>
                <a:spcPts val="0"/>
              </a:spcBef>
              <a:spcAft>
                <a:spcPts val="1200"/>
              </a:spcAft>
              <a:buClr>
                <a:srgbClr val="A18E72"/>
              </a:buClr>
              <a:buSzPct val="90000"/>
              <a:buFont typeface="Wingdings" panose="05000000000000000000" pitchFamily="2" charset="2"/>
              <a:buChar char="l"/>
            </a:pPr>
            <a:r>
              <a:rPr lang="en-US" sz="2200" b="1" dirty="0">
                <a:solidFill>
                  <a:schemeClr val="tx1"/>
                </a:solidFill>
                <a:latin typeface="MgOpen Cosmetica" panose="020B0604020202020204"/>
              </a:rPr>
              <a:t>concealment of birth</a:t>
            </a:r>
            <a:endParaRPr lang="en-US" sz="2200" dirty="0">
              <a:solidFill>
                <a:schemeClr val="tx1"/>
              </a:solidFill>
              <a:latin typeface="MgOpen Cosmetica" panose="020B0604020202020204"/>
            </a:endParaRPr>
          </a:p>
          <a:p>
            <a:pPr marL="361950" indent="-361950">
              <a:spcBef>
                <a:spcPts val="0"/>
              </a:spcBef>
              <a:spcAft>
                <a:spcPts val="1200"/>
              </a:spcAft>
              <a:buClr>
                <a:srgbClr val="A18E72"/>
              </a:buClr>
              <a:buSzPct val="90000"/>
              <a:buFont typeface="Wingdings" panose="05000000000000000000" pitchFamily="2" charset="2"/>
              <a:buChar char="l"/>
            </a:pPr>
            <a:r>
              <a:rPr lang="en-US" sz="2200" b="1" dirty="0">
                <a:solidFill>
                  <a:schemeClr val="tx1"/>
                </a:solidFill>
                <a:latin typeface="MgOpen Cosmetica" panose="020B0604020202020204"/>
              </a:rPr>
              <a:t>child abandonment</a:t>
            </a:r>
            <a:endParaRPr lang="en-NA" sz="2200" dirty="0">
              <a:solidFill>
                <a:schemeClr val="tx1"/>
              </a:solidFill>
            </a:endParaRPr>
          </a:p>
        </p:txBody>
      </p:sp>
      <p:sp>
        <p:nvSpPr>
          <p:cNvPr id="4" name="TextBox 3"/>
          <p:cNvSpPr txBox="1"/>
          <p:nvPr/>
        </p:nvSpPr>
        <p:spPr>
          <a:xfrm>
            <a:off x="4242823" y="4078919"/>
            <a:ext cx="4281140" cy="2232000"/>
          </a:xfrm>
          <a:prstGeom prst="rect">
            <a:avLst/>
          </a:prstGeom>
          <a:noFill/>
          <a:ln w="25400">
            <a:solidFill>
              <a:srgbClr val="C00000"/>
            </a:solidFill>
          </a:ln>
        </p:spPr>
        <p:txBody>
          <a:bodyPr wrap="square" lIns="72000" tIns="144000" bIns="144000" rtlCol="0">
            <a:spAutoFit/>
          </a:bodyPr>
          <a:lstStyle/>
          <a:p>
            <a:pPr algn="ctr"/>
            <a:r>
              <a:rPr lang="en-US" dirty="0">
                <a:latin typeface="MgOpen Cosmetica" panose="020B0604020202020204"/>
              </a:rPr>
              <a:t>But a person will </a:t>
            </a:r>
            <a:r>
              <a:rPr lang="en-US" dirty="0">
                <a:solidFill>
                  <a:srgbClr val="C00000"/>
                </a:solidFill>
                <a:latin typeface="MgOpen Cosmetica" panose="020B0604020202020204"/>
              </a:rPr>
              <a:t>NOT </a:t>
            </a:r>
            <a:r>
              <a:rPr lang="en-US" dirty="0">
                <a:latin typeface="MgOpen Cosmetica" panose="020B0604020202020204"/>
              </a:rPr>
              <a:t>be prosecuted </a:t>
            </a:r>
            <a:br>
              <a:rPr lang="en-US" dirty="0">
                <a:latin typeface="MgOpen Cosmetica" panose="020B0604020202020204"/>
              </a:rPr>
            </a:br>
            <a:r>
              <a:rPr lang="en-US" dirty="0">
                <a:latin typeface="MgOpen Cosmetica" panose="020B0604020202020204"/>
              </a:rPr>
              <a:t>for abandonment if a child is </a:t>
            </a:r>
          </a:p>
          <a:p>
            <a:pPr algn="ctr"/>
            <a:r>
              <a:rPr lang="en-US" b="1" dirty="0">
                <a:latin typeface="MgOpen Cosmetica" panose="020B0604020202020204"/>
              </a:rPr>
              <a:t>left in the control of a person </a:t>
            </a:r>
            <a:br>
              <a:rPr lang="en-US" b="1" dirty="0">
                <a:latin typeface="MgOpen Cosmetica" panose="020B0604020202020204"/>
              </a:rPr>
            </a:br>
            <a:r>
              <a:rPr lang="en-US" b="1" dirty="0">
                <a:latin typeface="MgOpen Cosmetica" panose="020B0604020202020204"/>
              </a:rPr>
              <a:t>at an approved authority </a:t>
            </a:r>
          </a:p>
          <a:p>
            <a:pPr algn="ctr"/>
            <a:r>
              <a:rPr lang="en-US" dirty="0">
                <a:solidFill>
                  <a:srgbClr val="C00000"/>
                </a:solidFill>
                <a:latin typeface="MgOpen Cosmetica" panose="020B0604020202020204"/>
              </a:rPr>
              <a:t>AND</a:t>
            </a:r>
          </a:p>
          <a:p>
            <a:pPr algn="ctr"/>
            <a:r>
              <a:rPr lang="en-US" b="1" dirty="0">
                <a:latin typeface="MgOpen Cosmetica" panose="020B0604020202020204"/>
              </a:rPr>
              <a:t>shows no signs of abuse, </a:t>
            </a:r>
            <a:br>
              <a:rPr lang="en-US" b="1" dirty="0">
                <a:latin typeface="MgOpen Cosmetica" panose="020B0604020202020204"/>
              </a:rPr>
            </a:br>
            <a:r>
              <a:rPr lang="en-US" b="1" dirty="0">
                <a:latin typeface="MgOpen Cosmetica" panose="020B0604020202020204"/>
              </a:rPr>
              <a:t>neglect or malnutrition.</a:t>
            </a:r>
            <a:endParaRPr lang="en-NA" b="1" dirty="0">
              <a:latin typeface="MgOpen Cosmetica" panose="020B0604020202020204"/>
            </a:endParaRPr>
          </a:p>
        </p:txBody>
      </p:sp>
      <p:grpSp>
        <p:nvGrpSpPr>
          <p:cNvPr id="23" name="Group 22">
            <a:extLst>
              <a:ext uri="{FF2B5EF4-FFF2-40B4-BE49-F238E27FC236}">
                <a16:creationId xmlns:a16="http://schemas.microsoft.com/office/drawing/2014/main" id="{0446271F-B277-4D79-85F6-FD0C234F718C}"/>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F282F180-1CD0-4DA6-9CB1-78A3BBA6AEE3}"/>
                </a:ext>
              </a:extLst>
            </p:cNvPr>
            <p:cNvGrpSpPr/>
            <p:nvPr/>
          </p:nvGrpSpPr>
          <p:grpSpPr>
            <a:xfrm>
              <a:off x="60580" y="-1586"/>
              <a:ext cx="9022840" cy="6859586"/>
              <a:chOff x="60580" y="-1586"/>
              <a:chExt cx="9022840" cy="6859586"/>
            </a:xfrm>
          </p:grpSpPr>
          <p:cxnSp>
            <p:nvCxnSpPr>
              <p:cNvPr id="39" name="Straight Connector 38">
                <a:extLst>
                  <a:ext uri="{FF2B5EF4-FFF2-40B4-BE49-F238E27FC236}">
                    <a16:creationId xmlns:a16="http://schemas.microsoft.com/office/drawing/2014/main" id="{F2A430D5-1DAC-4674-805B-DF2213577EA8}"/>
                  </a:ext>
                </a:extLst>
              </p:cNvPr>
              <p:cNvCxnSpPr>
                <a:cxnSpLocks/>
              </p:cNvCxnSpPr>
              <p:nvPr/>
            </p:nvCxnSpPr>
            <p:spPr>
              <a:xfrm>
                <a:off x="60580" y="0"/>
                <a:ext cx="0" cy="6858000"/>
              </a:xfrm>
              <a:prstGeom prst="line">
                <a:avLst/>
              </a:prstGeom>
              <a:ln w="127000" cmpd="thinThick">
                <a:solidFill>
                  <a:srgbClr val="A18E7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590F3E-34AB-4C21-91D9-E77B68E1C5CB}"/>
                  </a:ext>
                </a:extLst>
              </p:cNvPr>
              <p:cNvCxnSpPr>
                <a:cxnSpLocks/>
              </p:cNvCxnSpPr>
              <p:nvPr/>
            </p:nvCxnSpPr>
            <p:spPr>
              <a:xfrm>
                <a:off x="9083420" y="-1586"/>
                <a:ext cx="0" cy="6858000"/>
              </a:xfrm>
              <a:prstGeom prst="line">
                <a:avLst/>
              </a:prstGeom>
              <a:ln w="127000" cmpd="thickThin">
                <a:solidFill>
                  <a:srgbClr val="A18E72"/>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AE8AA1B-3449-47E5-B859-9E8F779E4FB5}"/>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0D82E061-A286-49AB-BCBC-F60B7C6349B1}"/>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CD92959D-C929-4395-9ABE-CEB76E1EB575}"/>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E57E48-3178-4F61-90DA-00BB017F419A}"/>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DF5BF3-2EC9-4DE0-9800-3E78A19E8CCE}"/>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CD4A0-F2B4-4F63-8DD5-AEEE1F82E399}"/>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2A3663-FB20-4FBA-8F48-CDBF2E63451C}"/>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C12B960-BD86-4465-B120-EADF8637AEB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DA5A04-8571-42CF-9D5F-72434A0376D6}"/>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B233F7-287F-4AE9-A3D3-D6F4FFC98AA2}"/>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4187B2-7152-44E3-8F28-30D056CEA170}"/>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F87D808-6C0E-4275-8F53-8D5D2A5E9B12}"/>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0F8D447A-AE80-4E34-94E3-C38A73AAABBC}"/>
                    </a:ext>
                  </a:extLst>
                </p:cNvPr>
                <p:cNvSpPr/>
                <p:nvPr/>
              </p:nvSpPr>
              <p:spPr bwMode="auto">
                <a:xfrm>
                  <a:off x="839564" y="542426"/>
                  <a:ext cx="1040304" cy="1023137"/>
                </a:xfrm>
                <a:prstGeom prst="ellipse">
                  <a:avLst/>
                </a:prstGeom>
                <a:solidFill>
                  <a:srgbClr val="A18E72"/>
                </a:solidFill>
                <a:ln w="28575">
                  <a:solidFill>
                    <a:srgbClr val="E7E3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7C49ED47-F093-4280-8083-C05867D871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1" name="Picture 40">
            <a:extLst>
              <a:ext uri="{FF2B5EF4-FFF2-40B4-BE49-F238E27FC236}">
                <a16:creationId xmlns:a16="http://schemas.microsoft.com/office/drawing/2014/main" id="{731AFCA3-1016-4B68-8594-8E86518DB5B0}"/>
              </a:ext>
            </a:extLst>
          </p:cNvPr>
          <p:cNvPicPr>
            <a:picLocks noChangeAspect="1"/>
          </p:cNvPicPr>
          <p:nvPr/>
        </p:nvPicPr>
        <p:blipFill>
          <a:blip r:embed="rId4"/>
          <a:stretch>
            <a:fillRect/>
          </a:stretch>
        </p:blipFill>
        <p:spPr>
          <a:xfrm>
            <a:off x="4624816" y="1970063"/>
            <a:ext cx="3517155" cy="1943570"/>
          </a:xfrm>
          <a:prstGeom prst="rect">
            <a:avLst/>
          </a:prstGeom>
        </p:spPr>
      </p:pic>
    </p:spTree>
    <p:extLst>
      <p:ext uri="{BB962C8B-B14F-4D97-AF65-F5344CB8AC3E}">
        <p14:creationId xmlns:p14="http://schemas.microsoft.com/office/powerpoint/2010/main" val="63803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18E72">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58578" y="782249"/>
            <a:ext cx="6265384" cy="523220"/>
          </a:xfrm>
        </p:spPr>
        <p:txBody>
          <a:bodyPr wrap="square" lIns="0" tIns="0" rIns="0" bIns="0">
            <a:spAutoFit/>
          </a:bodyPr>
          <a:lstStyle/>
          <a:p>
            <a:pPr algn="l" eaLnBrk="1" hangingPunct="1">
              <a:tabLst>
                <a:tab pos="1884363" algn="l"/>
              </a:tabLst>
            </a:pPr>
            <a:r>
              <a:rPr lang="en-GB" altLang="en-NA" sz="3400" dirty="0">
                <a:solidFill>
                  <a:srgbClr val="A18E72"/>
                </a:solidFill>
                <a:latin typeface="MgOpen Cosmetica" panose="020B0500000300020003" pitchFamily="34" charset="0"/>
              </a:rPr>
              <a:t>What is an approved authority?</a:t>
            </a: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4847" y="4445819"/>
            <a:ext cx="2663378" cy="1862906"/>
          </a:xfrm>
        </p:spPr>
      </p:pic>
      <p:grpSp>
        <p:nvGrpSpPr>
          <p:cNvPr id="2" name="Group 1">
            <a:extLst>
              <a:ext uri="{FF2B5EF4-FFF2-40B4-BE49-F238E27FC236}">
                <a16:creationId xmlns:a16="http://schemas.microsoft.com/office/drawing/2014/main" id="{8F123DB8-C9CD-46E3-9AF5-1A039BA34E71}"/>
              </a:ext>
            </a:extLst>
          </p:cNvPr>
          <p:cNvGrpSpPr/>
          <p:nvPr/>
        </p:nvGrpSpPr>
        <p:grpSpPr>
          <a:xfrm>
            <a:off x="1039567" y="1550675"/>
            <a:ext cx="7192643" cy="2680059"/>
            <a:chOff x="812374" y="1451858"/>
            <a:chExt cx="7192643" cy="2680059"/>
          </a:xfrm>
        </p:grpSpPr>
        <p:sp>
          <p:nvSpPr>
            <p:cNvPr id="4" name="Oval 3">
              <a:extLst>
                <a:ext uri="{FF2B5EF4-FFF2-40B4-BE49-F238E27FC236}">
                  <a16:creationId xmlns:a16="http://schemas.microsoft.com/office/drawing/2014/main" id="{2F36506C-15DB-47BD-AB39-F448927F6F1C}"/>
                </a:ext>
              </a:extLst>
            </p:cNvPr>
            <p:cNvSpPr/>
            <p:nvPr/>
          </p:nvSpPr>
          <p:spPr>
            <a:xfrm>
              <a:off x="2115005" y="1698410"/>
              <a:ext cx="1749629"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school</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8C2266E2-0EAC-4610-97C1-D9D9BD6299B8}"/>
                </a:ext>
              </a:extLst>
            </p:cNvPr>
            <p:cNvSpPr/>
            <p:nvPr/>
          </p:nvSpPr>
          <p:spPr>
            <a:xfrm>
              <a:off x="3671854" y="1451858"/>
              <a:ext cx="1427748"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hospital</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FC39F4AA-429A-4F43-A02C-0A5E9066BC26}"/>
                </a:ext>
              </a:extLst>
            </p:cNvPr>
            <p:cNvSpPr/>
            <p:nvPr/>
          </p:nvSpPr>
          <p:spPr>
            <a:xfrm>
              <a:off x="6577269" y="2258543"/>
              <a:ext cx="1427748"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police station</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6F8D890A-AA3C-4204-9495-74C541E24AB3}"/>
                </a:ext>
              </a:extLst>
            </p:cNvPr>
            <p:cNvSpPr/>
            <p:nvPr/>
          </p:nvSpPr>
          <p:spPr>
            <a:xfrm>
              <a:off x="1817036" y="2883001"/>
              <a:ext cx="2325321"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place of safety</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31EEFBDA-E610-4375-8E2D-E2D32F93BAFF}"/>
                </a:ext>
              </a:extLst>
            </p:cNvPr>
            <p:cNvSpPr/>
            <p:nvPr/>
          </p:nvSpPr>
          <p:spPr>
            <a:xfrm>
              <a:off x="4978354" y="1757361"/>
              <a:ext cx="1749629"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children’s home</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47E4ADC3-65DE-41E4-A9D3-3CFE4C098D80}"/>
                </a:ext>
              </a:extLst>
            </p:cNvPr>
            <p:cNvSpPr/>
            <p:nvPr/>
          </p:nvSpPr>
          <p:spPr>
            <a:xfrm>
              <a:off x="812374" y="2133077"/>
              <a:ext cx="1427748"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fire station</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3150A189-E804-4EC6-A480-0675CCC5640C}"/>
                </a:ext>
              </a:extLst>
            </p:cNvPr>
            <p:cNvSpPr/>
            <p:nvPr/>
          </p:nvSpPr>
          <p:spPr>
            <a:xfrm>
              <a:off x="3753175" y="2862838"/>
              <a:ext cx="3178252" cy="1248916"/>
            </a:xfrm>
            <a:prstGeom prst="ellipse">
              <a:avLst/>
            </a:prstGeom>
            <a:solidFill>
              <a:srgbClr val="A18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any other place identified in regulations</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0" name="TextBox 9"/>
          <p:cNvSpPr txBox="1"/>
          <p:nvPr/>
        </p:nvSpPr>
        <p:spPr>
          <a:xfrm>
            <a:off x="5108419" y="4356969"/>
            <a:ext cx="2410697" cy="20621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MgOpen Cosmetica" panose="020B0604020202020204"/>
                <a:ea typeface="+mn-ea"/>
                <a:cs typeface="+mn-cs"/>
              </a:rPr>
              <a:t>BabySaver</a:t>
            </a:r>
            <a:r>
              <a:rPr kumimoji="0" lang="en-US" sz="1600" b="1" i="0" u="none" strike="noStrike" kern="1200" cap="none" spc="0" normalizeH="0" baseline="0" noProof="0" dirty="0">
                <a:ln>
                  <a:noFill/>
                </a:ln>
                <a:solidFill>
                  <a:srgbClr val="000000"/>
                </a:solidFill>
                <a:effectLst/>
                <a:uLnTx/>
                <a:uFillTx/>
                <a:latin typeface="MgOpen Cosmetica" panose="020B0604020202020204"/>
                <a:ea typeface="+mn-ea"/>
                <a:cs typeface="+mn-cs"/>
              </a:rPr>
              <a:t> box </a:t>
            </a:r>
            <a:r>
              <a:rPr kumimoji="0" lang="en-US" sz="1600" b="0" i="0" u="none" strike="noStrike" kern="1200" cap="none" spc="0" normalizeH="0" baseline="0" noProof="0" dirty="0">
                <a:ln>
                  <a:noFill/>
                </a:ln>
                <a:solidFill>
                  <a:srgbClr val="000000"/>
                </a:solidFill>
                <a:effectLst/>
                <a:uLnTx/>
                <a:uFillTx/>
                <a:latin typeface="MgOpen Cosmetica" panose="020B0604020202020204"/>
                <a:ea typeface="+mn-ea"/>
                <a:cs typeface="+mn-cs"/>
              </a:rPr>
              <a:t>at </a:t>
            </a:r>
            <a:br>
              <a:rPr kumimoji="0" lang="en-US" sz="16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600" b="0" i="0" u="none" strike="noStrike" kern="1200" cap="none" spc="0" normalizeH="0" baseline="0" noProof="0" dirty="0" err="1">
                <a:ln>
                  <a:noFill/>
                </a:ln>
                <a:solidFill>
                  <a:srgbClr val="000000"/>
                </a:solidFill>
                <a:effectLst/>
                <a:uLnTx/>
                <a:uFillTx/>
                <a:latin typeface="MgOpen Cosmetica" panose="020B0604020202020204"/>
                <a:ea typeface="+mn-ea"/>
                <a:cs typeface="+mn-cs"/>
              </a:rPr>
              <a:t>Ruach</a:t>
            </a:r>
            <a:r>
              <a:rPr kumimoji="0" lang="en-US" sz="1600" b="0" i="0" u="none" strike="noStrike" kern="1200" cap="none" spc="0" normalizeH="0" baseline="0" noProof="0" dirty="0">
                <a:ln>
                  <a:noFill/>
                </a:ln>
                <a:solidFill>
                  <a:srgbClr val="000000"/>
                </a:solidFill>
                <a:effectLst/>
                <a:uLnTx/>
                <a:uFillTx/>
                <a:latin typeface="MgOpen Cosmetica" panose="020B0604020202020204"/>
                <a:ea typeface="+mn-ea"/>
                <a:cs typeface="+mn-cs"/>
              </a:rPr>
              <a:t> Elohim Foundation in Swakopmund. The box has a sensor that alerts eight people when </a:t>
            </a:r>
            <a:br>
              <a:rPr kumimoji="0" lang="en-US" sz="16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600" b="0" i="0" u="none" strike="noStrike" kern="1200" cap="none" spc="0" normalizeH="0" baseline="0" noProof="0" dirty="0">
                <a:ln>
                  <a:noFill/>
                </a:ln>
                <a:solidFill>
                  <a:srgbClr val="000000"/>
                </a:solidFill>
                <a:effectLst/>
                <a:uLnTx/>
                <a:uFillTx/>
                <a:latin typeface="MgOpen Cosmetica" panose="020B0604020202020204"/>
                <a:ea typeface="+mn-ea"/>
                <a:cs typeface="+mn-cs"/>
              </a:rPr>
              <a:t>a baby is placed inside, </a:t>
            </a:r>
            <a:br>
              <a:rPr kumimoji="0" lang="en-US" sz="16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1600" b="0" i="0" u="none" strike="noStrike" kern="1200" cap="none" spc="0" normalizeH="0" baseline="0" noProof="0" dirty="0">
                <a:ln>
                  <a:noFill/>
                </a:ln>
                <a:solidFill>
                  <a:srgbClr val="000000"/>
                </a:solidFill>
                <a:effectLst/>
                <a:uLnTx/>
                <a:uFillTx/>
                <a:latin typeface="MgOpen Cosmetica" panose="020B0604020202020204"/>
                <a:ea typeface="+mn-ea"/>
                <a:cs typeface="+mn-cs"/>
              </a:rPr>
              <a:t>to ensure a prompt response.</a:t>
            </a:r>
            <a:endParaRPr kumimoji="0" lang="en-ZA" sz="1600" b="0" i="0" u="none" strike="noStrike" kern="1200" cap="none" spc="0" normalizeH="0" baseline="0" noProof="0" dirty="0">
              <a:ln>
                <a:noFill/>
              </a:ln>
              <a:solidFill>
                <a:srgbClr val="000000"/>
              </a:solidFill>
              <a:effectLst/>
              <a:uLnTx/>
              <a:uFillTx/>
              <a:latin typeface="MgOpen Cosmetica" panose="020B0604020202020204"/>
              <a:ea typeface="+mn-ea"/>
              <a:cs typeface="+mn-cs"/>
            </a:endParaRPr>
          </a:p>
        </p:txBody>
      </p:sp>
      <p:grpSp>
        <p:nvGrpSpPr>
          <p:cNvPr id="30" name="Group 29">
            <a:extLst>
              <a:ext uri="{FF2B5EF4-FFF2-40B4-BE49-F238E27FC236}">
                <a16:creationId xmlns:a16="http://schemas.microsoft.com/office/drawing/2014/main" id="{7F4D27D5-4EBB-41AC-AB78-5C1DCCA44B17}"/>
              </a:ext>
            </a:extLst>
          </p:cNvPr>
          <p:cNvGrpSpPr/>
          <p:nvPr/>
        </p:nvGrpSpPr>
        <p:grpSpPr>
          <a:xfrm>
            <a:off x="60580" y="-1586"/>
            <a:ext cx="9022840" cy="6859586"/>
            <a:chOff x="60580" y="-1586"/>
            <a:chExt cx="9022840" cy="6859586"/>
          </a:xfrm>
        </p:grpSpPr>
        <p:grpSp>
          <p:nvGrpSpPr>
            <p:cNvPr id="31" name="Group 30">
              <a:extLst>
                <a:ext uri="{FF2B5EF4-FFF2-40B4-BE49-F238E27FC236}">
                  <a16:creationId xmlns:a16="http://schemas.microsoft.com/office/drawing/2014/main" id="{3B6434F2-3471-4011-933D-595FCF94502C}"/>
                </a:ext>
              </a:extLst>
            </p:cNvPr>
            <p:cNvGrpSpPr/>
            <p:nvPr/>
          </p:nvGrpSpPr>
          <p:grpSpPr>
            <a:xfrm>
              <a:off x="60580" y="-1586"/>
              <a:ext cx="9022840" cy="6859586"/>
              <a:chOff x="60580" y="-1586"/>
              <a:chExt cx="9022840" cy="6859586"/>
            </a:xfrm>
          </p:grpSpPr>
          <p:cxnSp>
            <p:nvCxnSpPr>
              <p:cNvPr id="46" name="Straight Connector 45">
                <a:extLst>
                  <a:ext uri="{FF2B5EF4-FFF2-40B4-BE49-F238E27FC236}">
                    <a16:creationId xmlns:a16="http://schemas.microsoft.com/office/drawing/2014/main" id="{1442AFD7-54AB-416C-A1F2-EBE8A859A1A6}"/>
                  </a:ext>
                </a:extLst>
              </p:cNvPr>
              <p:cNvCxnSpPr>
                <a:cxnSpLocks/>
              </p:cNvCxnSpPr>
              <p:nvPr/>
            </p:nvCxnSpPr>
            <p:spPr>
              <a:xfrm>
                <a:off x="60580" y="0"/>
                <a:ext cx="0" cy="6858000"/>
              </a:xfrm>
              <a:prstGeom prst="line">
                <a:avLst/>
              </a:prstGeom>
              <a:ln w="127000" cmpd="thinThick">
                <a:solidFill>
                  <a:srgbClr val="A18E7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FE6CBD0-15A8-4B4A-B39C-FCB0083FA12C}"/>
                  </a:ext>
                </a:extLst>
              </p:cNvPr>
              <p:cNvCxnSpPr>
                <a:cxnSpLocks/>
              </p:cNvCxnSpPr>
              <p:nvPr/>
            </p:nvCxnSpPr>
            <p:spPr>
              <a:xfrm>
                <a:off x="9083420" y="-1586"/>
                <a:ext cx="0" cy="6858000"/>
              </a:xfrm>
              <a:prstGeom prst="line">
                <a:avLst/>
              </a:prstGeom>
              <a:ln w="127000" cmpd="thickThin">
                <a:solidFill>
                  <a:srgbClr val="A18E72"/>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E4DC2FB-56BB-4E8A-83A9-B492080237EC}"/>
                </a:ext>
              </a:extLst>
            </p:cNvPr>
            <p:cNvGrpSpPr/>
            <p:nvPr/>
          </p:nvGrpSpPr>
          <p:grpSpPr>
            <a:xfrm>
              <a:off x="158646" y="532900"/>
              <a:ext cx="1721222" cy="1023137"/>
              <a:chOff x="158646" y="532900"/>
              <a:chExt cx="1721222" cy="1023137"/>
            </a:xfrm>
          </p:grpSpPr>
          <p:grpSp>
            <p:nvGrpSpPr>
              <p:cNvPr id="33" name="Group 9">
                <a:extLst>
                  <a:ext uri="{FF2B5EF4-FFF2-40B4-BE49-F238E27FC236}">
                    <a16:creationId xmlns:a16="http://schemas.microsoft.com/office/drawing/2014/main" id="{13192FD6-5BD4-4A3D-83C4-0ECB93230035}"/>
                  </a:ext>
                </a:extLst>
              </p:cNvPr>
              <p:cNvGrpSpPr>
                <a:grpSpLocks/>
              </p:cNvGrpSpPr>
              <p:nvPr/>
            </p:nvGrpSpPr>
            <p:grpSpPr bwMode="auto">
              <a:xfrm>
                <a:off x="158646" y="596227"/>
                <a:ext cx="1161764" cy="900361"/>
                <a:chOff x="45451" y="590550"/>
                <a:chExt cx="1213436" cy="848620"/>
              </a:xfrm>
            </p:grpSpPr>
            <p:cxnSp>
              <p:nvCxnSpPr>
                <p:cNvPr id="37" name="Straight Connector 36">
                  <a:extLst>
                    <a:ext uri="{FF2B5EF4-FFF2-40B4-BE49-F238E27FC236}">
                      <a16:creationId xmlns:a16="http://schemas.microsoft.com/office/drawing/2014/main" id="{1FF3F1D3-D737-45FF-914E-29AA9CFF6C04}"/>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F2E389A-2588-4CC9-A0EC-23C86843158D}"/>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83CD4D-BE9D-4715-B69E-85E901A86306}"/>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DBC88F-2414-4A67-951E-1EA5A4D71AF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F0C53E-F750-4E17-BE85-E68C538CEA0F}"/>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FF068DA-40E2-42C4-9425-EF6261CD2D3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F2DCF31-3270-425E-A24C-7B4533743DBA}"/>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808714-7F21-45D7-95FE-87F809FB76EB}"/>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6DEF507-A62E-40BA-B4B7-E87056726D17}"/>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A18612E-4CA5-44AC-BA5D-8DDD512FF19A}"/>
                  </a:ext>
                </a:extLst>
              </p:cNvPr>
              <p:cNvGrpSpPr/>
              <p:nvPr/>
            </p:nvGrpSpPr>
            <p:grpSpPr>
              <a:xfrm>
                <a:off x="839564" y="532900"/>
                <a:ext cx="1040304" cy="1023137"/>
                <a:chOff x="839564" y="542426"/>
                <a:chExt cx="1040304" cy="1023137"/>
              </a:xfrm>
            </p:grpSpPr>
            <p:sp>
              <p:nvSpPr>
                <p:cNvPr id="35" name="Oval 34">
                  <a:extLst>
                    <a:ext uri="{FF2B5EF4-FFF2-40B4-BE49-F238E27FC236}">
                      <a16:creationId xmlns:a16="http://schemas.microsoft.com/office/drawing/2014/main" id="{1398A5D0-89C6-4598-8F71-743926D0A20D}"/>
                    </a:ext>
                  </a:extLst>
                </p:cNvPr>
                <p:cNvSpPr/>
                <p:nvPr/>
              </p:nvSpPr>
              <p:spPr bwMode="auto">
                <a:xfrm>
                  <a:off x="839564" y="542426"/>
                  <a:ext cx="1040304" cy="1023137"/>
                </a:xfrm>
                <a:prstGeom prst="ellipse">
                  <a:avLst/>
                </a:prstGeom>
                <a:solidFill>
                  <a:srgbClr val="A18E72"/>
                </a:solidFill>
                <a:ln w="28575">
                  <a:solidFill>
                    <a:srgbClr val="E7E3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6" name="Picture 22">
                  <a:extLst>
                    <a:ext uri="{FF2B5EF4-FFF2-40B4-BE49-F238E27FC236}">
                      <a16:creationId xmlns:a16="http://schemas.microsoft.com/office/drawing/2014/main" id="{FEB671D1-954F-4764-B6FD-593C337A9D2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69345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2C76">
            <a:alpha val="25000"/>
          </a:srgbClr>
        </a:solidFill>
        <a:effectLst/>
      </p:bgPr>
    </p:bg>
    <p:spTree>
      <p:nvGrpSpPr>
        <p:cNvPr id="1" name=""/>
        <p:cNvGrpSpPr/>
        <p:nvPr/>
      </p:nvGrpSpPr>
      <p:grpSpPr>
        <a:xfrm>
          <a:off x="0" y="0"/>
          <a:ext cx="0" cy="0"/>
          <a:chOff x="0" y="0"/>
          <a:chExt cx="0" cy="0"/>
        </a:xfrm>
      </p:grpSpPr>
      <p:sp>
        <p:nvSpPr>
          <p:cNvPr id="15" name="TextBox 14"/>
          <p:cNvSpPr txBox="1"/>
          <p:nvPr/>
        </p:nvSpPr>
        <p:spPr>
          <a:xfrm>
            <a:off x="4627418" y="1565564"/>
            <a:ext cx="184731" cy="369332"/>
          </a:xfrm>
          <a:prstGeom prst="rect">
            <a:avLst/>
          </a:prstGeom>
          <a:noFill/>
        </p:spPr>
        <p:txBody>
          <a:bodyPr wrap="none" rtlCol="0">
            <a:spAutoFit/>
          </a:bodyPr>
          <a:lstStyle/>
          <a:p>
            <a:endParaRPr lang="en-GB" dirty="0"/>
          </a:p>
        </p:txBody>
      </p:sp>
      <p:sp>
        <p:nvSpPr>
          <p:cNvPr id="24" name="Rectangle 2">
            <a:extLst>
              <a:ext uri="{FF2B5EF4-FFF2-40B4-BE49-F238E27FC236}">
                <a16:creationId xmlns:a16="http://schemas.microsoft.com/office/drawing/2014/main" id="{0D869D02-13ED-47BF-A62E-5768FEDB1741}"/>
              </a:ext>
            </a:extLst>
          </p:cNvPr>
          <p:cNvSpPr txBox="1">
            <a:spLocks noChangeArrowheads="1"/>
          </p:cNvSpPr>
          <p:nvPr/>
        </p:nvSpPr>
        <p:spPr bwMode="auto">
          <a:xfrm>
            <a:off x="2286008" y="819511"/>
            <a:ext cx="6246805" cy="6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a:lstStyle>
          <a:p>
            <a:pPr algn="l">
              <a:lnSpc>
                <a:spcPts val="4900"/>
              </a:lnSpc>
              <a:tabLst>
                <a:tab pos="1884363" algn="l"/>
              </a:tabLst>
            </a:pPr>
            <a:r>
              <a:rPr lang="en-ZA" altLang="x-none" kern="0" cap="all" dirty="0">
                <a:solidFill>
                  <a:srgbClr val="7E2C76"/>
                </a:solidFill>
                <a:latin typeface="MgOpen Cosmetica" panose="020B0500000300020003" pitchFamily="34" charset="0"/>
              </a:rPr>
              <a:t>C</a:t>
            </a:r>
            <a:r>
              <a:rPr lang="en-ZA" altLang="x-none" kern="0" dirty="0">
                <a:solidFill>
                  <a:srgbClr val="7E2C76"/>
                </a:solidFill>
                <a:latin typeface="MgOpen Cosmetica" panose="020B0500000300020003" pitchFamily="34" charset="0"/>
              </a:rPr>
              <a:t>ontents </a:t>
            </a:r>
            <a:endParaRPr lang="en-GB" altLang="x-none" kern="0" cap="all" dirty="0">
              <a:solidFill>
                <a:srgbClr val="7E2C76"/>
              </a:solidFill>
              <a:latin typeface="MgOpen Cosmetica" panose="020B0500000300020003" pitchFamily="34" charset="0"/>
            </a:endParaRPr>
          </a:p>
        </p:txBody>
      </p:sp>
      <p:sp>
        <p:nvSpPr>
          <p:cNvPr id="4" name="TextBox 3"/>
          <p:cNvSpPr txBox="1"/>
          <p:nvPr/>
        </p:nvSpPr>
        <p:spPr>
          <a:xfrm>
            <a:off x="611188" y="1934896"/>
            <a:ext cx="5564096" cy="3139321"/>
          </a:xfrm>
          <a:prstGeom prst="rect">
            <a:avLst/>
          </a:prstGeom>
          <a:noFill/>
        </p:spPr>
        <p:txBody>
          <a:bodyPr wrap="square" lIns="0" tIns="0" rIns="0" bIns="0" rtlCol="0">
            <a:spAutoFit/>
          </a:bodyPr>
          <a:lstStyle/>
          <a:p>
            <a:pPr>
              <a:spcBef>
                <a:spcPts val="1200"/>
              </a:spcBef>
              <a:spcAft>
                <a:spcPts val="0"/>
              </a:spcAft>
            </a:pPr>
            <a:r>
              <a:rPr lang="en-ZA" b="1" dirty="0">
                <a:latin typeface="MgOpen Cosmetica" panose="020B0500000300020003" pitchFamily="34" charset="0"/>
              </a:rPr>
              <a:t>PART 7-PROTECTIVE MEASURES </a:t>
            </a:r>
          </a:p>
          <a:p>
            <a:pPr>
              <a:spcBef>
                <a:spcPts val="0"/>
              </a:spcBef>
              <a:spcAft>
                <a:spcPts val="0"/>
              </a:spcAft>
            </a:pPr>
            <a:r>
              <a:rPr lang="en-ZA" b="1" dirty="0">
                <a:solidFill>
                  <a:srgbClr val="7E2C76"/>
                </a:solidFill>
                <a:latin typeface="MgOpen Cosmetica" panose="020B0500000300020003" pitchFamily="34" charset="0"/>
              </a:rPr>
              <a:t>18. Consent to medical interventions &amp; HIV testing</a:t>
            </a:r>
          </a:p>
          <a:p>
            <a:pPr>
              <a:spcAft>
                <a:spcPts val="0"/>
              </a:spcAft>
            </a:pPr>
            <a:r>
              <a:rPr lang="en-ZA" b="1" dirty="0">
                <a:solidFill>
                  <a:srgbClr val="7E2C76"/>
                </a:solidFill>
                <a:latin typeface="MgOpen Cosmetica" panose="020B0500000300020003" pitchFamily="34" charset="0"/>
              </a:rPr>
              <a:t>19. Child-headed households</a:t>
            </a:r>
          </a:p>
          <a:p>
            <a:pPr>
              <a:spcAft>
                <a:spcPts val="0"/>
              </a:spcAft>
            </a:pPr>
            <a:r>
              <a:rPr lang="en-ZA" b="1" dirty="0">
                <a:solidFill>
                  <a:srgbClr val="7E2C76"/>
                </a:solidFill>
                <a:latin typeface="MgOpen Cosmetica" panose="020B0500000300020003" pitchFamily="34" charset="0"/>
              </a:rPr>
              <a:t>20. Harmful social, cultural or religious practices </a:t>
            </a:r>
          </a:p>
          <a:p>
            <a:pPr>
              <a:spcAft>
                <a:spcPts val="0"/>
              </a:spcAft>
              <a:buAutoNum type="arabicPeriod" startAt="21"/>
            </a:pPr>
            <a:r>
              <a:rPr lang="en-ZA" b="1" dirty="0">
                <a:solidFill>
                  <a:srgbClr val="7E2C76"/>
                </a:solidFill>
                <a:latin typeface="MgOpen Cosmetica" panose="020B0500000300020003" pitchFamily="34" charset="0"/>
              </a:rPr>
              <a:t> Baby-dumping</a:t>
            </a:r>
          </a:p>
          <a:p>
            <a:pPr>
              <a:spcAft>
                <a:spcPts val="0"/>
              </a:spcAft>
            </a:pPr>
            <a:r>
              <a:rPr lang="en-ZA" b="1" dirty="0">
                <a:solidFill>
                  <a:srgbClr val="7E2C76"/>
                </a:solidFill>
                <a:latin typeface="MgOpen Cosmetica" panose="020B0500000300020003" pitchFamily="34" charset="0"/>
              </a:rPr>
              <a:t>22. Corporal punishment</a:t>
            </a:r>
          </a:p>
          <a:p>
            <a:pPr>
              <a:spcAft>
                <a:spcPts val="0"/>
              </a:spcAft>
            </a:pPr>
            <a:r>
              <a:rPr lang="en-ZA" b="1" dirty="0">
                <a:solidFill>
                  <a:srgbClr val="7E2C76"/>
                </a:solidFill>
                <a:latin typeface="MgOpen Cosmetica" panose="020B0500000300020003" pitchFamily="34" charset="0"/>
              </a:rPr>
              <a:t>23. Child safety at places of entertainment</a:t>
            </a:r>
          </a:p>
          <a:p>
            <a:pPr>
              <a:spcAft>
                <a:spcPts val="0"/>
              </a:spcAft>
            </a:pPr>
            <a:r>
              <a:rPr lang="en-ZA" b="1" dirty="0">
                <a:solidFill>
                  <a:srgbClr val="7E2C76"/>
                </a:solidFill>
                <a:latin typeface="MgOpen Cosmetica" panose="020B0500000300020003" pitchFamily="34" charset="0"/>
              </a:rPr>
              <a:t>24. Children &amp; alcohol</a:t>
            </a:r>
          </a:p>
          <a:p>
            <a:pPr>
              <a:spcAft>
                <a:spcPts val="0"/>
              </a:spcAft>
            </a:pPr>
            <a:r>
              <a:rPr lang="en-ZA" b="1" dirty="0">
                <a:solidFill>
                  <a:srgbClr val="7E2C76"/>
                </a:solidFill>
                <a:latin typeface="MgOpen Cosmetica" panose="020B0500000300020003" pitchFamily="34" charset="0"/>
              </a:rPr>
              <a:t>25. Children in prisons &amp; police cells</a:t>
            </a:r>
          </a:p>
          <a:p>
            <a:pPr>
              <a:spcAft>
                <a:spcPts val="0"/>
              </a:spcAft>
            </a:pPr>
            <a:r>
              <a:rPr lang="en-ZA" b="1" dirty="0">
                <a:solidFill>
                  <a:srgbClr val="7E2C76"/>
                </a:solidFill>
                <a:latin typeface="MgOpen Cosmetica" panose="020B0500000300020003" pitchFamily="34" charset="0"/>
              </a:rPr>
              <a:t>26. Child exploitation</a:t>
            </a:r>
          </a:p>
          <a:p>
            <a:pPr>
              <a:spcAft>
                <a:spcPts val="0"/>
              </a:spcAft>
            </a:pPr>
            <a:r>
              <a:rPr lang="en-ZA" b="1" dirty="0">
                <a:solidFill>
                  <a:srgbClr val="7E2C76"/>
                </a:solidFill>
                <a:latin typeface="MgOpen Cosmetica" panose="020B0500000300020003" pitchFamily="34" charset="0"/>
              </a:rPr>
              <a:t>27.  Police clearance certificates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59190" y="1271078"/>
            <a:ext cx="2375246" cy="3628989"/>
          </a:xfrm>
          <a:prstGeom prst="rect">
            <a:avLst/>
          </a:prstGeom>
        </p:spPr>
      </p:pic>
      <p:grpSp>
        <p:nvGrpSpPr>
          <p:cNvPr id="23" name="Group 22">
            <a:extLst>
              <a:ext uri="{FF2B5EF4-FFF2-40B4-BE49-F238E27FC236}">
                <a16:creationId xmlns:a16="http://schemas.microsoft.com/office/drawing/2014/main" id="{32094AA4-C27F-47A6-9132-78DAE26FB193}"/>
              </a:ext>
            </a:extLst>
          </p:cNvPr>
          <p:cNvGrpSpPr/>
          <p:nvPr/>
        </p:nvGrpSpPr>
        <p:grpSpPr>
          <a:xfrm>
            <a:off x="60580" y="-1586"/>
            <a:ext cx="9022840" cy="6859586"/>
            <a:chOff x="60580" y="-1586"/>
            <a:chExt cx="9022840" cy="6859586"/>
          </a:xfrm>
        </p:grpSpPr>
        <p:grpSp>
          <p:nvGrpSpPr>
            <p:cNvPr id="25" name="Group 24">
              <a:extLst>
                <a:ext uri="{FF2B5EF4-FFF2-40B4-BE49-F238E27FC236}">
                  <a16:creationId xmlns:a16="http://schemas.microsoft.com/office/drawing/2014/main" id="{203BC96A-ECFE-4B65-992A-F0FA6EED7A61}"/>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AF5798DC-DB02-4F9D-8B01-A980CBC2E854}"/>
                  </a:ext>
                </a:extLst>
              </p:cNvPr>
              <p:cNvCxnSpPr>
                <a:cxnSpLocks/>
              </p:cNvCxnSpPr>
              <p:nvPr/>
            </p:nvCxnSpPr>
            <p:spPr>
              <a:xfrm>
                <a:off x="60580" y="0"/>
                <a:ext cx="0" cy="6858000"/>
              </a:xfrm>
              <a:prstGeom prst="line">
                <a:avLst/>
              </a:prstGeom>
              <a:ln w="127000" cmpd="thinThick">
                <a:solidFill>
                  <a:srgbClr val="7E2C7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591B7CC-CD3A-4125-992A-1144FB228852}"/>
                  </a:ext>
                </a:extLst>
              </p:cNvPr>
              <p:cNvCxnSpPr>
                <a:cxnSpLocks/>
              </p:cNvCxnSpPr>
              <p:nvPr/>
            </p:nvCxnSpPr>
            <p:spPr>
              <a:xfrm>
                <a:off x="9083420" y="-1586"/>
                <a:ext cx="0" cy="6858000"/>
              </a:xfrm>
              <a:prstGeom prst="line">
                <a:avLst/>
              </a:prstGeom>
              <a:ln w="127000" cmpd="thickThin">
                <a:solidFill>
                  <a:srgbClr val="7E2C76"/>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6881ED8E-CCD2-4054-83B6-E44FCC81A669}"/>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D3898BA8-DD4B-4589-915A-D7A6496D7497}"/>
                  </a:ext>
                </a:extLst>
              </p:cNvPr>
              <p:cNvGrpSpPr>
                <a:grpSpLocks/>
              </p:cNvGrpSpPr>
              <p:nvPr/>
            </p:nvGrpSpPr>
            <p:grpSpPr bwMode="auto">
              <a:xfrm>
                <a:off x="158646" y="596227"/>
                <a:ext cx="1161764" cy="900361"/>
                <a:chOff x="45451" y="590550"/>
                <a:chExt cx="1213436" cy="848620"/>
              </a:xfrm>
            </p:grpSpPr>
            <p:cxnSp>
              <p:nvCxnSpPr>
                <p:cNvPr id="31" name="Straight Connector 30">
                  <a:extLst>
                    <a:ext uri="{FF2B5EF4-FFF2-40B4-BE49-F238E27FC236}">
                      <a16:creationId xmlns:a16="http://schemas.microsoft.com/office/drawing/2014/main" id="{03C4BD1A-D8B1-46DC-B1C7-FB99208784CD}"/>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6A7969-AA08-4657-BA34-DD2EACCE888D}"/>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68E9DC-A8B7-40D2-82B0-6446BF5D782D}"/>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6CF6DC-959A-427E-A450-24B594D5FD56}"/>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97E7B2-83CE-4EA8-8658-12E1BEB87B7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0CCCF9-6C3E-4372-8570-29CD66BA40E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BF3187B-CA13-45E4-9B18-1F86D1B04164}"/>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DA9D5C-2870-432F-81EF-542D854AE722}"/>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4282C69-6A21-41AD-BEC7-3A2DA674F8E0}"/>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79B51842-F028-4D9A-B473-B6FA1243F5C8}"/>
                  </a:ext>
                </a:extLst>
              </p:cNvPr>
              <p:cNvGrpSpPr/>
              <p:nvPr/>
            </p:nvGrpSpPr>
            <p:grpSpPr>
              <a:xfrm>
                <a:off x="839564" y="532900"/>
                <a:ext cx="1040304" cy="1023137"/>
                <a:chOff x="839564" y="542426"/>
                <a:chExt cx="1040304" cy="1023137"/>
              </a:xfrm>
            </p:grpSpPr>
            <p:sp>
              <p:nvSpPr>
                <p:cNvPr id="29" name="Oval 28">
                  <a:extLst>
                    <a:ext uri="{FF2B5EF4-FFF2-40B4-BE49-F238E27FC236}">
                      <a16:creationId xmlns:a16="http://schemas.microsoft.com/office/drawing/2014/main" id="{FECD2956-E75A-42D0-82C7-7CA8C039F480}"/>
                    </a:ext>
                  </a:extLst>
                </p:cNvPr>
                <p:cNvSpPr/>
                <p:nvPr/>
              </p:nvSpPr>
              <p:spPr bwMode="auto">
                <a:xfrm>
                  <a:off x="839564" y="542426"/>
                  <a:ext cx="1040304" cy="1023137"/>
                </a:xfrm>
                <a:prstGeom prst="ellipse">
                  <a:avLst/>
                </a:prstGeom>
                <a:solidFill>
                  <a:srgbClr val="7E2C76"/>
                </a:solidFill>
                <a:ln w="28575">
                  <a:solidFill>
                    <a:srgbClr val="DFCAD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9D4C733F-11DC-449B-A0D9-1862B6A49B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08387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F7572">
            <a:alpha val="25000"/>
          </a:srgbClr>
        </a:solid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67402" y="649308"/>
            <a:ext cx="6310821"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2F7572"/>
                </a:solidFill>
                <a:effectLst/>
                <a:uLnTx/>
                <a:uFillTx/>
                <a:latin typeface="MgOpen Cosmetica" panose="020B0500000300020003" pitchFamily="34" charset="0"/>
                <a:ea typeface="+mj-ea"/>
                <a:cs typeface="+mj-cs"/>
              </a:rPr>
              <a:t>22. Corporal punishment</a:t>
            </a:r>
            <a:endParaRPr kumimoji="0" lang="en-GB" altLang="x-none" sz="3600" b="1" i="0" u="none" strike="noStrike" kern="0" cap="none" spc="0" normalizeH="0" baseline="0" noProof="0" dirty="0">
              <a:ln>
                <a:noFill/>
              </a:ln>
              <a:solidFill>
                <a:srgbClr val="2F7572"/>
              </a:solidFill>
              <a:effectLst/>
              <a:uLnTx/>
              <a:uFillTx/>
              <a:latin typeface="MgOpen Cosmetica" panose="020B0500000300020003" pitchFamily="34" charset="0"/>
              <a:ea typeface="+mj-ea"/>
              <a:cs typeface="+mj-cs"/>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188" y="1726146"/>
            <a:ext cx="7833494"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R="0" lvl="0" algn="l" defTabSz="914400" rtl="0" eaLnBrk="0" fontAlgn="base" latinLnBrk="0" hangingPunct="0">
              <a:lnSpc>
                <a:spcPct val="100000"/>
              </a:lnSpc>
              <a:spcBef>
                <a:spcPts val="0"/>
              </a:spcBef>
              <a:spcAft>
                <a:spcPts val="1200"/>
              </a:spcAft>
              <a:buClr>
                <a:srgbClr val="2F7572"/>
              </a:buClr>
              <a:buSzPct val="90000"/>
              <a:buFont typeface="Wingdings" panose="05000000000000000000" pitchFamily="2" charset="2"/>
              <a:buChar char="l"/>
              <a:tabLst/>
              <a:defRPr/>
            </a:pPr>
            <a:r>
              <a:rPr kumimoji="0" lang="en-ZA" sz="2000" b="0" i="0" u="none" strike="noStrike" kern="1200" cap="none" spc="0" normalizeH="0" baseline="0" noProof="0" dirty="0">
                <a:ln>
                  <a:noFill/>
                </a:ln>
                <a:solidFill>
                  <a:srgbClr val="000000"/>
                </a:solidFill>
                <a:effectLst/>
                <a:uLnTx/>
                <a:uFillTx/>
                <a:latin typeface="MgOpen Cosmetica" panose="020B0604020202020204"/>
                <a:ea typeface="+mn-ea"/>
                <a:cs typeface="+mn-cs"/>
              </a:rPr>
              <a:t>The Act says that any person with control </a:t>
            </a:r>
            <a:br>
              <a:rPr kumimoji="0" lang="en-ZA" sz="20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ZA" sz="2000" b="0" i="0" u="none" strike="noStrike" kern="1200" cap="none" spc="0" normalizeH="0" baseline="0" noProof="0" dirty="0">
                <a:ln>
                  <a:noFill/>
                </a:ln>
                <a:solidFill>
                  <a:srgbClr val="000000"/>
                </a:solidFill>
                <a:effectLst/>
                <a:uLnTx/>
                <a:uFillTx/>
                <a:latin typeface="MgOpen Cosmetica" panose="020B0604020202020204"/>
                <a:ea typeface="+mn-ea"/>
                <a:cs typeface="+mn-cs"/>
              </a:rPr>
              <a:t>of a child, including the child’s parents, </a:t>
            </a:r>
            <a:br>
              <a:rPr kumimoji="0" lang="en-ZA" sz="20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ZA" sz="2000" b="0" i="0" u="none" strike="noStrike" kern="1200" cap="none" spc="0" normalizeH="0" baseline="0" noProof="0" dirty="0">
                <a:ln>
                  <a:noFill/>
                </a:ln>
                <a:solidFill>
                  <a:srgbClr val="000000"/>
                </a:solidFill>
                <a:effectLst/>
                <a:uLnTx/>
                <a:uFillTx/>
                <a:latin typeface="MgOpen Cosmetica" panose="020B0604020202020204"/>
                <a:ea typeface="+mn-ea"/>
                <a:cs typeface="+mn-cs"/>
              </a:rPr>
              <a:t>must respect the child’s </a:t>
            </a:r>
            <a: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t>right to dignity </a:t>
            </a:r>
            <a:b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br>
            <a:r>
              <a:rPr kumimoji="0" lang="en-ZA" sz="2000" b="0" i="0" u="none" strike="noStrike" kern="1200" cap="none" spc="0" normalizeH="0" baseline="0" noProof="0" dirty="0">
                <a:ln>
                  <a:noFill/>
                </a:ln>
                <a:solidFill>
                  <a:srgbClr val="000000"/>
                </a:solidFill>
                <a:effectLst/>
                <a:uLnTx/>
                <a:uFillTx/>
                <a:latin typeface="MgOpen Cosmetica" panose="020B0604020202020204"/>
                <a:ea typeface="+mn-ea"/>
                <a:cs typeface="+mn-cs"/>
              </a:rPr>
              <a:t>when disciplining the child. </a:t>
            </a:r>
          </a:p>
          <a:p>
            <a:pPr marR="0" lvl="0" algn="l" defTabSz="914400" rtl="0" eaLnBrk="0" fontAlgn="base" latinLnBrk="0" hangingPunct="0">
              <a:lnSpc>
                <a:spcPct val="100000"/>
              </a:lnSpc>
              <a:spcBef>
                <a:spcPts val="0"/>
              </a:spcBef>
              <a:spcAft>
                <a:spcPts val="600"/>
              </a:spcAft>
              <a:buClr>
                <a:srgbClr val="2F7572"/>
              </a:buClr>
              <a:buSzPct val="90000"/>
              <a:buFont typeface="Wingdings" panose="05000000000000000000" pitchFamily="2" charset="2"/>
              <a:buChar char="l"/>
              <a:tabLst/>
              <a:defRPr/>
            </a:pPr>
            <a:r>
              <a:rPr kumimoji="0" lang="en-ZA" sz="2000" b="0" i="0" u="none" strike="noStrike" kern="1200" cap="none" spc="0" normalizeH="0" baseline="0" noProof="0" dirty="0">
                <a:ln>
                  <a:noFill/>
                </a:ln>
                <a:solidFill>
                  <a:srgbClr val="000000"/>
                </a:solidFill>
                <a:effectLst/>
                <a:uLnTx/>
                <a:uFillTx/>
                <a:latin typeface="MgOpen Cosmetica" panose="020B0604020202020204"/>
                <a:ea typeface="+mn-ea"/>
                <a:cs typeface="+mn-cs"/>
              </a:rPr>
              <a:t>The Act also </a:t>
            </a:r>
            <a: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t>outlaws the use of corporal </a:t>
            </a:r>
            <a:b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br>
            <a:r>
              <a:rPr kumimoji="0" lang="en-ZA" sz="2000" b="1" i="0" u="none" strike="noStrike" kern="1200" cap="none" spc="0" normalizeH="0" baseline="0" noProof="0" dirty="0">
                <a:ln>
                  <a:noFill/>
                </a:ln>
                <a:solidFill>
                  <a:srgbClr val="2F7572"/>
                </a:solidFill>
                <a:effectLst/>
                <a:uLnTx/>
                <a:uFillTx/>
                <a:latin typeface="MgOpen Cosmetica" panose="020B0604020202020204"/>
                <a:ea typeface="+mn-ea"/>
                <a:cs typeface="+mn-cs"/>
              </a:rPr>
              <a:t>punishment </a:t>
            </a:r>
            <a:r>
              <a:rPr kumimoji="0" lang="en-ZA" sz="2000" b="0" i="0" u="none" strike="noStrike" kern="1200" cap="none" spc="0" normalizeH="0" baseline="0" noProof="0" dirty="0">
                <a:ln>
                  <a:noFill/>
                </a:ln>
                <a:solidFill>
                  <a:srgbClr val="000000"/>
                </a:solidFill>
                <a:effectLst/>
                <a:uLnTx/>
                <a:uFillTx/>
                <a:latin typeface="MgOpen Cosmetica" panose="020B0604020202020204"/>
                <a:ea typeface="+mn-ea"/>
                <a:cs typeface="+mn-cs"/>
              </a:rPr>
              <a:t>in -</a:t>
            </a:r>
            <a:endParaRPr kumimoji="0" lang="en-ZA" sz="2000" b="0" i="0" u="none" strike="noStrike" kern="1200" cap="none" spc="0" normalizeH="0" baseline="0" noProof="0" dirty="0">
              <a:ln>
                <a:noFill/>
              </a:ln>
              <a:solidFill>
                <a:srgbClr val="2F7572"/>
              </a:solidFill>
              <a:effectLst/>
              <a:uLnTx/>
              <a:uFillTx/>
              <a:latin typeface="MgOpen Cosmetica" panose="020B0604020202020204"/>
              <a:ea typeface="+mn-ea"/>
              <a:cs typeface="+mn-cs"/>
            </a:endParaRPr>
          </a:p>
          <a:p>
            <a:pPr marL="630238" marR="0" lvl="1" indent="-273050" algn="l" defTabSz="914400" rtl="0" eaLnBrk="0" fontAlgn="base" latinLnBrk="0" hangingPunct="0">
              <a:lnSpc>
                <a:spcPct val="100000"/>
              </a:lnSpc>
              <a:spcBef>
                <a:spcPts val="0"/>
              </a:spcBef>
              <a:spcAft>
                <a:spcPts val="600"/>
              </a:spcAft>
              <a:buClr>
                <a:srgbClr val="2F7572"/>
              </a:buClr>
              <a:buSzTx/>
              <a:buFont typeface="Courier New" panose="02070309020205020404" pitchFamily="49" charset="0"/>
              <a:buChar char="o"/>
              <a:tabLst/>
              <a:defRPr/>
            </a:pPr>
            <a:r>
              <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rPr>
              <a:t>any </a:t>
            </a: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registered facility for children </a:t>
            </a:r>
            <a:r>
              <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rPr>
              <a:t>(including </a:t>
            </a:r>
            <a:br>
              <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rPr>
              <a:t>children’s homes, shelters, crèches &amp; day care centres) </a:t>
            </a:r>
          </a:p>
          <a:p>
            <a:pPr marL="630238" marR="0" lvl="1" indent="-273050" algn="l" defTabSz="914400" rtl="0" eaLnBrk="0" fontAlgn="base" latinLnBrk="0" hangingPunct="0">
              <a:lnSpc>
                <a:spcPct val="100000"/>
              </a:lnSpc>
              <a:spcBef>
                <a:spcPts val="0"/>
              </a:spcBef>
              <a:spcAft>
                <a:spcPts val="600"/>
              </a:spcAft>
              <a:buClr>
                <a:srgbClr val="2F7572"/>
              </a:buClr>
              <a:buSzTx/>
              <a:buFont typeface="Courier New" panose="02070309020205020404" pitchFamily="49" charset="0"/>
              <a:buChar char="o"/>
              <a:tabLst/>
              <a:defRPr/>
            </a:pPr>
            <a:r>
              <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rPr>
              <a:t>any form of </a:t>
            </a: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alternative care by court order </a:t>
            </a:r>
            <a:br>
              <a:rPr kumimoji="0" lang="en-ZA" sz="1800" b="1"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rPr>
              <a:t>(such as foster care or court-ordered kinship care)</a:t>
            </a:r>
          </a:p>
          <a:p>
            <a:pPr marL="630238" marR="0" lvl="1" indent="-273050" algn="l" defTabSz="914400" rtl="0" eaLnBrk="0" fontAlgn="base" latinLnBrk="0" hangingPunct="0">
              <a:lnSpc>
                <a:spcPct val="100000"/>
              </a:lnSpc>
              <a:spcBef>
                <a:spcPts val="0"/>
              </a:spcBef>
              <a:spcAft>
                <a:spcPts val="600"/>
              </a:spcAft>
              <a:buClr>
                <a:srgbClr val="2F7572"/>
              </a:buClr>
              <a:buSzTx/>
              <a:buFont typeface="Courier New" panose="02070309020205020404" pitchFamily="49" charset="0"/>
              <a:buChar char="o"/>
              <a:tabLst/>
              <a:defRPr/>
            </a:pP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public and private schools</a:t>
            </a:r>
          </a:p>
          <a:p>
            <a:pPr marL="630238" marR="0" lvl="1" indent="-273050" algn="l" defTabSz="914400" rtl="0" eaLnBrk="0" fontAlgn="base" latinLnBrk="0" hangingPunct="0">
              <a:lnSpc>
                <a:spcPct val="100000"/>
              </a:lnSpc>
              <a:spcBef>
                <a:spcPts val="0"/>
              </a:spcBef>
              <a:spcAft>
                <a:spcPts val="1200"/>
              </a:spcAft>
              <a:buClr>
                <a:srgbClr val="2F7572"/>
              </a:buClr>
              <a:buSzTx/>
              <a:buFont typeface="Courier New" panose="02070309020205020404" pitchFamily="49" charset="0"/>
              <a:buChar char="o"/>
              <a:tabLst/>
              <a:defRPr/>
            </a:pP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prisons and police cells</a:t>
            </a:r>
            <a:r>
              <a:rPr kumimoji="0" lang="en-ZA" sz="18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p>
          <a:p>
            <a:pPr marL="285750" lvl="0" indent="-285750">
              <a:spcBef>
                <a:spcPts val="0"/>
              </a:spcBef>
              <a:spcAft>
                <a:spcPts val="600"/>
              </a:spcAft>
              <a:buClr>
                <a:srgbClr val="2F7572"/>
              </a:buClr>
              <a:buSzPct val="90000"/>
              <a:buFont typeface="Wingdings" panose="05000000000000000000" pitchFamily="2" charset="2"/>
              <a:buChar char="l"/>
              <a:defRPr/>
            </a:pPr>
            <a:r>
              <a:rPr lang="en-ZA" sz="1800" dirty="0">
                <a:solidFill>
                  <a:srgbClr val="000000"/>
                </a:solidFill>
                <a:latin typeface="MgOpen Cosmetica" panose="020B0604020202020204"/>
              </a:rPr>
              <a:t>The Act also gives the Minister of Gender Equality and Child Welfare a duty to </a:t>
            </a:r>
            <a:r>
              <a:rPr lang="en-ZA" sz="1800" b="1" dirty="0">
                <a:solidFill>
                  <a:srgbClr val="2F7572"/>
                </a:solidFill>
                <a:latin typeface="MgOpen Cosmetica" panose="020B0604020202020204"/>
              </a:rPr>
              <a:t>promote alternatives to corporal punishment</a:t>
            </a:r>
            <a:r>
              <a:rPr lang="en-ZA" sz="1800" dirty="0">
                <a:solidFill>
                  <a:srgbClr val="000000"/>
                </a:solidFill>
                <a:latin typeface="MgOpen Cosmetica" panose="020B0604020202020204"/>
              </a:rPr>
              <a:t>.</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80766" y="1609736"/>
            <a:ext cx="2414523" cy="2673484"/>
          </a:xfrm>
          <a:prstGeom prst="rect">
            <a:avLst/>
          </a:prstGeom>
        </p:spPr>
      </p:pic>
      <p:grpSp>
        <p:nvGrpSpPr>
          <p:cNvPr id="22" name="Group 21">
            <a:extLst>
              <a:ext uri="{FF2B5EF4-FFF2-40B4-BE49-F238E27FC236}">
                <a16:creationId xmlns:a16="http://schemas.microsoft.com/office/drawing/2014/main" id="{B3CACA5D-CCB6-433E-B546-3421432B6562}"/>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A85A19D2-BEC2-4D91-BF35-EEBF30AD76FE}"/>
                </a:ext>
              </a:extLst>
            </p:cNvPr>
            <p:cNvGrpSpPr/>
            <p:nvPr/>
          </p:nvGrpSpPr>
          <p:grpSpPr>
            <a:xfrm>
              <a:off x="60580" y="-1586"/>
              <a:ext cx="9022840" cy="6859586"/>
              <a:chOff x="60580" y="-1586"/>
              <a:chExt cx="9022840" cy="6859586"/>
            </a:xfrm>
          </p:grpSpPr>
          <p:cxnSp>
            <p:nvCxnSpPr>
              <p:cNvPr id="39" name="Straight Connector 38">
                <a:extLst>
                  <a:ext uri="{FF2B5EF4-FFF2-40B4-BE49-F238E27FC236}">
                    <a16:creationId xmlns:a16="http://schemas.microsoft.com/office/drawing/2014/main" id="{59A3F1B7-6FBA-45A8-8511-45979BF9BFA2}"/>
                  </a:ext>
                </a:extLst>
              </p:cNvPr>
              <p:cNvCxnSpPr>
                <a:cxnSpLocks/>
              </p:cNvCxnSpPr>
              <p:nvPr/>
            </p:nvCxnSpPr>
            <p:spPr>
              <a:xfrm>
                <a:off x="6058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63FEA9-809E-46BE-9F33-4E3DAE0CEBB9}"/>
                  </a:ext>
                </a:extLst>
              </p:cNvPr>
              <p:cNvCxnSpPr>
                <a:cxnSpLocks/>
              </p:cNvCxnSpPr>
              <p:nvPr/>
            </p:nvCxnSpPr>
            <p:spPr>
              <a:xfrm>
                <a:off x="9083420" y="-1586"/>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AF7E8DE2-B08E-44C2-9FD0-5AD192BF69DA}"/>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0C324021-7237-4BAE-82FA-CE87F3C33A0C}"/>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CDB69A71-4DE0-49C4-8E3F-A69728BBF854}"/>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A24E760-4A17-49FD-8731-10889234D812}"/>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7745DE8-7F46-482E-9A4D-6CDE22F6C0E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B0B208A-7198-4EFD-8197-802F64DBC0E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CBBC84-E223-47E6-9CEA-9D55E6AB3B9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C8A074-E1B9-4E25-ADA5-8F400250541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974E3E-A186-43FA-AEF7-67DDF26D5468}"/>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ED5BA6-5A61-4A0A-95C4-85AD01F6717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07C669-28D0-4120-AF1C-3426F576266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A540685-8F34-4BD7-AB92-620607FDA867}"/>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777FF98E-6400-4197-A6B9-706D18A86365}"/>
                    </a:ext>
                  </a:extLst>
                </p:cNvPr>
                <p:cNvSpPr/>
                <p:nvPr/>
              </p:nvSpPr>
              <p:spPr bwMode="auto">
                <a:xfrm>
                  <a:off x="839564" y="542426"/>
                  <a:ext cx="1040304" cy="1023137"/>
                </a:xfrm>
                <a:prstGeom prst="ellipse">
                  <a:avLst/>
                </a:prstGeom>
                <a:solidFill>
                  <a:srgbClr val="2F7572"/>
                </a:solidFill>
                <a:ln w="28575">
                  <a:solidFill>
                    <a:srgbClr val="CBDC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3113073B-97BE-477A-B278-C0C6AE59AA1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911087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7572">
            <a:alpha val="25000"/>
          </a:srgbClr>
        </a:solid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12856" y="674595"/>
            <a:ext cx="6311104"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R="0" lvl="0" algn="l"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0" cap="none" spc="0" normalizeH="0" baseline="0" noProof="0" dirty="0">
                <a:ln>
                  <a:noFill/>
                </a:ln>
                <a:solidFill>
                  <a:srgbClr val="2F7572"/>
                </a:solidFill>
                <a:effectLst/>
                <a:uLnTx/>
                <a:uFillTx/>
                <a:latin typeface="MgOpen Cosmetica" panose="020B0500000300020003" pitchFamily="34" charset="0"/>
                <a:ea typeface="+mj-ea"/>
                <a:cs typeface="+mj-cs"/>
              </a:rPr>
              <a:t>Why is corporal punishment</a:t>
            </a:r>
            <a:r>
              <a:rPr kumimoji="0" lang="en-US" altLang="x-none" sz="3600" b="1" i="0" u="none" strike="noStrike" kern="0" cap="none" spc="0" normalizeH="0" noProof="0" dirty="0">
                <a:ln>
                  <a:noFill/>
                </a:ln>
                <a:solidFill>
                  <a:srgbClr val="2F7572"/>
                </a:solidFill>
                <a:effectLst/>
                <a:uLnTx/>
                <a:uFillTx/>
                <a:latin typeface="MgOpen Cosmetica" panose="020B0500000300020003" pitchFamily="34" charset="0"/>
                <a:ea typeface="+mj-ea"/>
                <a:cs typeface="+mj-cs"/>
              </a:rPr>
              <a:t> </a:t>
            </a:r>
            <a:br>
              <a:rPr kumimoji="0" lang="en-US" altLang="x-none" sz="3600" b="1" i="0" u="none" strike="noStrike" kern="0" cap="none" spc="0" normalizeH="0" noProof="0" dirty="0">
                <a:ln>
                  <a:noFill/>
                </a:ln>
                <a:solidFill>
                  <a:srgbClr val="2F7572"/>
                </a:solidFill>
                <a:effectLst/>
                <a:uLnTx/>
                <a:uFillTx/>
                <a:latin typeface="MgOpen Cosmetica" panose="020B0500000300020003" pitchFamily="34" charset="0"/>
                <a:ea typeface="+mj-ea"/>
                <a:cs typeface="+mj-cs"/>
              </a:rPr>
            </a:br>
            <a:r>
              <a:rPr kumimoji="0" lang="en-US" altLang="x-none" sz="3600" b="1" i="0" u="none" strike="noStrike" kern="0" cap="none" spc="0" normalizeH="0" baseline="0" noProof="0" dirty="0">
                <a:ln>
                  <a:noFill/>
                </a:ln>
                <a:solidFill>
                  <a:srgbClr val="2F7572"/>
                </a:solidFill>
                <a:effectLst/>
                <a:uLnTx/>
                <a:uFillTx/>
                <a:latin typeface="MgOpen Cosmetica" panose="020B0500000300020003" pitchFamily="34" charset="0"/>
                <a:ea typeface="+mj-ea"/>
                <a:cs typeface="+mj-cs"/>
              </a:rPr>
              <a:t>bad for children?</a:t>
            </a:r>
            <a:endParaRPr kumimoji="0" lang="en-GB" altLang="x-none" sz="3600" b="1" i="0" u="none" strike="noStrike" kern="0" cap="none" spc="0" normalizeH="0" baseline="0" noProof="0" dirty="0">
              <a:ln>
                <a:noFill/>
              </a:ln>
              <a:solidFill>
                <a:srgbClr val="2F7572"/>
              </a:solidFill>
              <a:effectLst/>
              <a:uLnTx/>
              <a:uFillTx/>
              <a:latin typeface="MgOpen Cosmetica" panose="020B0500000300020003" pitchFamily="34" charset="0"/>
              <a:ea typeface="+mj-ea"/>
              <a:cs typeface="+mj-cs"/>
            </a:endParaRPr>
          </a:p>
        </p:txBody>
      </p:sp>
      <p:sp>
        <p:nvSpPr>
          <p:cNvPr id="106" name="Rectangle 5">
            <a:extLst>
              <a:ext uri="{FF2B5EF4-FFF2-40B4-BE49-F238E27FC236}">
                <a16:creationId xmlns:a16="http://schemas.microsoft.com/office/drawing/2014/main" id="{416BA5C9-1782-407D-B557-6660C4EAC6F2}"/>
              </a:ext>
            </a:extLst>
          </p:cNvPr>
          <p:cNvSpPr txBox="1">
            <a:spLocks noChangeArrowheads="1"/>
          </p:cNvSpPr>
          <p:nvPr/>
        </p:nvSpPr>
        <p:spPr bwMode="auto">
          <a:xfrm>
            <a:off x="620042" y="1864841"/>
            <a:ext cx="7903918" cy="4283426"/>
          </a:xfrm>
          <a:prstGeom prst="rect">
            <a:avLst/>
          </a:prstGeom>
          <a:solidFill>
            <a:srgbClr val="2F7572">
              <a:alpha val="20000"/>
            </a:srgbClr>
          </a:solidFill>
          <a:ln w="15875">
            <a:solidFill>
              <a:srgbClr val="2F757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265113" marR="0" lvl="0" indent="-265113" algn="l" defTabSz="914400" rtl="0" eaLnBrk="1" fontAlgn="base" latinLnBrk="0" hangingPunct="1">
              <a:lnSpc>
                <a:spcPct val="100000"/>
              </a:lnSpc>
              <a:spcBef>
                <a:spcPts val="0"/>
              </a:spcBef>
              <a:spcAft>
                <a:spcPts val="1200"/>
              </a:spcAft>
              <a:buClr>
                <a:srgbClr val="2F7572"/>
              </a:buClr>
              <a:buSzPct val="90000"/>
              <a:buFont typeface="Wingdings" panose="05000000000000000000" pitchFamily="2" charset="2"/>
              <a:buChar char="l"/>
              <a:tabLst/>
              <a:defRPr/>
            </a:pP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can turn into serious physical abuse</a:t>
            </a:r>
          </a:p>
          <a:p>
            <a:pPr marL="265113" marR="0" lvl="0" indent="-265113" algn="l" defTabSz="914400" rtl="0" eaLnBrk="1" fontAlgn="base" latinLnBrk="0" hangingPunct="1">
              <a:lnSpc>
                <a:spcPct val="100000"/>
              </a:lnSpc>
              <a:spcBef>
                <a:spcPts val="0"/>
              </a:spcBef>
              <a:spcAft>
                <a:spcPts val="1200"/>
              </a:spcAft>
              <a:buClr>
                <a:srgbClr val="2F7572"/>
              </a:buClr>
              <a:buSzPct val="90000"/>
              <a:buFont typeface="Wingdings" panose="05000000000000000000" pitchFamily="2" charset="2"/>
              <a:buChar char="l"/>
              <a:tabLst/>
              <a:defRPr/>
            </a:pP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teaches children that violence is an acceptable way to deal with issues</a:t>
            </a:r>
          </a:p>
          <a:p>
            <a:pPr marL="265113" marR="0" lvl="0" indent="-265113" algn="l" defTabSz="914400" rtl="0" eaLnBrk="1" fontAlgn="base" latinLnBrk="0" hangingPunct="1">
              <a:lnSpc>
                <a:spcPct val="100000"/>
              </a:lnSpc>
              <a:spcBef>
                <a:spcPts val="0"/>
              </a:spcBef>
              <a:spcAft>
                <a:spcPts val="1200"/>
              </a:spcAft>
              <a:buClr>
                <a:srgbClr val="2F7572"/>
              </a:buClr>
              <a:buSzPct val="90000"/>
              <a:buFont typeface="Wingdings" panose="05000000000000000000" pitchFamily="2" charset="2"/>
              <a:buChar char="l"/>
              <a:tabLst/>
              <a:defRPr/>
            </a:pP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teaches children that it is okay to use violence against someone you love</a:t>
            </a:r>
          </a:p>
          <a:p>
            <a:pPr marL="265113" marR="0" lvl="0" indent="-265113" algn="l" defTabSz="914400" rtl="0" eaLnBrk="1" fontAlgn="base" latinLnBrk="0" hangingPunct="1">
              <a:lnSpc>
                <a:spcPct val="100000"/>
              </a:lnSpc>
              <a:spcBef>
                <a:spcPts val="0"/>
              </a:spcBef>
              <a:spcAft>
                <a:spcPts val="1200"/>
              </a:spcAft>
              <a:buClr>
                <a:srgbClr val="2F7572"/>
              </a:buClr>
              <a:buSzPct val="90000"/>
              <a:buFont typeface="Wingdings" panose="05000000000000000000" pitchFamily="2" charset="2"/>
              <a:buChar char="l"/>
              <a:tabLst/>
              <a:defRPr/>
            </a:pP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makes children more aggressive towards other children </a:t>
            </a:r>
          </a:p>
          <a:p>
            <a:pPr marL="265113" marR="0" lvl="0" indent="-265113" algn="l" defTabSz="914400" rtl="0" eaLnBrk="1" fontAlgn="base" latinLnBrk="0" hangingPunct="1">
              <a:lnSpc>
                <a:spcPct val="100000"/>
              </a:lnSpc>
              <a:spcBef>
                <a:spcPts val="0"/>
              </a:spcBef>
              <a:spcAft>
                <a:spcPts val="1200"/>
              </a:spcAft>
              <a:buClr>
                <a:srgbClr val="2F7572"/>
              </a:buClr>
              <a:buSzPct val="90000"/>
              <a:buFont typeface="Wingdings" panose="05000000000000000000" pitchFamily="2" charset="2"/>
              <a:buChar char="l"/>
              <a:tabLst/>
              <a:defRPr/>
            </a:pP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children exposed to violence are more likely to become violent adults</a:t>
            </a:r>
          </a:p>
          <a:p>
            <a:pPr marL="265113" marR="0" lvl="0" indent="-265113" algn="l" defTabSz="914400" rtl="0" eaLnBrk="1" fontAlgn="base" latinLnBrk="0" hangingPunct="1">
              <a:lnSpc>
                <a:spcPct val="100000"/>
              </a:lnSpc>
              <a:spcBef>
                <a:spcPts val="0"/>
              </a:spcBef>
              <a:spcAft>
                <a:spcPts val="1200"/>
              </a:spcAft>
              <a:buClr>
                <a:srgbClr val="2F7572"/>
              </a:buClr>
              <a:buSzPct val="90000"/>
              <a:buFont typeface="Wingdings" panose="05000000000000000000" pitchFamily="2" charset="2"/>
              <a:buChar char="l"/>
              <a:tabLst/>
              <a:defRPr/>
            </a:pP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does not teach children the reason why their behaviour was wrong</a:t>
            </a:r>
          </a:p>
          <a:p>
            <a:pPr marL="265113" marR="0" lvl="0" indent="-265113" algn="l" defTabSz="914400" rtl="0" eaLnBrk="1" fontAlgn="base" latinLnBrk="0" hangingPunct="1">
              <a:lnSpc>
                <a:spcPct val="100000"/>
              </a:lnSpc>
              <a:spcBef>
                <a:spcPts val="0"/>
              </a:spcBef>
              <a:spcAft>
                <a:spcPts val="1200"/>
              </a:spcAft>
              <a:buClr>
                <a:srgbClr val="2F7572"/>
              </a:buClr>
              <a:buSzPct val="90000"/>
              <a:buFont typeface="Wingdings" panose="05000000000000000000" pitchFamily="2" charset="2"/>
              <a:buChar char="l"/>
              <a:tabLst/>
              <a:defRPr/>
            </a:pP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can affect self-­esteem by making child feel scared, sad, ashamed </a:t>
            </a:r>
            <a:b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b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or worthless</a:t>
            </a:r>
          </a:p>
          <a:p>
            <a:pPr marL="265113" marR="0" lvl="0" indent="-265113" algn="l" defTabSz="914400" rtl="0" eaLnBrk="1" fontAlgn="base" latinLnBrk="0" hangingPunct="1">
              <a:lnSpc>
                <a:spcPct val="100000"/>
              </a:lnSpc>
              <a:spcBef>
                <a:spcPts val="0"/>
              </a:spcBef>
              <a:spcAft>
                <a:spcPct val="0"/>
              </a:spcAft>
              <a:buClr>
                <a:srgbClr val="2F7572"/>
              </a:buClr>
              <a:buSzPct val="90000"/>
              <a:buFont typeface="Wingdings" panose="05000000000000000000" pitchFamily="2" charset="2"/>
              <a:buChar char="l"/>
              <a:tabLst/>
              <a:defRPr/>
            </a:pPr>
            <a:r>
              <a:rPr kumimoji="0" lang="en-US"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rPr>
              <a:t>can destroy the child's relationship with parent or care­giver.</a:t>
            </a:r>
            <a:endParaRPr kumimoji="0" lang="en-GB" altLang="x-none" sz="1800" b="1" i="0" u="none" strike="noStrike" kern="0" cap="none" spc="0" normalizeH="0" baseline="0" noProof="0" dirty="0">
              <a:ln>
                <a:noFill/>
              </a:ln>
              <a:solidFill>
                <a:srgbClr val="2F7572"/>
              </a:solidFill>
              <a:effectLst/>
              <a:uLnTx/>
              <a:uFillTx/>
              <a:latin typeface="MgOpen Cosmetica" panose="020B0500000300020003" pitchFamily="34" charset="0"/>
              <a:ea typeface="+mn-ea"/>
              <a:cs typeface="+mn-cs"/>
            </a:endParaRPr>
          </a:p>
        </p:txBody>
      </p:sp>
      <p:grpSp>
        <p:nvGrpSpPr>
          <p:cNvPr id="20" name="Group 19">
            <a:extLst>
              <a:ext uri="{FF2B5EF4-FFF2-40B4-BE49-F238E27FC236}">
                <a16:creationId xmlns:a16="http://schemas.microsoft.com/office/drawing/2014/main" id="{E91A1B90-E45B-4AEC-913E-7C03699EF01F}"/>
              </a:ext>
            </a:extLst>
          </p:cNvPr>
          <p:cNvGrpSpPr/>
          <p:nvPr/>
        </p:nvGrpSpPr>
        <p:grpSpPr>
          <a:xfrm>
            <a:off x="60580" y="-1586"/>
            <a:ext cx="9022840" cy="6859586"/>
            <a:chOff x="60580" y="-1586"/>
            <a:chExt cx="9022840" cy="6859586"/>
          </a:xfrm>
        </p:grpSpPr>
        <p:grpSp>
          <p:nvGrpSpPr>
            <p:cNvPr id="21" name="Group 20">
              <a:extLst>
                <a:ext uri="{FF2B5EF4-FFF2-40B4-BE49-F238E27FC236}">
                  <a16:creationId xmlns:a16="http://schemas.microsoft.com/office/drawing/2014/main" id="{873A8644-AC2E-431D-86AC-2D45631E2DF0}"/>
                </a:ext>
              </a:extLst>
            </p:cNvPr>
            <p:cNvGrpSpPr/>
            <p:nvPr/>
          </p:nvGrpSpPr>
          <p:grpSpPr>
            <a:xfrm>
              <a:off x="60580" y="-1586"/>
              <a:ext cx="9022840" cy="6859586"/>
              <a:chOff x="60580" y="-1586"/>
              <a:chExt cx="9022840" cy="6859586"/>
            </a:xfrm>
          </p:grpSpPr>
          <p:cxnSp>
            <p:nvCxnSpPr>
              <p:cNvPr id="37" name="Straight Connector 36">
                <a:extLst>
                  <a:ext uri="{FF2B5EF4-FFF2-40B4-BE49-F238E27FC236}">
                    <a16:creationId xmlns:a16="http://schemas.microsoft.com/office/drawing/2014/main" id="{12CA00D4-54B4-44A0-B810-C263B23ECA60}"/>
                  </a:ext>
                </a:extLst>
              </p:cNvPr>
              <p:cNvCxnSpPr>
                <a:cxnSpLocks/>
              </p:cNvCxnSpPr>
              <p:nvPr/>
            </p:nvCxnSpPr>
            <p:spPr>
              <a:xfrm>
                <a:off x="6058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62F411-08C3-4145-9C5E-DC460690F2AE}"/>
                  </a:ext>
                </a:extLst>
              </p:cNvPr>
              <p:cNvCxnSpPr>
                <a:cxnSpLocks/>
              </p:cNvCxnSpPr>
              <p:nvPr/>
            </p:nvCxnSpPr>
            <p:spPr>
              <a:xfrm>
                <a:off x="9083420" y="-1586"/>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590B38D8-7A75-4E0E-8C0D-8023A127EB42}"/>
                </a:ext>
              </a:extLst>
            </p:cNvPr>
            <p:cNvGrpSpPr/>
            <p:nvPr/>
          </p:nvGrpSpPr>
          <p:grpSpPr>
            <a:xfrm>
              <a:off x="158646" y="532900"/>
              <a:ext cx="1721222" cy="1023137"/>
              <a:chOff x="158646" y="532900"/>
              <a:chExt cx="1721222" cy="1023137"/>
            </a:xfrm>
          </p:grpSpPr>
          <p:grpSp>
            <p:nvGrpSpPr>
              <p:cNvPr id="23" name="Group 9">
                <a:extLst>
                  <a:ext uri="{FF2B5EF4-FFF2-40B4-BE49-F238E27FC236}">
                    <a16:creationId xmlns:a16="http://schemas.microsoft.com/office/drawing/2014/main" id="{0B6F6324-76E4-4CCA-B9A3-994D1DD03A17}"/>
                  </a:ext>
                </a:extLst>
              </p:cNvPr>
              <p:cNvGrpSpPr>
                <a:grpSpLocks/>
              </p:cNvGrpSpPr>
              <p:nvPr/>
            </p:nvGrpSpPr>
            <p:grpSpPr bwMode="auto">
              <a:xfrm>
                <a:off x="158646" y="596227"/>
                <a:ext cx="1161764" cy="900361"/>
                <a:chOff x="45451" y="590550"/>
                <a:chExt cx="1213436" cy="848620"/>
              </a:xfrm>
            </p:grpSpPr>
            <p:cxnSp>
              <p:nvCxnSpPr>
                <p:cNvPr id="28" name="Straight Connector 27">
                  <a:extLst>
                    <a:ext uri="{FF2B5EF4-FFF2-40B4-BE49-F238E27FC236}">
                      <a16:creationId xmlns:a16="http://schemas.microsoft.com/office/drawing/2014/main" id="{A7DBE0DF-7B63-4CE3-947F-710312E185D4}"/>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616EDC-413A-43F2-97C0-18899F38AEE3}"/>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A10FB4-2F87-4DEE-9673-0EB8C31BEE44}"/>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554B179-4F2A-44DB-9492-C7F233C93427}"/>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DAECA8-ABA3-4101-A248-992541623F70}"/>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8E93F0-2F97-465C-A3B9-BFA88A6B478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8DE19F-8EA1-4F6B-971F-5B62BB749ABD}"/>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0F969B-59C5-465B-B1AC-45F18CB84E0F}"/>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9FBEFE-9C6E-4C84-9F00-2AD16B0356ED}"/>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5AE241D-DF4F-468C-AF06-FD889C14812F}"/>
                  </a:ext>
                </a:extLst>
              </p:cNvPr>
              <p:cNvGrpSpPr/>
              <p:nvPr/>
            </p:nvGrpSpPr>
            <p:grpSpPr>
              <a:xfrm>
                <a:off x="839564" y="532900"/>
                <a:ext cx="1040304" cy="1023137"/>
                <a:chOff x="839564" y="542426"/>
                <a:chExt cx="1040304" cy="1023137"/>
              </a:xfrm>
            </p:grpSpPr>
            <p:sp>
              <p:nvSpPr>
                <p:cNvPr id="26" name="Oval 25">
                  <a:extLst>
                    <a:ext uri="{FF2B5EF4-FFF2-40B4-BE49-F238E27FC236}">
                      <a16:creationId xmlns:a16="http://schemas.microsoft.com/office/drawing/2014/main" id="{0F75CDF3-1F53-40FD-A6E8-AF6AB1035AC3}"/>
                    </a:ext>
                  </a:extLst>
                </p:cNvPr>
                <p:cNvSpPr/>
                <p:nvPr/>
              </p:nvSpPr>
              <p:spPr bwMode="auto">
                <a:xfrm>
                  <a:off x="839564" y="542426"/>
                  <a:ext cx="1040304" cy="1023137"/>
                </a:xfrm>
                <a:prstGeom prst="ellipse">
                  <a:avLst/>
                </a:prstGeom>
                <a:solidFill>
                  <a:srgbClr val="2F7572"/>
                </a:solidFill>
                <a:ln w="28575">
                  <a:solidFill>
                    <a:srgbClr val="CBDC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9EBA7A82-082B-4695-82D3-3465CAC9CD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211230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7572">
            <a:alpha val="25000"/>
          </a:srgb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11188" y="1839662"/>
          <a:ext cx="7921626" cy="4469063"/>
        </p:xfrm>
        <a:graphic>
          <a:graphicData uri="http://schemas.openxmlformats.org/drawingml/2006/table">
            <a:tbl>
              <a:tblPr firstRow="1" bandRow="1">
                <a:tableStyleId>{21E4AEA4-8DFA-4A89-87EB-49C32662AFE0}</a:tableStyleId>
              </a:tblPr>
              <a:tblGrid>
                <a:gridCol w="2782180">
                  <a:extLst>
                    <a:ext uri="{9D8B030D-6E8A-4147-A177-3AD203B41FA5}">
                      <a16:colId xmlns:a16="http://schemas.microsoft.com/office/drawing/2014/main" val="20000"/>
                    </a:ext>
                  </a:extLst>
                </a:gridCol>
                <a:gridCol w="5139446">
                  <a:extLst>
                    <a:ext uri="{9D8B030D-6E8A-4147-A177-3AD203B41FA5}">
                      <a16:colId xmlns:a16="http://schemas.microsoft.com/office/drawing/2014/main" val="20001"/>
                    </a:ext>
                  </a:extLst>
                </a:gridCol>
              </a:tblGrid>
              <a:tr h="629867">
                <a:tc>
                  <a:txBody>
                    <a:bodyPr/>
                    <a:lstStyle/>
                    <a:p>
                      <a:pPr algn="ctr"/>
                      <a:r>
                        <a:rPr lang="en-US" sz="1700" b="1" dirty="0">
                          <a:latin typeface="MgOpen Cosmetica"/>
                        </a:rPr>
                        <a:t>Arguments for </a:t>
                      </a:r>
                    </a:p>
                    <a:p>
                      <a:pPr algn="ctr"/>
                      <a:r>
                        <a:rPr lang="en-US" sz="1700" b="1" dirty="0">
                          <a:latin typeface="MgOpen Cosmetica"/>
                        </a:rPr>
                        <a:t>corporal punishment</a:t>
                      </a:r>
                    </a:p>
                  </a:txBody>
                  <a:tcPr marL="87006" marR="87006" marT="43503" marB="43503">
                    <a:solidFill>
                      <a:schemeClr val="tx1"/>
                    </a:solidFill>
                  </a:tcPr>
                </a:tc>
                <a:tc>
                  <a:txBody>
                    <a:bodyPr/>
                    <a:lstStyle/>
                    <a:p>
                      <a:pPr algn="ctr"/>
                      <a:r>
                        <a:rPr lang="en-US" sz="1700" b="1" dirty="0">
                          <a:latin typeface="MgOpen Cosmetica"/>
                        </a:rPr>
                        <a:t>Arguments against </a:t>
                      </a:r>
                    </a:p>
                    <a:p>
                      <a:pPr algn="ctr"/>
                      <a:r>
                        <a:rPr lang="en-US" sz="1700" b="1" dirty="0">
                          <a:latin typeface="MgOpen Cosmetica"/>
                        </a:rPr>
                        <a:t>corporal punishment</a:t>
                      </a:r>
                    </a:p>
                  </a:txBody>
                  <a:tcPr marL="87006" marR="87006" marT="43503" marB="43503">
                    <a:solidFill>
                      <a:srgbClr val="008080"/>
                    </a:solidFill>
                  </a:tcPr>
                </a:tc>
                <a:extLst>
                  <a:ext uri="{0D108BD9-81ED-4DB2-BD59-A6C34878D82A}">
                    <a16:rowId xmlns:a16="http://schemas.microsoft.com/office/drawing/2014/main" val="10000"/>
                  </a:ext>
                </a:extLst>
              </a:tr>
              <a:tr h="1514683">
                <a:tc>
                  <a:txBody>
                    <a:bodyPr/>
                    <a:lstStyle/>
                    <a:p>
                      <a:r>
                        <a:rPr lang="en-US" sz="1700" b="1" dirty="0">
                          <a:latin typeface="MgOpen Cosmetica"/>
                        </a:rPr>
                        <a:t>Corporal punishment is part of my religious belief and culture.</a:t>
                      </a:r>
                    </a:p>
                  </a:txBody>
                  <a:tcPr marL="87006" marR="87006" marT="43503" marB="43503">
                    <a:solidFill>
                      <a:srgbClr val="DDDDDD"/>
                    </a:solidFill>
                  </a:tcPr>
                </a:tc>
                <a:tc>
                  <a:txBody>
                    <a:bodyPr/>
                    <a:lstStyle/>
                    <a:p>
                      <a:pPr marL="285750" indent="-285750">
                        <a:spcAft>
                          <a:spcPts val="600"/>
                        </a:spcAft>
                        <a:buFont typeface="Wingdings" pitchFamily="2" charset="2"/>
                        <a:buChar char="ü"/>
                      </a:pPr>
                      <a:r>
                        <a:rPr lang="en-US" sz="1700" b="1" dirty="0">
                          <a:latin typeface="MgOpen Cosmetica"/>
                        </a:rPr>
                        <a:t>Other people interpret the same religious teachings to have a different meaning that does not justify the use of corporal punishment.  </a:t>
                      </a:r>
                    </a:p>
                    <a:p>
                      <a:pPr marL="285750" indent="-285750">
                        <a:spcAft>
                          <a:spcPts val="600"/>
                        </a:spcAft>
                        <a:buFont typeface="Wingdings" pitchFamily="2" charset="2"/>
                        <a:buChar char="ü"/>
                      </a:pPr>
                      <a:r>
                        <a:rPr lang="en-US" sz="1700" b="1" dirty="0">
                          <a:latin typeface="MgOpen Cosmetica"/>
                        </a:rPr>
                        <a:t>Wife ­beating was also an accepted part of many cultures in the past, but this is now changing</a:t>
                      </a:r>
                    </a:p>
                  </a:txBody>
                  <a:tcPr marL="87006" marR="87006" marT="43503" marB="43503">
                    <a:solidFill>
                      <a:srgbClr val="CCE6E4"/>
                    </a:solidFill>
                  </a:tcPr>
                </a:tc>
                <a:extLst>
                  <a:ext uri="{0D108BD9-81ED-4DB2-BD59-A6C34878D82A}">
                    <a16:rowId xmlns:a16="http://schemas.microsoft.com/office/drawing/2014/main" val="10001"/>
                  </a:ext>
                </a:extLst>
              </a:tr>
              <a:tr h="2324513">
                <a:tc>
                  <a:txBody>
                    <a:bodyPr/>
                    <a:lstStyle/>
                    <a:p>
                      <a:r>
                        <a:rPr lang="en-US" sz="1700" b="1" dirty="0">
                          <a:latin typeface="MgOpen Cosmetica"/>
                        </a:rPr>
                        <a:t>There is a difference between a vicious beating and a light spanking or smack.</a:t>
                      </a:r>
                    </a:p>
                  </a:txBody>
                  <a:tcPr marL="87006" marR="87006" marT="43503" marB="43503">
                    <a:solidFill>
                      <a:srgbClr val="DDDDDD"/>
                    </a:solidFill>
                  </a:tcPr>
                </a:tc>
                <a:tc>
                  <a:txBody>
                    <a:bodyPr/>
                    <a:lstStyle/>
                    <a:p>
                      <a:pPr marL="285750" indent="-285750">
                        <a:spcAft>
                          <a:spcPts val="600"/>
                        </a:spcAft>
                        <a:buFont typeface="Wingdings" pitchFamily="2" charset="2"/>
                        <a:buChar char="ü"/>
                      </a:pPr>
                      <a:r>
                        <a:rPr lang="en-US" sz="1700" b="1" dirty="0">
                          <a:latin typeface="MgOpen Cosmetica"/>
                        </a:rPr>
                        <a:t>This is true, but it is difficult to judge how the punishment is perceived by the child who experiences it. </a:t>
                      </a:r>
                    </a:p>
                    <a:p>
                      <a:pPr marL="285750" indent="-285750">
                        <a:spcAft>
                          <a:spcPts val="600"/>
                        </a:spcAft>
                        <a:buFont typeface="Wingdings" pitchFamily="2" charset="2"/>
                        <a:buChar char="ü"/>
                      </a:pPr>
                      <a:r>
                        <a:rPr lang="en-US" sz="1700" b="1" dirty="0">
                          <a:latin typeface="MgOpen Cosmetica"/>
                        </a:rPr>
                        <a:t>Adults who administer corporal punishment are not always able to control themselves when they act in the heat of the moment. This is why serious injuries and even death have resulted from corporal punishment in Namibia.</a:t>
                      </a:r>
                    </a:p>
                  </a:txBody>
                  <a:tcPr marL="87006" marR="87006" marT="43503" marB="43503">
                    <a:solidFill>
                      <a:srgbClr val="CCE6E4"/>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a:ext>
            </a:extLst>
          </a:blip>
          <a:srcRect/>
          <a:stretch/>
        </p:blipFill>
        <p:spPr>
          <a:xfrm>
            <a:off x="5370323" y="548894"/>
            <a:ext cx="1084993" cy="1290768"/>
          </a:xfrm>
          <a:prstGeom prst="rect">
            <a:avLst/>
          </a:prstGeom>
        </p:spPr>
      </p:pic>
      <p:grpSp>
        <p:nvGrpSpPr>
          <p:cNvPr id="20" name="Group 19">
            <a:extLst>
              <a:ext uri="{FF2B5EF4-FFF2-40B4-BE49-F238E27FC236}">
                <a16:creationId xmlns:a16="http://schemas.microsoft.com/office/drawing/2014/main" id="{0E2503D1-C0AC-4821-AE71-A4C1F1142310}"/>
              </a:ext>
            </a:extLst>
          </p:cNvPr>
          <p:cNvGrpSpPr/>
          <p:nvPr/>
        </p:nvGrpSpPr>
        <p:grpSpPr>
          <a:xfrm>
            <a:off x="60580" y="-1586"/>
            <a:ext cx="9022840" cy="6859586"/>
            <a:chOff x="60580" y="-1586"/>
            <a:chExt cx="9022840" cy="6859586"/>
          </a:xfrm>
        </p:grpSpPr>
        <p:grpSp>
          <p:nvGrpSpPr>
            <p:cNvPr id="21" name="Group 20">
              <a:extLst>
                <a:ext uri="{FF2B5EF4-FFF2-40B4-BE49-F238E27FC236}">
                  <a16:creationId xmlns:a16="http://schemas.microsoft.com/office/drawing/2014/main" id="{7F2D8085-85C2-43ED-8D16-AB82A63135CB}"/>
                </a:ext>
              </a:extLst>
            </p:cNvPr>
            <p:cNvGrpSpPr/>
            <p:nvPr/>
          </p:nvGrpSpPr>
          <p:grpSpPr>
            <a:xfrm>
              <a:off x="60580" y="-1586"/>
              <a:ext cx="9022840" cy="6859586"/>
              <a:chOff x="60580" y="-1586"/>
              <a:chExt cx="9022840" cy="6859586"/>
            </a:xfrm>
          </p:grpSpPr>
          <p:cxnSp>
            <p:nvCxnSpPr>
              <p:cNvPr id="36" name="Straight Connector 35">
                <a:extLst>
                  <a:ext uri="{FF2B5EF4-FFF2-40B4-BE49-F238E27FC236}">
                    <a16:creationId xmlns:a16="http://schemas.microsoft.com/office/drawing/2014/main" id="{5D02EF91-BBDB-4676-8FF6-57A0EB6B4CA7}"/>
                  </a:ext>
                </a:extLst>
              </p:cNvPr>
              <p:cNvCxnSpPr>
                <a:cxnSpLocks/>
              </p:cNvCxnSpPr>
              <p:nvPr/>
            </p:nvCxnSpPr>
            <p:spPr>
              <a:xfrm>
                <a:off x="6058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F25F2FC-A9A4-4583-A127-405ED8AF175D}"/>
                  </a:ext>
                </a:extLst>
              </p:cNvPr>
              <p:cNvCxnSpPr>
                <a:cxnSpLocks/>
              </p:cNvCxnSpPr>
              <p:nvPr/>
            </p:nvCxnSpPr>
            <p:spPr>
              <a:xfrm>
                <a:off x="9083420" y="-1586"/>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A052B498-DA97-4661-9E32-FF7ABFA3C652}"/>
                </a:ext>
              </a:extLst>
            </p:cNvPr>
            <p:cNvGrpSpPr/>
            <p:nvPr/>
          </p:nvGrpSpPr>
          <p:grpSpPr>
            <a:xfrm>
              <a:off x="158646" y="532900"/>
              <a:ext cx="1721222" cy="1023137"/>
              <a:chOff x="158646" y="532900"/>
              <a:chExt cx="1721222" cy="1023137"/>
            </a:xfrm>
          </p:grpSpPr>
          <p:grpSp>
            <p:nvGrpSpPr>
              <p:cNvPr id="23" name="Group 9">
                <a:extLst>
                  <a:ext uri="{FF2B5EF4-FFF2-40B4-BE49-F238E27FC236}">
                    <a16:creationId xmlns:a16="http://schemas.microsoft.com/office/drawing/2014/main" id="{CD932FE1-E23C-4BA3-B0EA-CF11EFE91848}"/>
                  </a:ext>
                </a:extLst>
              </p:cNvPr>
              <p:cNvGrpSpPr>
                <a:grpSpLocks/>
              </p:cNvGrpSpPr>
              <p:nvPr/>
            </p:nvGrpSpPr>
            <p:grpSpPr bwMode="auto">
              <a:xfrm>
                <a:off x="158646" y="596227"/>
                <a:ext cx="1161764" cy="900361"/>
                <a:chOff x="45451" y="590550"/>
                <a:chExt cx="1213436" cy="848620"/>
              </a:xfrm>
            </p:grpSpPr>
            <p:cxnSp>
              <p:nvCxnSpPr>
                <p:cNvPr id="27" name="Straight Connector 26">
                  <a:extLst>
                    <a:ext uri="{FF2B5EF4-FFF2-40B4-BE49-F238E27FC236}">
                      <a16:creationId xmlns:a16="http://schemas.microsoft.com/office/drawing/2014/main" id="{6D20A162-619B-4332-AA53-CDBF2FA090A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67AFE5D-B906-4AB2-AC76-0F84A45DD0A5}"/>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D0651-CD61-486D-97FC-34EB9F16FE3E}"/>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8FBC02-259D-4C1A-9245-08B5AD9B1392}"/>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30C05F-AB4D-43BD-870F-8D969CC20BFF}"/>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786DE0-2147-44C9-AAF3-9E70692FB050}"/>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ED1908-A0BE-45D3-A865-41D6FE143194}"/>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13E649-0525-4F3D-9C85-D438B5BE259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894F816-8A56-454E-9A99-4BE0550F90C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E853525-0761-443F-93F9-8B5E8943A937}"/>
                  </a:ext>
                </a:extLst>
              </p:cNvPr>
              <p:cNvGrpSpPr/>
              <p:nvPr/>
            </p:nvGrpSpPr>
            <p:grpSpPr>
              <a:xfrm>
                <a:off x="839564" y="532900"/>
                <a:ext cx="1040304" cy="1023137"/>
                <a:chOff x="839564" y="542426"/>
                <a:chExt cx="1040304" cy="1023137"/>
              </a:xfrm>
            </p:grpSpPr>
            <p:sp>
              <p:nvSpPr>
                <p:cNvPr id="25" name="Oval 24">
                  <a:extLst>
                    <a:ext uri="{FF2B5EF4-FFF2-40B4-BE49-F238E27FC236}">
                      <a16:creationId xmlns:a16="http://schemas.microsoft.com/office/drawing/2014/main" id="{FEEBCC98-266B-4F73-B539-BF117ADA9B99}"/>
                    </a:ext>
                  </a:extLst>
                </p:cNvPr>
                <p:cNvSpPr/>
                <p:nvPr/>
              </p:nvSpPr>
              <p:spPr bwMode="auto">
                <a:xfrm>
                  <a:off x="839564" y="542426"/>
                  <a:ext cx="1040304" cy="1023137"/>
                </a:xfrm>
                <a:prstGeom prst="ellipse">
                  <a:avLst/>
                </a:prstGeom>
                <a:solidFill>
                  <a:srgbClr val="2F7572"/>
                </a:solidFill>
                <a:ln w="28575">
                  <a:solidFill>
                    <a:srgbClr val="CBDC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6" name="Picture 22">
                  <a:extLst>
                    <a:ext uri="{FF2B5EF4-FFF2-40B4-BE49-F238E27FC236}">
                      <a16:creationId xmlns:a16="http://schemas.microsoft.com/office/drawing/2014/main" id="{39B01269-24A1-4E96-BEB2-EE9AE7C57CB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5013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F7572">
            <a:alpha val="25000"/>
          </a:srgb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11188" y="1839662"/>
          <a:ext cx="7921625" cy="4469063"/>
        </p:xfrm>
        <a:graphic>
          <a:graphicData uri="http://schemas.openxmlformats.org/drawingml/2006/table">
            <a:tbl>
              <a:tblPr firstRow="1" bandRow="1">
                <a:tableStyleId>{21E4AEA4-8DFA-4A89-87EB-49C32662AFE0}</a:tableStyleId>
              </a:tblPr>
              <a:tblGrid>
                <a:gridCol w="2796246">
                  <a:extLst>
                    <a:ext uri="{9D8B030D-6E8A-4147-A177-3AD203B41FA5}">
                      <a16:colId xmlns:a16="http://schemas.microsoft.com/office/drawing/2014/main" val="20000"/>
                    </a:ext>
                  </a:extLst>
                </a:gridCol>
                <a:gridCol w="5125379">
                  <a:extLst>
                    <a:ext uri="{9D8B030D-6E8A-4147-A177-3AD203B41FA5}">
                      <a16:colId xmlns:a16="http://schemas.microsoft.com/office/drawing/2014/main" val="20001"/>
                    </a:ext>
                  </a:extLst>
                </a:gridCol>
              </a:tblGrid>
              <a:tr h="674576">
                <a:tc>
                  <a:txBody>
                    <a:bodyPr/>
                    <a:lstStyle/>
                    <a:p>
                      <a:pPr algn="ctr"/>
                      <a:r>
                        <a:rPr lang="en-US" sz="1700" b="1" dirty="0">
                          <a:latin typeface="MgOpen Cosmetica"/>
                        </a:rPr>
                        <a:t>Arguments for </a:t>
                      </a:r>
                    </a:p>
                    <a:p>
                      <a:pPr algn="ctr"/>
                      <a:r>
                        <a:rPr lang="en-US" sz="1700" b="1" dirty="0">
                          <a:latin typeface="MgOpen Cosmetica"/>
                        </a:rPr>
                        <a:t>corporal punishment</a:t>
                      </a:r>
                    </a:p>
                  </a:txBody>
                  <a:tcPr>
                    <a:solidFill>
                      <a:schemeClr val="tx1"/>
                    </a:solidFill>
                  </a:tcPr>
                </a:tc>
                <a:tc>
                  <a:txBody>
                    <a:bodyPr/>
                    <a:lstStyle/>
                    <a:p>
                      <a:pPr algn="ctr"/>
                      <a:r>
                        <a:rPr lang="en-US" sz="1700" dirty="0">
                          <a:latin typeface="MgOpen Cosmetica"/>
                        </a:rPr>
                        <a:t>Arguments against </a:t>
                      </a:r>
                    </a:p>
                    <a:p>
                      <a:pPr algn="ctr"/>
                      <a:r>
                        <a:rPr lang="en-US" sz="1700" dirty="0">
                          <a:latin typeface="MgOpen Cosmetica"/>
                        </a:rPr>
                        <a:t>corporal punishment</a:t>
                      </a:r>
                    </a:p>
                  </a:txBody>
                  <a:tcPr>
                    <a:solidFill>
                      <a:srgbClr val="008080"/>
                    </a:solidFill>
                  </a:tcPr>
                </a:tc>
                <a:extLst>
                  <a:ext uri="{0D108BD9-81ED-4DB2-BD59-A6C34878D82A}">
                    <a16:rowId xmlns:a16="http://schemas.microsoft.com/office/drawing/2014/main" val="10000"/>
                  </a:ext>
                </a:extLst>
              </a:tr>
              <a:tr h="3794487">
                <a:tc>
                  <a:txBody>
                    <a:bodyPr/>
                    <a:lstStyle/>
                    <a:p>
                      <a:r>
                        <a:rPr lang="en-US" sz="1700" b="1" dirty="0">
                          <a:latin typeface="MgOpen Cosmetica"/>
                        </a:rPr>
                        <a:t>Corporal punishment was used on me when I was a child, and I do not have any problems.</a:t>
                      </a:r>
                    </a:p>
                  </a:txBody>
                  <a:tcPr>
                    <a:solidFill>
                      <a:srgbClr val="DDDDDD"/>
                    </a:solidFill>
                  </a:tcPr>
                </a:tc>
                <a:tc>
                  <a:txBody>
                    <a:bodyPr/>
                    <a:lstStyle/>
                    <a:p>
                      <a:pPr marL="285750" indent="-285750">
                        <a:spcAft>
                          <a:spcPts val="600"/>
                        </a:spcAft>
                        <a:buFont typeface="Wingdings" pitchFamily="2" charset="2"/>
                        <a:buChar char="ü"/>
                      </a:pPr>
                      <a:r>
                        <a:rPr lang="en-US" sz="1700" b="1" dirty="0">
                          <a:latin typeface="MgOpen Cosmetica"/>
                        </a:rPr>
                        <a:t>Different people react differently to violence and aggression. </a:t>
                      </a:r>
                    </a:p>
                    <a:p>
                      <a:pPr marL="285750" indent="-285750">
                        <a:spcAft>
                          <a:spcPts val="600"/>
                        </a:spcAft>
                        <a:buFont typeface="Wingdings" pitchFamily="2" charset="2"/>
                        <a:buChar char="ü"/>
                      </a:pPr>
                      <a:r>
                        <a:rPr lang="en-US" sz="1700" b="1" dirty="0">
                          <a:latin typeface="MgOpen Cosmetica"/>
                        </a:rPr>
                        <a:t>It is undeniable that Namibia as a whole is suffering unhealthy levels of violence — so </a:t>
                      </a:r>
                      <a:r>
                        <a:rPr lang="en-US" sz="1700" b="1" spc="-50" baseline="0" dirty="0">
                          <a:latin typeface="MgOpen Cosmetica"/>
                        </a:rPr>
                        <a:t>something is not well with our society as a whole. </a:t>
                      </a:r>
                    </a:p>
                    <a:p>
                      <a:pPr marL="285750" indent="-285750">
                        <a:spcAft>
                          <a:spcPts val="600"/>
                        </a:spcAft>
                        <a:buFont typeface="Wingdings" pitchFamily="2" charset="2"/>
                        <a:buChar char="ü"/>
                      </a:pPr>
                      <a:r>
                        <a:rPr lang="en-US" sz="1700" b="1" dirty="0">
                          <a:latin typeface="MgOpen Cosmetica"/>
                        </a:rPr>
                        <a:t>Alternative forms of discipline could teach children non­violent ways of problem ­solving.   </a:t>
                      </a:r>
                    </a:p>
                    <a:p>
                      <a:pPr marL="285750" indent="-285750">
                        <a:spcAft>
                          <a:spcPts val="600"/>
                        </a:spcAft>
                        <a:buFont typeface="Wingdings" pitchFamily="2" charset="2"/>
                        <a:buChar char="ü"/>
                      </a:pPr>
                      <a:r>
                        <a:rPr lang="en-US" sz="1700" b="1" dirty="0">
                          <a:latin typeface="MgOpen Cosmetica"/>
                        </a:rPr>
                        <a:t>Discipline is meant to teach a child the difference between wrong and right. Corporal punishment is not effective in this regard, because it makes children comply out of fear instead of teaching them how they should behave.</a:t>
                      </a:r>
                    </a:p>
                  </a:txBody>
                  <a:tcPr>
                    <a:solidFill>
                      <a:srgbClr val="CCE6E4"/>
                    </a:solidFill>
                  </a:tcPr>
                </a:tc>
                <a:extLst>
                  <a:ext uri="{0D108BD9-81ED-4DB2-BD59-A6C34878D82A}">
                    <a16:rowId xmlns:a16="http://schemas.microsoft.com/office/drawing/2014/main" val="10001"/>
                  </a:ext>
                </a:extLst>
              </a:tr>
            </a:tbl>
          </a:graphicData>
        </a:graphic>
      </p:graphicFrame>
      <p:pic>
        <p:nvPicPr>
          <p:cNvPr id="20" name="Picture 19">
            <a:extLst>
              <a:ext uri="{FF2B5EF4-FFF2-40B4-BE49-F238E27FC236}">
                <a16:creationId xmlns:a16="http://schemas.microsoft.com/office/drawing/2014/main" id="{8FB644B7-0803-4891-B0FC-243BB640F9B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370323" y="557520"/>
            <a:ext cx="1084993" cy="1290768"/>
          </a:xfrm>
          <a:prstGeom prst="rect">
            <a:avLst/>
          </a:prstGeom>
        </p:spPr>
      </p:pic>
      <p:grpSp>
        <p:nvGrpSpPr>
          <p:cNvPr id="21" name="Group 20">
            <a:extLst>
              <a:ext uri="{FF2B5EF4-FFF2-40B4-BE49-F238E27FC236}">
                <a16:creationId xmlns:a16="http://schemas.microsoft.com/office/drawing/2014/main" id="{D8D3D162-38EA-439A-A463-6A6072A37E7D}"/>
              </a:ext>
            </a:extLst>
          </p:cNvPr>
          <p:cNvGrpSpPr/>
          <p:nvPr/>
        </p:nvGrpSpPr>
        <p:grpSpPr>
          <a:xfrm>
            <a:off x="60580" y="-1586"/>
            <a:ext cx="9022840" cy="6859586"/>
            <a:chOff x="60580" y="-1586"/>
            <a:chExt cx="9022840" cy="6859586"/>
          </a:xfrm>
        </p:grpSpPr>
        <p:grpSp>
          <p:nvGrpSpPr>
            <p:cNvPr id="22" name="Group 21">
              <a:extLst>
                <a:ext uri="{FF2B5EF4-FFF2-40B4-BE49-F238E27FC236}">
                  <a16:creationId xmlns:a16="http://schemas.microsoft.com/office/drawing/2014/main" id="{D5396475-C793-4CDE-84C2-F5187A649B18}"/>
                </a:ext>
              </a:extLst>
            </p:cNvPr>
            <p:cNvGrpSpPr/>
            <p:nvPr/>
          </p:nvGrpSpPr>
          <p:grpSpPr>
            <a:xfrm>
              <a:off x="60580" y="-1586"/>
              <a:ext cx="9022840" cy="6859586"/>
              <a:chOff x="60580" y="-1586"/>
              <a:chExt cx="9022840" cy="6859586"/>
            </a:xfrm>
          </p:grpSpPr>
          <p:cxnSp>
            <p:nvCxnSpPr>
              <p:cNvPr id="37" name="Straight Connector 36">
                <a:extLst>
                  <a:ext uri="{FF2B5EF4-FFF2-40B4-BE49-F238E27FC236}">
                    <a16:creationId xmlns:a16="http://schemas.microsoft.com/office/drawing/2014/main" id="{B11C5F9F-DB74-4981-8342-2A5E568E37E9}"/>
                  </a:ext>
                </a:extLst>
              </p:cNvPr>
              <p:cNvCxnSpPr>
                <a:cxnSpLocks/>
              </p:cNvCxnSpPr>
              <p:nvPr/>
            </p:nvCxnSpPr>
            <p:spPr>
              <a:xfrm>
                <a:off x="6058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0566ACF-0311-4B97-BB27-2CEA8D96B2DB}"/>
                  </a:ext>
                </a:extLst>
              </p:cNvPr>
              <p:cNvCxnSpPr>
                <a:cxnSpLocks/>
              </p:cNvCxnSpPr>
              <p:nvPr/>
            </p:nvCxnSpPr>
            <p:spPr>
              <a:xfrm>
                <a:off x="9083420" y="-1586"/>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9485F0F-A1C6-4BC5-81F7-E671A4EF4F91}"/>
                </a:ext>
              </a:extLst>
            </p:cNvPr>
            <p:cNvGrpSpPr/>
            <p:nvPr/>
          </p:nvGrpSpPr>
          <p:grpSpPr>
            <a:xfrm>
              <a:off x="158646" y="532900"/>
              <a:ext cx="1721222" cy="1023137"/>
              <a:chOff x="158646" y="532900"/>
              <a:chExt cx="1721222" cy="1023137"/>
            </a:xfrm>
          </p:grpSpPr>
          <p:grpSp>
            <p:nvGrpSpPr>
              <p:cNvPr id="24" name="Group 9">
                <a:extLst>
                  <a:ext uri="{FF2B5EF4-FFF2-40B4-BE49-F238E27FC236}">
                    <a16:creationId xmlns:a16="http://schemas.microsoft.com/office/drawing/2014/main" id="{68F19050-495E-41FE-963C-A8056D78C2E9}"/>
                  </a:ext>
                </a:extLst>
              </p:cNvPr>
              <p:cNvGrpSpPr>
                <a:grpSpLocks/>
              </p:cNvGrpSpPr>
              <p:nvPr/>
            </p:nvGrpSpPr>
            <p:grpSpPr bwMode="auto">
              <a:xfrm>
                <a:off x="158646" y="596227"/>
                <a:ext cx="1161764" cy="900361"/>
                <a:chOff x="45451" y="590550"/>
                <a:chExt cx="1213436" cy="848620"/>
              </a:xfrm>
            </p:grpSpPr>
            <p:cxnSp>
              <p:nvCxnSpPr>
                <p:cNvPr id="28" name="Straight Connector 27">
                  <a:extLst>
                    <a:ext uri="{FF2B5EF4-FFF2-40B4-BE49-F238E27FC236}">
                      <a16:creationId xmlns:a16="http://schemas.microsoft.com/office/drawing/2014/main" id="{18FBD5F9-E7CD-4233-ABCC-FE56B62E39D8}"/>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9E51B1-97C6-430E-B835-C2024FCD9A0B}"/>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DDBF1C4-8B32-4A9B-99C4-280DBCB0723B}"/>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371637-DA2C-4D4B-83CF-0B8AC822326E}"/>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1157C32-26B8-4074-A9AC-6CB479E8A247}"/>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EF7941-FE10-4DE8-9D4D-7F853DE7AAF8}"/>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D971BE-614B-41CA-B56C-313FEFAE571D}"/>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0463DEA-716F-40C6-A5D1-2C726DEB9A01}"/>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600BFE0-F76C-4B48-AE15-F307216A0F6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E4371A19-92D3-4D36-B911-BC54E93372F7}"/>
                  </a:ext>
                </a:extLst>
              </p:cNvPr>
              <p:cNvGrpSpPr/>
              <p:nvPr/>
            </p:nvGrpSpPr>
            <p:grpSpPr>
              <a:xfrm>
                <a:off x="839564" y="532900"/>
                <a:ext cx="1040304" cy="1023137"/>
                <a:chOff x="839564" y="542426"/>
                <a:chExt cx="1040304" cy="1023137"/>
              </a:xfrm>
            </p:grpSpPr>
            <p:sp>
              <p:nvSpPr>
                <p:cNvPr id="26" name="Oval 25">
                  <a:extLst>
                    <a:ext uri="{FF2B5EF4-FFF2-40B4-BE49-F238E27FC236}">
                      <a16:creationId xmlns:a16="http://schemas.microsoft.com/office/drawing/2014/main" id="{1CFAE709-881D-4820-A504-10A041E9DE2E}"/>
                    </a:ext>
                  </a:extLst>
                </p:cNvPr>
                <p:cNvSpPr/>
                <p:nvPr/>
              </p:nvSpPr>
              <p:spPr bwMode="auto">
                <a:xfrm>
                  <a:off x="839564" y="542426"/>
                  <a:ext cx="1040304" cy="1023137"/>
                </a:xfrm>
                <a:prstGeom prst="ellipse">
                  <a:avLst/>
                </a:prstGeom>
                <a:solidFill>
                  <a:srgbClr val="2F7572"/>
                </a:solidFill>
                <a:ln w="28575">
                  <a:solidFill>
                    <a:srgbClr val="CBDC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C1F2D2D8-0402-400C-B0F3-F8569D5F02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589697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F7572">
            <a:alpha val="25000"/>
          </a:srgbClr>
        </a:solidFill>
        <a:effectLst/>
      </p:bgPr>
    </p:bg>
    <p:spTree>
      <p:nvGrpSpPr>
        <p:cNvPr id="1" name=""/>
        <p:cNvGrpSpPr/>
        <p:nvPr/>
      </p:nvGrpSpPr>
      <p:grpSpPr>
        <a:xfrm>
          <a:off x="0" y="0"/>
          <a:ext cx="0" cy="0"/>
          <a:chOff x="0" y="0"/>
          <a:chExt cx="0" cy="0"/>
        </a:xfrm>
      </p:grpSpPr>
      <p:sp>
        <p:nvSpPr>
          <p:cNvPr id="5" name="Rectangle 4"/>
          <p:cNvSpPr/>
          <p:nvPr/>
        </p:nvSpPr>
        <p:spPr>
          <a:xfrm>
            <a:off x="2279035" y="840191"/>
            <a:ext cx="6241075" cy="430887"/>
          </a:xfrm>
          <a:prstGeom prst="rect">
            <a:avLst/>
          </a:prstGeom>
        </p:spPr>
        <p:txBody>
          <a:bodyPr wrap="square" lIns="0" tIns="0" rIns="0" bIns="0">
            <a:spAutoFit/>
          </a:bodyPr>
          <a:lstStyle/>
          <a:p>
            <a:pPr marR="0" lvl="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F7572"/>
                </a:solidFill>
                <a:effectLst/>
                <a:uLnTx/>
                <a:uFillTx/>
                <a:latin typeface="MgOpen Cosmetica" panose="020B0500000300020003" pitchFamily="34" charset="0"/>
                <a:ea typeface="+mn-ea"/>
                <a:cs typeface="+mn-cs"/>
              </a:rPr>
              <a:t>Suggestions for positive discipline</a:t>
            </a:r>
            <a:endParaRPr kumimoji="0" lang="x-none" sz="2800" b="1" i="0" u="none" strike="noStrike" kern="1200" cap="none" spc="0" normalizeH="0" baseline="0" noProof="0" dirty="0">
              <a:ln>
                <a:noFill/>
              </a:ln>
              <a:solidFill>
                <a:srgbClr val="2F7572"/>
              </a:solidFill>
              <a:effectLst/>
              <a:uLnTx/>
              <a:uFillTx/>
              <a:latin typeface="MgOpen Cosmetica" panose="020B0500000300020003" pitchFamily="34" charset="0"/>
              <a:ea typeface="+mn-ea"/>
              <a:cs typeface="+mn-cs"/>
            </a:endParaRPr>
          </a:p>
        </p:txBody>
      </p:sp>
      <p:sp>
        <p:nvSpPr>
          <p:cNvPr id="6" name="TextBox 5"/>
          <p:cNvSpPr txBox="1"/>
          <p:nvPr/>
        </p:nvSpPr>
        <p:spPr>
          <a:xfrm>
            <a:off x="611188" y="1748004"/>
            <a:ext cx="5785273" cy="4175502"/>
          </a:xfrm>
          <a:prstGeom prst="rect">
            <a:avLst/>
          </a:prstGeom>
          <a:noFill/>
        </p:spPr>
        <p:txBody>
          <a:bodyPr wrap="square" lIns="0" tIns="0" rIns="0" bIns="0" rtlCol="0">
            <a:spAutoFit/>
          </a:bodyPr>
          <a:lstStyle/>
          <a:p>
            <a:pPr marL="265113" marR="0" lvl="0" indent="-265113" algn="l" defTabSz="914400" rtl="0" eaLnBrk="0" fontAlgn="base" latinLnBrk="0" hangingPunct="0">
              <a:lnSpc>
                <a:spcPct val="100000"/>
              </a:lnSpc>
              <a:spcBef>
                <a:spcPct val="0"/>
              </a:spcBef>
              <a:spcAft>
                <a:spcPts val="8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Give praise</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 This encourages children to model their </a:t>
            </a:r>
            <a:r>
              <a:rPr kumimoji="0" lang="en-US" sz="1700" b="0" i="0" u="none" strike="noStrike" kern="1200" cap="none" spc="0" normalizeH="0" baseline="0" noProof="0" dirty="0" err="1">
                <a:ln>
                  <a:noFill/>
                </a:ln>
                <a:solidFill>
                  <a:srgbClr val="000000"/>
                </a:solidFill>
                <a:effectLst/>
                <a:uLnTx/>
                <a:uFillTx/>
                <a:latin typeface="MgOpen Cosmetica" panose="020B0604020202020204"/>
                <a:ea typeface="+mn-ea"/>
                <a:cs typeface="+mn-cs"/>
              </a:rPr>
              <a:t>behaviour</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 through  positive reinforcement and encourages them to learn self-discipline. </a:t>
            </a:r>
          </a:p>
          <a:p>
            <a:pPr marL="265113" marR="0" lvl="0" indent="-265113" algn="l" defTabSz="914400" rtl="0" eaLnBrk="0" fontAlgn="base" latinLnBrk="0" hangingPunct="0">
              <a:lnSpc>
                <a:spcPct val="100000"/>
              </a:lnSpc>
              <a:spcBef>
                <a:spcPct val="0"/>
              </a:spcBef>
              <a:spcAft>
                <a:spcPts val="8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Lead by example: </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Practice what you preach. </a:t>
            </a:r>
          </a:p>
          <a:p>
            <a:pPr marL="265113" marR="0" lvl="0" indent="-265113" algn="l" defTabSz="914400" rtl="0" eaLnBrk="0" fontAlgn="base" latinLnBrk="0" hangingPunct="0">
              <a:lnSpc>
                <a:spcPct val="100000"/>
              </a:lnSpc>
              <a:spcBef>
                <a:spcPct val="0"/>
              </a:spcBef>
              <a:spcAft>
                <a:spcPts val="8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Be realistic:</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 Do not expect a child to behave in ways beyond the child’s stage of development. There is no point in punishing a baby for crying because he or she is hungry.</a:t>
            </a:r>
          </a:p>
          <a:p>
            <a:pPr marL="265113" marR="0" lvl="0" indent="-265113" algn="l" defTabSz="914400" rtl="0" eaLnBrk="0" fontAlgn="base" latinLnBrk="0" hangingPunct="0">
              <a:lnSpc>
                <a:spcPct val="100000"/>
              </a:lnSpc>
              <a:spcBef>
                <a:spcPct val="0"/>
              </a:spcBef>
              <a:spcAft>
                <a:spcPts val="8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Restorative justice: </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Bring the ‘victim’ and ‘offender’ together to discuss how to repair any harm caused and how to prevent future </a:t>
            </a:r>
            <a:r>
              <a:rPr kumimoji="0" lang="en-US" sz="1700" b="0" i="0" u="none" strike="noStrike" kern="1200" cap="none" spc="0" normalizeH="0" baseline="0" noProof="0" dirty="0" err="1">
                <a:ln>
                  <a:noFill/>
                </a:ln>
                <a:solidFill>
                  <a:srgbClr val="000000"/>
                </a:solidFill>
                <a:effectLst/>
                <a:uLnTx/>
                <a:uFillTx/>
                <a:latin typeface="MgOpen Cosmetica" panose="020B0604020202020204"/>
                <a:ea typeface="+mn-ea"/>
                <a:cs typeface="+mn-cs"/>
              </a:rPr>
              <a:t>misbehaviour</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a:t>
            </a:r>
          </a:p>
          <a:p>
            <a:pPr marL="265113" marR="0" lvl="0" indent="-265113" algn="l" defTabSz="914400" rtl="0" eaLnBrk="0" fontAlgn="base" latinLnBrk="0" hangingPunct="0">
              <a:lnSpc>
                <a:spcPct val="100000"/>
              </a:lnSpc>
              <a:spcBef>
                <a:spcPct val="0"/>
              </a:spcBef>
              <a:spcAft>
                <a:spcPts val="8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Explain: </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Help children understand the reasons for the rules.</a:t>
            </a:r>
          </a:p>
          <a:p>
            <a:pPr marL="265113" marR="0" lvl="0" indent="-265113" algn="l" defTabSz="914400" rtl="0" eaLnBrk="0" fontAlgn="base" latinLnBrk="0" hangingPunct="0">
              <a:lnSpc>
                <a:spcPct val="100000"/>
              </a:lnSpc>
              <a:spcBef>
                <a:spcPct val="0"/>
              </a:spcBef>
              <a:spcAft>
                <a:spcPts val="1200"/>
              </a:spcAft>
              <a:buClr>
                <a:srgbClr val="2F7572"/>
              </a:buClr>
              <a:buSzPct val="90000"/>
              <a:buFont typeface="Wingdings" panose="05000000000000000000" pitchFamily="2" charset="2"/>
              <a:buChar char="l"/>
              <a:tabLst/>
              <a:defRPr/>
            </a:pPr>
            <a:r>
              <a:rPr kumimoji="0" lang="en-US" sz="1700" b="1" i="0" u="none" strike="noStrike" kern="1200" cap="none" spc="0" normalizeH="0" baseline="0" noProof="0" dirty="0">
                <a:ln>
                  <a:noFill/>
                </a:ln>
                <a:solidFill>
                  <a:srgbClr val="2F7572"/>
                </a:solidFill>
                <a:effectLst/>
                <a:uLnTx/>
                <a:uFillTx/>
                <a:latin typeface="MgOpen Cosmetica" panose="020B0604020202020204"/>
                <a:ea typeface="+mn-ea"/>
                <a:cs typeface="+mn-cs"/>
              </a:rPr>
              <a:t>Use ‘good’ words to describe children: </a:t>
            </a:r>
            <a:r>
              <a:rPr kumimoji="0" lang="en-US" sz="1700" b="0" i="0" u="none" strike="noStrike" kern="1200" cap="none" spc="0" normalizeH="0" baseline="0" noProof="0" dirty="0">
                <a:ln>
                  <a:noFill/>
                </a:ln>
                <a:solidFill>
                  <a:srgbClr val="000000"/>
                </a:solidFill>
                <a:effectLst/>
                <a:uLnTx/>
                <a:uFillTx/>
                <a:latin typeface="MgOpen Cosmetica" panose="020B0604020202020204"/>
                <a:ea typeface="+mn-ea"/>
                <a:cs typeface="+mn-cs"/>
              </a:rPr>
              <a:t>Bad-mouthing and humiliation lower self-esteem and can become self-fulfilling prophesies.</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b="-1805"/>
          <a:stretch/>
        </p:blipFill>
        <p:spPr>
          <a:xfrm>
            <a:off x="6691868" y="3766853"/>
            <a:ext cx="1840945" cy="1845751"/>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b="-270"/>
          <a:stretch/>
        </p:blipFill>
        <p:spPr>
          <a:xfrm>
            <a:off x="6680415" y="1792612"/>
            <a:ext cx="1852397" cy="1792709"/>
          </a:xfrm>
          <a:prstGeom prst="rect">
            <a:avLst/>
          </a:prstGeom>
        </p:spPr>
      </p:pic>
      <p:grpSp>
        <p:nvGrpSpPr>
          <p:cNvPr id="23" name="Group 22">
            <a:extLst>
              <a:ext uri="{FF2B5EF4-FFF2-40B4-BE49-F238E27FC236}">
                <a16:creationId xmlns:a16="http://schemas.microsoft.com/office/drawing/2014/main" id="{99505705-006D-40BB-85FE-91F600983A41}"/>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49EDB972-067E-4DDC-9F87-8B5A29B21E10}"/>
                </a:ext>
              </a:extLst>
            </p:cNvPr>
            <p:cNvGrpSpPr/>
            <p:nvPr/>
          </p:nvGrpSpPr>
          <p:grpSpPr>
            <a:xfrm>
              <a:off x="60580" y="-1586"/>
              <a:ext cx="9022840" cy="6859586"/>
              <a:chOff x="60580" y="-1586"/>
              <a:chExt cx="9022840" cy="6859586"/>
            </a:xfrm>
          </p:grpSpPr>
          <p:cxnSp>
            <p:nvCxnSpPr>
              <p:cNvPr id="52" name="Straight Connector 51">
                <a:extLst>
                  <a:ext uri="{FF2B5EF4-FFF2-40B4-BE49-F238E27FC236}">
                    <a16:creationId xmlns:a16="http://schemas.microsoft.com/office/drawing/2014/main" id="{961BF0C8-733C-45D4-84B8-576481D7BBE8}"/>
                  </a:ext>
                </a:extLst>
              </p:cNvPr>
              <p:cNvCxnSpPr>
                <a:cxnSpLocks/>
              </p:cNvCxnSpPr>
              <p:nvPr/>
            </p:nvCxnSpPr>
            <p:spPr>
              <a:xfrm>
                <a:off x="6058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CF5FD57-6E55-45BB-839B-790282585AEE}"/>
                  </a:ext>
                </a:extLst>
              </p:cNvPr>
              <p:cNvCxnSpPr>
                <a:cxnSpLocks/>
              </p:cNvCxnSpPr>
              <p:nvPr/>
            </p:nvCxnSpPr>
            <p:spPr>
              <a:xfrm>
                <a:off x="9083420" y="-1586"/>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2CD643E-56B1-4927-ADAA-D542100DE491}"/>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068F2531-FB0F-4B98-87D7-02CA825E78E1}"/>
                  </a:ext>
                </a:extLst>
              </p:cNvPr>
              <p:cNvGrpSpPr>
                <a:grpSpLocks/>
              </p:cNvGrpSpPr>
              <p:nvPr/>
            </p:nvGrpSpPr>
            <p:grpSpPr bwMode="auto">
              <a:xfrm>
                <a:off x="158646" y="596227"/>
                <a:ext cx="1161764" cy="900361"/>
                <a:chOff x="45451" y="590550"/>
                <a:chExt cx="1213436" cy="848620"/>
              </a:xfrm>
            </p:grpSpPr>
            <p:cxnSp>
              <p:nvCxnSpPr>
                <p:cNvPr id="43" name="Straight Connector 42">
                  <a:extLst>
                    <a:ext uri="{FF2B5EF4-FFF2-40B4-BE49-F238E27FC236}">
                      <a16:creationId xmlns:a16="http://schemas.microsoft.com/office/drawing/2014/main" id="{C3FF631D-CE01-459C-B9AD-3CFEC37DBFCC}"/>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C69EB1-60E1-4C43-BFD9-16139C3546A2}"/>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78ADBD9-7034-44DB-8859-AB327C98D87F}"/>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2C8B70-D482-4C6B-AAB9-D0D1AB4FE3EF}"/>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6D2EBE-0373-430C-9756-7A7ADFB53184}"/>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078C1EF-AFEB-4608-9C92-A8A1D698765D}"/>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2939F8-1BC8-4897-8FD4-6E46C97927FE}"/>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1F4D27-8EF3-44A5-A802-27D0D1E14BF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EFF384-BA04-41E3-8BFD-37A2F6542FB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4F1869BF-F043-4ACC-BC24-A14EFEED1770}"/>
                  </a:ext>
                </a:extLst>
              </p:cNvPr>
              <p:cNvGrpSpPr/>
              <p:nvPr/>
            </p:nvGrpSpPr>
            <p:grpSpPr>
              <a:xfrm>
                <a:off x="839564" y="532900"/>
                <a:ext cx="1040304" cy="1023137"/>
                <a:chOff x="839564" y="542426"/>
                <a:chExt cx="1040304" cy="1023137"/>
              </a:xfrm>
            </p:grpSpPr>
            <p:sp>
              <p:nvSpPr>
                <p:cNvPr id="40" name="Oval 39">
                  <a:extLst>
                    <a:ext uri="{FF2B5EF4-FFF2-40B4-BE49-F238E27FC236}">
                      <a16:creationId xmlns:a16="http://schemas.microsoft.com/office/drawing/2014/main" id="{CB3BC860-4692-47A9-A964-6C94E47C8AB1}"/>
                    </a:ext>
                  </a:extLst>
                </p:cNvPr>
                <p:cNvSpPr/>
                <p:nvPr/>
              </p:nvSpPr>
              <p:spPr bwMode="auto">
                <a:xfrm>
                  <a:off x="839564" y="542426"/>
                  <a:ext cx="1040304" cy="1023137"/>
                </a:xfrm>
                <a:prstGeom prst="ellipse">
                  <a:avLst/>
                </a:prstGeom>
                <a:solidFill>
                  <a:srgbClr val="2F7572"/>
                </a:solidFill>
                <a:ln w="28575">
                  <a:solidFill>
                    <a:srgbClr val="CBDC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2" name="Picture 22">
                  <a:extLst>
                    <a:ext uri="{FF2B5EF4-FFF2-40B4-BE49-F238E27FC236}">
                      <a16:creationId xmlns:a16="http://schemas.microsoft.com/office/drawing/2014/main" id="{8ABA5F73-B31C-44EE-864E-F520CDEF48D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332055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F7572">
            <a:alpha val="25000"/>
          </a:srgbClr>
        </a:solidFill>
        <a:effectLst/>
      </p:bgPr>
    </p:bg>
    <p:spTree>
      <p:nvGrpSpPr>
        <p:cNvPr id="1" name=""/>
        <p:cNvGrpSpPr/>
        <p:nvPr/>
      </p:nvGrpSpPr>
      <p:grpSpPr>
        <a:xfrm>
          <a:off x="0" y="0"/>
          <a:ext cx="0" cy="0"/>
          <a:chOff x="0" y="0"/>
          <a:chExt cx="0" cy="0"/>
        </a:xfrm>
      </p:grpSpPr>
      <p:sp>
        <p:nvSpPr>
          <p:cNvPr id="5" name="Rectangle 4"/>
          <p:cNvSpPr/>
          <p:nvPr/>
        </p:nvSpPr>
        <p:spPr>
          <a:xfrm>
            <a:off x="2064796" y="728006"/>
            <a:ext cx="6468017"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2F7572"/>
                </a:solidFill>
                <a:effectLst/>
                <a:uLnTx/>
                <a:uFillTx/>
                <a:latin typeface="MgOpen Cosmetica" panose="020B0500000300020003" pitchFamily="34" charset="0"/>
                <a:ea typeface="+mn-ea"/>
                <a:cs typeface="+mn-cs"/>
              </a:rPr>
              <a:t>Suggestions for positive discipline</a:t>
            </a:r>
            <a:endParaRPr kumimoji="0" lang="x-none" sz="2800" b="1" i="0" u="none" strike="noStrike" kern="1200" cap="none" spc="0" normalizeH="0" baseline="0" noProof="0" dirty="0">
              <a:ln>
                <a:noFill/>
              </a:ln>
              <a:solidFill>
                <a:srgbClr val="2F7572"/>
              </a:solidFill>
              <a:effectLst/>
              <a:uLnTx/>
              <a:uFillTx/>
              <a:latin typeface="MgOpen Cosmetica" panose="020B0500000300020003" pitchFamily="34" charset="0"/>
              <a:ea typeface="+mn-ea"/>
              <a:cs typeface="+mn-cs"/>
            </a:endParaRPr>
          </a:p>
        </p:txBody>
      </p:sp>
      <p:sp>
        <p:nvSpPr>
          <p:cNvPr id="6" name="TextBox 5"/>
          <p:cNvSpPr txBox="1"/>
          <p:nvPr/>
        </p:nvSpPr>
        <p:spPr>
          <a:xfrm>
            <a:off x="611188" y="1673277"/>
            <a:ext cx="5935907" cy="4662815"/>
          </a:xfrm>
          <a:prstGeom prst="rect">
            <a:avLst/>
          </a:prstGeom>
          <a:noFill/>
        </p:spPr>
        <p:txBody>
          <a:bodyPr wrap="square" lIns="0" tIns="0" rIns="0" bIns="0" rtlCol="0">
            <a:spAutoFit/>
          </a:bodyPr>
          <a:lstStyle/>
          <a:p>
            <a:pPr marL="265113" marR="0" lvl="0" indent="-265113" algn="l" defTabSz="914400" rtl="0" eaLnBrk="0" fontAlgn="base" latinLnBrk="0" hangingPunct="0">
              <a:lnSpc>
                <a:spcPct val="100000"/>
              </a:lnSpc>
              <a:spcBef>
                <a:spcPct val="0"/>
              </a:spcBef>
              <a:spcAft>
                <a:spcPts val="300"/>
              </a:spcAft>
              <a:buClr>
                <a:srgbClr val="2F7572"/>
              </a:buClr>
              <a:buSzPct val="90000"/>
              <a:buFont typeface="Wingdings" panose="05000000000000000000" pitchFamily="2" charset="2"/>
              <a:buChar char="l"/>
              <a:tabLst/>
              <a:defRPr/>
            </a:pPr>
            <a:r>
              <a:rPr kumimoji="0" lang="en-US" sz="1800" b="1" i="0" u="none" strike="noStrike" kern="1200" cap="none" spc="0" normalizeH="0" baseline="0" noProof="0" dirty="0">
                <a:ln>
                  <a:noFill/>
                </a:ln>
                <a:solidFill>
                  <a:srgbClr val="2F7572"/>
                </a:solidFill>
                <a:effectLst/>
                <a:uLnTx/>
                <a:uFillTx/>
                <a:latin typeface="MgOpen Cosmetica" panose="020B0604020202020204"/>
                <a:ea typeface="+mn-ea"/>
                <a:cs typeface="+mn-cs"/>
              </a:rPr>
              <a:t>Be respectful: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A child treated with respect will be more likely to act respectfully towards others. </a:t>
            </a:r>
          </a:p>
          <a:p>
            <a:pPr marL="265113" marR="0" lvl="0" indent="-265113" algn="l" defTabSz="914400" rtl="0" eaLnBrk="0" fontAlgn="base" latinLnBrk="0" hangingPunct="0">
              <a:lnSpc>
                <a:spcPct val="100000"/>
              </a:lnSpc>
              <a:spcBef>
                <a:spcPct val="0"/>
              </a:spcBef>
              <a:spcAft>
                <a:spcPts val="300"/>
              </a:spcAft>
              <a:buClr>
                <a:srgbClr val="2F7572"/>
              </a:buClr>
              <a:buSzPct val="90000"/>
              <a:buFont typeface="Wingdings" panose="05000000000000000000" pitchFamily="2" charset="2"/>
              <a:buChar char="l"/>
              <a:tabLst/>
              <a:defRPr/>
            </a:pPr>
            <a:r>
              <a:rPr kumimoji="0" lang="en-US" sz="1800" b="1" i="0" u="none" strike="noStrike" kern="1200" cap="none" spc="0" normalizeH="0" baseline="0" noProof="0" dirty="0">
                <a:ln>
                  <a:noFill/>
                </a:ln>
                <a:solidFill>
                  <a:srgbClr val="2F7572"/>
                </a:solidFill>
                <a:effectLst/>
                <a:uLnTx/>
                <a:uFillTx/>
                <a:latin typeface="MgOpen Cosmetica" panose="020B0604020202020204"/>
                <a:ea typeface="+mn-ea"/>
                <a:cs typeface="+mn-cs"/>
              </a:rPr>
              <a:t>Negotiate a compromise: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Sometimes it may be best to reconsider the demands being placed on the child and agree to a compromise that will not endanger the child’s safety or hurt anyone else. </a:t>
            </a:r>
          </a:p>
          <a:p>
            <a:pPr marL="265113" marR="0" lvl="0" indent="-265113" algn="l" defTabSz="914400" rtl="0" eaLnBrk="0" fontAlgn="base" latinLnBrk="0" hangingPunct="0">
              <a:lnSpc>
                <a:spcPct val="100000"/>
              </a:lnSpc>
              <a:spcBef>
                <a:spcPct val="0"/>
              </a:spcBef>
              <a:spcAft>
                <a:spcPts val="300"/>
              </a:spcAft>
              <a:buClr>
                <a:srgbClr val="2F7572"/>
              </a:buClr>
              <a:buSzPct val="90000"/>
              <a:buFont typeface="Wingdings" panose="05000000000000000000" pitchFamily="2" charset="2"/>
              <a:buChar char="l"/>
              <a:tabLst/>
              <a:defRPr/>
            </a:pPr>
            <a:r>
              <a:rPr kumimoji="0" lang="en-US" sz="1800" b="1" i="0" u="none" strike="noStrike" kern="1200" cap="none" spc="0" normalizeH="0" baseline="0" noProof="0" dirty="0">
                <a:ln>
                  <a:noFill/>
                </a:ln>
                <a:solidFill>
                  <a:srgbClr val="2F7572"/>
                </a:solidFill>
                <a:effectLst/>
                <a:uLnTx/>
                <a:uFillTx/>
                <a:latin typeface="MgOpen Cosmetica" panose="020B0604020202020204"/>
                <a:ea typeface="+mn-ea"/>
                <a:cs typeface="+mn-cs"/>
              </a:rPr>
              <a:t>Use guidance and counselling: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Call on another teacher or relative or an older person in the family or community; ask this person to discuss problematic </a:t>
            </a:r>
            <a:r>
              <a:rPr kumimoji="0" lang="en-US" sz="1800" b="0" i="0" u="none" strike="noStrike" kern="1200" cap="none" spc="0" normalizeH="0" baseline="0" noProof="0" dirty="0" err="1">
                <a:ln>
                  <a:noFill/>
                </a:ln>
                <a:solidFill>
                  <a:srgbClr val="000000"/>
                </a:solidFill>
                <a:effectLst/>
                <a:uLnTx/>
                <a:uFillTx/>
                <a:latin typeface="MgOpen Cosmetica" panose="020B0604020202020204"/>
                <a:ea typeface="+mn-ea"/>
                <a:cs typeface="+mn-cs"/>
              </a:rPr>
              <a:t>behaviour</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 with the child and to provide guidance on expectations for the future. </a:t>
            </a:r>
          </a:p>
          <a:p>
            <a:pPr marL="265113" marR="0" lvl="0" indent="-265113" algn="l" defTabSz="914400" rtl="0" eaLnBrk="0" fontAlgn="base" latinLnBrk="0" hangingPunct="0">
              <a:lnSpc>
                <a:spcPct val="100000"/>
              </a:lnSpc>
              <a:spcBef>
                <a:spcPct val="0"/>
              </a:spcBef>
              <a:spcAft>
                <a:spcPts val="600"/>
              </a:spcAft>
              <a:buClr>
                <a:srgbClr val="2F7572"/>
              </a:buClr>
              <a:buSzPct val="90000"/>
              <a:buFont typeface="Wingdings" panose="05000000000000000000" pitchFamily="2" charset="2"/>
              <a:buChar char="l"/>
              <a:tabLst/>
              <a:defRPr/>
            </a:pPr>
            <a:r>
              <a:rPr kumimoji="0" lang="en-US" sz="1800" b="1" i="0" u="none" strike="noStrike" kern="1200" cap="none" spc="0" normalizeH="0" baseline="0" noProof="0" dirty="0">
                <a:ln>
                  <a:noFill/>
                </a:ln>
                <a:solidFill>
                  <a:srgbClr val="2F7572"/>
                </a:solidFill>
                <a:effectLst/>
                <a:uLnTx/>
                <a:uFillTx/>
                <a:latin typeface="MgOpen Cosmetica" panose="020B0604020202020204"/>
                <a:ea typeface="+mn-ea"/>
                <a:cs typeface="+mn-cs"/>
              </a:rPr>
              <a:t>Children learn by doing: </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Give the child a task to perform that is related to what the child has done wrong. Children who must repair, clean or tidy something that they damaged or dirtied will be less likely to repeat that </a:t>
            </a:r>
            <a:r>
              <a:rPr kumimoji="0" lang="en-US" sz="1800" b="0" i="0" u="none" strike="noStrike" kern="1200" cap="none" spc="0" normalizeH="0" baseline="0" noProof="0" dirty="0" err="1">
                <a:ln>
                  <a:noFill/>
                </a:ln>
                <a:solidFill>
                  <a:srgbClr val="000000"/>
                </a:solidFill>
                <a:effectLst/>
                <a:uLnTx/>
                <a:uFillTx/>
                <a:latin typeface="MgOpen Cosmetica" panose="020B0604020202020204"/>
                <a:ea typeface="+mn-ea"/>
                <a:cs typeface="+mn-cs"/>
              </a:rPr>
              <a:t>behaviour</a:t>
            </a:r>
            <a:r>
              <a:rPr kumimoji="0" lang="en-US" sz="1800" b="0" i="0" u="none" strike="noStrike" kern="1200" cap="none" spc="0" normalizeH="0" baseline="0" noProof="0" dirty="0">
                <a:ln>
                  <a:noFill/>
                </a:ln>
                <a:solidFill>
                  <a:srgbClr val="000000"/>
                </a:solidFill>
                <a:effectLst/>
                <a:uLnTx/>
                <a:uFillTx/>
                <a:latin typeface="MgOpen Cosmetica" panose="020B0604020202020204"/>
                <a:ea typeface="+mn-ea"/>
                <a:cs typeface="+mn-cs"/>
              </a:rPr>
              <a:t> in future.</a:t>
            </a:r>
            <a:endPar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31811" y="1783005"/>
            <a:ext cx="1801001" cy="1463115"/>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16370" y="3429000"/>
            <a:ext cx="1816441" cy="2879725"/>
          </a:xfrm>
          <a:prstGeom prst="rect">
            <a:avLst/>
          </a:prstGeom>
        </p:spPr>
      </p:pic>
      <p:sp>
        <p:nvSpPr>
          <p:cNvPr id="4" name="TextBox 3"/>
          <p:cNvSpPr txBox="1"/>
          <p:nvPr/>
        </p:nvSpPr>
        <p:spPr>
          <a:xfrm>
            <a:off x="4308947" y="6124059"/>
            <a:ext cx="5261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2F7572"/>
                </a:solidFill>
                <a:effectLst/>
                <a:uLnTx/>
                <a:uFillTx/>
                <a:latin typeface="MgOpen Cosmetica" panose="020B0604020202020204"/>
                <a:ea typeface="+mn-ea"/>
                <a:cs typeface="+mn-cs"/>
              </a:rPr>
              <a:t>***</a:t>
            </a:r>
          </a:p>
        </p:txBody>
      </p:sp>
      <p:grpSp>
        <p:nvGrpSpPr>
          <p:cNvPr id="24" name="Group 23">
            <a:extLst>
              <a:ext uri="{FF2B5EF4-FFF2-40B4-BE49-F238E27FC236}">
                <a16:creationId xmlns:a16="http://schemas.microsoft.com/office/drawing/2014/main" id="{A30F144A-1A26-4FED-A898-415BDF2ADD16}"/>
              </a:ext>
            </a:extLst>
          </p:cNvPr>
          <p:cNvGrpSpPr/>
          <p:nvPr/>
        </p:nvGrpSpPr>
        <p:grpSpPr>
          <a:xfrm>
            <a:off x="60580" y="-1586"/>
            <a:ext cx="9022840" cy="6859586"/>
            <a:chOff x="60580" y="-1586"/>
            <a:chExt cx="9022840" cy="6859586"/>
          </a:xfrm>
        </p:grpSpPr>
        <p:grpSp>
          <p:nvGrpSpPr>
            <p:cNvPr id="25" name="Group 24">
              <a:extLst>
                <a:ext uri="{FF2B5EF4-FFF2-40B4-BE49-F238E27FC236}">
                  <a16:creationId xmlns:a16="http://schemas.microsoft.com/office/drawing/2014/main" id="{64A5FEAE-62CF-47A8-A430-7ED9FEE102E2}"/>
                </a:ext>
              </a:extLst>
            </p:cNvPr>
            <p:cNvGrpSpPr/>
            <p:nvPr/>
          </p:nvGrpSpPr>
          <p:grpSpPr>
            <a:xfrm>
              <a:off x="60580" y="-1586"/>
              <a:ext cx="9022840" cy="6859586"/>
              <a:chOff x="60580" y="-1586"/>
              <a:chExt cx="9022840" cy="6859586"/>
            </a:xfrm>
          </p:grpSpPr>
          <p:cxnSp>
            <p:nvCxnSpPr>
              <p:cNvPr id="53" name="Straight Connector 52">
                <a:extLst>
                  <a:ext uri="{FF2B5EF4-FFF2-40B4-BE49-F238E27FC236}">
                    <a16:creationId xmlns:a16="http://schemas.microsoft.com/office/drawing/2014/main" id="{1E761D22-DAFF-4731-8C4F-B79F19DCC03A}"/>
                  </a:ext>
                </a:extLst>
              </p:cNvPr>
              <p:cNvCxnSpPr>
                <a:cxnSpLocks/>
              </p:cNvCxnSpPr>
              <p:nvPr/>
            </p:nvCxnSpPr>
            <p:spPr>
              <a:xfrm>
                <a:off x="60580" y="0"/>
                <a:ext cx="0" cy="6858000"/>
              </a:xfrm>
              <a:prstGeom prst="line">
                <a:avLst/>
              </a:prstGeom>
              <a:ln w="127000" cmpd="thinThick">
                <a:solidFill>
                  <a:srgbClr val="2F757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1506D11-86E9-4069-B10E-DFB3BB9081FA}"/>
                  </a:ext>
                </a:extLst>
              </p:cNvPr>
              <p:cNvCxnSpPr>
                <a:cxnSpLocks/>
              </p:cNvCxnSpPr>
              <p:nvPr/>
            </p:nvCxnSpPr>
            <p:spPr>
              <a:xfrm>
                <a:off x="9083420" y="-1586"/>
                <a:ext cx="0" cy="6858000"/>
              </a:xfrm>
              <a:prstGeom prst="line">
                <a:avLst/>
              </a:prstGeom>
              <a:ln w="127000" cmpd="thickThin">
                <a:solidFill>
                  <a:srgbClr val="2F757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96082BC-7B69-4939-B76D-4DDECE0ADF4A}"/>
                </a:ext>
              </a:extLst>
            </p:cNvPr>
            <p:cNvGrpSpPr/>
            <p:nvPr/>
          </p:nvGrpSpPr>
          <p:grpSpPr>
            <a:xfrm>
              <a:off x="158646" y="532900"/>
              <a:ext cx="1721222" cy="1023137"/>
              <a:chOff x="158646" y="532900"/>
              <a:chExt cx="1721222" cy="1023137"/>
            </a:xfrm>
          </p:grpSpPr>
          <p:grpSp>
            <p:nvGrpSpPr>
              <p:cNvPr id="35" name="Group 9">
                <a:extLst>
                  <a:ext uri="{FF2B5EF4-FFF2-40B4-BE49-F238E27FC236}">
                    <a16:creationId xmlns:a16="http://schemas.microsoft.com/office/drawing/2014/main" id="{6ABD47B5-5AC5-4E59-BDDF-AC4EFF03BE6C}"/>
                  </a:ext>
                </a:extLst>
              </p:cNvPr>
              <p:cNvGrpSpPr>
                <a:grpSpLocks/>
              </p:cNvGrpSpPr>
              <p:nvPr/>
            </p:nvGrpSpPr>
            <p:grpSpPr bwMode="auto">
              <a:xfrm>
                <a:off x="158646" y="596227"/>
                <a:ext cx="1161764" cy="900361"/>
                <a:chOff x="45451" y="590550"/>
                <a:chExt cx="1213436" cy="848620"/>
              </a:xfrm>
            </p:grpSpPr>
            <p:cxnSp>
              <p:nvCxnSpPr>
                <p:cNvPr id="44" name="Straight Connector 43">
                  <a:extLst>
                    <a:ext uri="{FF2B5EF4-FFF2-40B4-BE49-F238E27FC236}">
                      <a16:creationId xmlns:a16="http://schemas.microsoft.com/office/drawing/2014/main" id="{65274DBE-E896-404A-991B-9C68E2D2E87C}"/>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D0CAD9D-7090-473F-8412-0F61C8CCBA70}"/>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9A0451-C782-43C0-B96C-30987EC795DB}"/>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25B48C0-4477-4578-8935-FE1EC158BBB2}"/>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4B414E-90AF-4F5F-9976-230D63F39E02}"/>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7F89A7-FCCA-46F0-9BED-1CC4F103BE0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3F147ED-CEBF-4841-9B95-09E54FEA9EED}"/>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07C66E-7842-4977-B147-EB8C0932B562}"/>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2FF526-545F-4C79-83F4-4D7D633DC611}"/>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F678EA65-F230-412C-87A6-AF9D47086133}"/>
                  </a:ext>
                </a:extLst>
              </p:cNvPr>
              <p:cNvGrpSpPr/>
              <p:nvPr/>
            </p:nvGrpSpPr>
            <p:grpSpPr>
              <a:xfrm>
                <a:off x="839564" y="532900"/>
                <a:ext cx="1040304" cy="1023137"/>
                <a:chOff x="839564" y="542426"/>
                <a:chExt cx="1040304" cy="1023137"/>
              </a:xfrm>
            </p:grpSpPr>
            <p:sp>
              <p:nvSpPr>
                <p:cNvPr id="42" name="Oval 41">
                  <a:extLst>
                    <a:ext uri="{FF2B5EF4-FFF2-40B4-BE49-F238E27FC236}">
                      <a16:creationId xmlns:a16="http://schemas.microsoft.com/office/drawing/2014/main" id="{2974F5E0-F25A-47C2-80FC-71D7A9534AF3}"/>
                    </a:ext>
                  </a:extLst>
                </p:cNvPr>
                <p:cNvSpPr/>
                <p:nvPr/>
              </p:nvSpPr>
              <p:spPr bwMode="auto">
                <a:xfrm>
                  <a:off x="839564" y="542426"/>
                  <a:ext cx="1040304" cy="1023137"/>
                </a:xfrm>
                <a:prstGeom prst="ellipse">
                  <a:avLst/>
                </a:prstGeom>
                <a:solidFill>
                  <a:srgbClr val="2F7572"/>
                </a:solidFill>
                <a:ln w="28575">
                  <a:solidFill>
                    <a:srgbClr val="CBDCD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3" name="Picture 22">
                  <a:extLst>
                    <a:ext uri="{FF2B5EF4-FFF2-40B4-BE49-F238E27FC236}">
                      <a16:creationId xmlns:a16="http://schemas.microsoft.com/office/drawing/2014/main" id="{0E9AE6C6-8521-462B-890C-61A56F5E37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476933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CBDD9">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49423" y="587430"/>
            <a:ext cx="6283389" cy="984885"/>
          </a:xfrm>
        </p:spPr>
        <p:txBody>
          <a:bodyPr wrap="square" lIns="0" tIns="0" rIns="0" bIns="0">
            <a:spAutoFit/>
          </a:bodyPr>
          <a:lstStyle/>
          <a:p>
            <a:pPr algn="l" eaLnBrk="1" hangingPunct="1">
              <a:tabLst>
                <a:tab pos="1884363" algn="l"/>
              </a:tabLst>
            </a:pPr>
            <a:r>
              <a:rPr lang="en-GB" altLang="en-NA" sz="3200" dirty="0">
                <a:solidFill>
                  <a:srgbClr val="7CBDD9"/>
                </a:solidFill>
                <a:latin typeface="MgOpen Cosmetica" panose="020B0500000300020003" pitchFamily="34" charset="0"/>
              </a:rPr>
              <a:t>23. Child safety at places </a:t>
            </a:r>
            <a:br>
              <a:rPr lang="en-GB" altLang="en-NA" sz="3200" dirty="0">
                <a:solidFill>
                  <a:srgbClr val="7CBDD9"/>
                </a:solidFill>
                <a:latin typeface="MgOpen Cosmetica" panose="020B0500000300020003" pitchFamily="34" charset="0"/>
              </a:rPr>
            </a:br>
            <a:r>
              <a:rPr lang="en-GB" altLang="en-NA" sz="3200" dirty="0">
                <a:solidFill>
                  <a:srgbClr val="7CBDD9"/>
                </a:solidFill>
                <a:latin typeface="MgOpen Cosmetica" panose="020B0500000300020003" pitchFamily="34" charset="0"/>
              </a:rPr>
              <a:t>      of entertainment</a:t>
            </a:r>
            <a:endParaRPr lang="en-GB" altLang="en-NA" sz="4000" dirty="0">
              <a:solidFill>
                <a:srgbClr val="7CBDD9"/>
              </a:solidFill>
              <a:latin typeface="MgOpen Cosmetica" panose="020B0500000300020003" pitchFamily="34" charset="0"/>
            </a:endParaRPr>
          </a:p>
        </p:txBody>
      </p:sp>
      <p:sp>
        <p:nvSpPr>
          <p:cNvPr id="2" name="Content Placeholder 1">
            <a:extLst>
              <a:ext uri="{FF2B5EF4-FFF2-40B4-BE49-F238E27FC236}">
                <a16:creationId xmlns:a16="http://schemas.microsoft.com/office/drawing/2014/main" id="{C973014C-6384-4E2D-85F6-920DAD841D19}"/>
              </a:ext>
            </a:extLst>
          </p:cNvPr>
          <p:cNvSpPr>
            <a:spLocks noGrp="1"/>
          </p:cNvSpPr>
          <p:nvPr>
            <p:ph idx="1"/>
          </p:nvPr>
        </p:nvSpPr>
        <p:spPr>
          <a:xfrm>
            <a:off x="617456" y="1730484"/>
            <a:ext cx="7909086" cy="5089354"/>
          </a:xfrm>
        </p:spPr>
        <p:txBody>
          <a:bodyPr lIns="0" tIns="0" rIns="0" bIns="0"/>
          <a:lstStyle/>
          <a:p>
            <a:pPr marL="357188" indent="-357188">
              <a:spcBef>
                <a:spcPts val="0"/>
              </a:spcBef>
              <a:spcAft>
                <a:spcPts val="1200"/>
              </a:spcAft>
              <a:buClr>
                <a:srgbClr val="7CBDD9"/>
              </a:buClr>
            </a:pPr>
            <a:r>
              <a:rPr lang="en-US" sz="2000" dirty="0">
                <a:solidFill>
                  <a:schemeClr val="tx1"/>
                </a:solidFill>
                <a:latin typeface="MgOpen Cosmetica" panose="020B0604020202020204"/>
              </a:rPr>
              <a:t>Persons who provide entertainment to children must take steps to </a:t>
            </a:r>
            <a:r>
              <a:rPr lang="en-US" sz="2000" b="1" dirty="0">
                <a:solidFill>
                  <a:srgbClr val="7CBDD9"/>
                </a:solidFill>
                <a:latin typeface="MgOpen Cosmetica" panose="020B0604020202020204"/>
              </a:rPr>
              <a:t>protect the children’s safety. </a:t>
            </a:r>
          </a:p>
          <a:p>
            <a:pPr marL="357188" indent="-357188">
              <a:spcBef>
                <a:spcPts val="0"/>
              </a:spcBef>
              <a:spcAft>
                <a:spcPts val="1200"/>
              </a:spcAft>
              <a:buClr>
                <a:srgbClr val="7CBDD9"/>
              </a:buClr>
            </a:pPr>
            <a:r>
              <a:rPr lang="en-US" sz="2000" dirty="0">
                <a:solidFill>
                  <a:schemeClr val="tx1"/>
                </a:solidFill>
                <a:latin typeface="MgOpen Cosmetica" panose="020B0604020202020204"/>
              </a:rPr>
              <a:t>The rules apply where </a:t>
            </a:r>
            <a:r>
              <a:rPr lang="en-US" sz="2000" b="1" dirty="0">
                <a:solidFill>
                  <a:srgbClr val="7CBDD9"/>
                </a:solidFill>
                <a:latin typeface="MgOpen Cosmetica" panose="020B0604020202020204"/>
              </a:rPr>
              <a:t>the majority of people attending the event will be children </a:t>
            </a:r>
            <a:r>
              <a:rPr lang="en-US" sz="2000" dirty="0">
                <a:solidFill>
                  <a:schemeClr val="tx1"/>
                </a:solidFill>
                <a:latin typeface="MgOpen Cosmetica" panose="020B0604020202020204"/>
              </a:rPr>
              <a:t>AND </a:t>
            </a:r>
            <a:r>
              <a:rPr lang="en-US" sz="2000" b="1" dirty="0">
                <a:solidFill>
                  <a:srgbClr val="7CBDD9"/>
                </a:solidFill>
                <a:latin typeface="MgOpen Cosmetica" panose="020B0604020202020204"/>
              </a:rPr>
              <a:t>the total number of people attending is expected to be more than 50.</a:t>
            </a:r>
          </a:p>
          <a:p>
            <a:pPr marL="357188" indent="-357188">
              <a:spcBef>
                <a:spcPts val="0"/>
              </a:spcBef>
              <a:spcAft>
                <a:spcPts val="600"/>
              </a:spcAft>
              <a:buClr>
                <a:srgbClr val="7CBDD9"/>
              </a:buClr>
            </a:pPr>
            <a:r>
              <a:rPr lang="en-US" sz="2000" b="1" dirty="0">
                <a:solidFill>
                  <a:srgbClr val="7CBDD9"/>
                </a:solidFill>
                <a:latin typeface="MgOpen Cosmetica" panose="020B0604020202020204"/>
              </a:rPr>
              <a:t>Key requirements:</a:t>
            </a:r>
          </a:p>
          <a:p>
            <a:pPr marL="630238" lvl="1" indent="-273050">
              <a:spcBef>
                <a:spcPts val="0"/>
              </a:spcBef>
              <a:spcAft>
                <a:spcPts val="600"/>
              </a:spcAft>
              <a:buClr>
                <a:srgbClr val="7CBDD9"/>
              </a:buClr>
              <a:buFont typeface="Courier New" panose="02070309020205020404" pitchFamily="49" charset="0"/>
              <a:buChar char="o"/>
            </a:pPr>
            <a:r>
              <a:rPr lang="en-US" sz="1800" dirty="0">
                <a:solidFill>
                  <a:schemeClr val="tx1"/>
                </a:solidFill>
                <a:latin typeface="MgOpen Cosmetica" panose="020B0604020202020204"/>
              </a:rPr>
              <a:t>No overcrowding</a:t>
            </a:r>
          </a:p>
          <a:p>
            <a:pPr marL="630238" lvl="1" indent="-273050">
              <a:spcBef>
                <a:spcPts val="0"/>
              </a:spcBef>
              <a:spcAft>
                <a:spcPts val="600"/>
              </a:spcAft>
              <a:buClr>
                <a:srgbClr val="7CBDD9"/>
              </a:buClr>
              <a:buFont typeface="Courier New" panose="02070309020205020404" pitchFamily="49" charset="0"/>
              <a:buChar char="o"/>
            </a:pPr>
            <a:r>
              <a:rPr lang="en-US" sz="1800" dirty="0">
                <a:solidFill>
                  <a:schemeClr val="tx1"/>
                </a:solidFill>
                <a:latin typeface="MgOpen Cosmetica" panose="020B0604020202020204"/>
              </a:rPr>
              <a:t>Adult attendants</a:t>
            </a:r>
          </a:p>
          <a:p>
            <a:pPr marL="630238" lvl="1" indent="-273050">
              <a:spcBef>
                <a:spcPts val="0"/>
              </a:spcBef>
              <a:spcAft>
                <a:spcPts val="600"/>
              </a:spcAft>
              <a:buClr>
                <a:srgbClr val="7CBDD9"/>
              </a:buClr>
              <a:buFont typeface="Courier New" panose="02070309020205020404" pitchFamily="49" charset="0"/>
              <a:buChar char="o"/>
            </a:pPr>
            <a:r>
              <a:rPr lang="en-US" sz="1800" dirty="0">
                <a:solidFill>
                  <a:schemeClr val="tx1"/>
                </a:solidFill>
                <a:latin typeface="MgOpen Cosmetica" panose="020B0604020202020204"/>
              </a:rPr>
              <a:t>Control of movement in and out </a:t>
            </a:r>
            <a:br>
              <a:rPr lang="en-US" sz="1800" dirty="0">
                <a:solidFill>
                  <a:schemeClr val="tx1"/>
                </a:solidFill>
                <a:latin typeface="MgOpen Cosmetica" panose="020B0604020202020204"/>
              </a:rPr>
            </a:br>
            <a:r>
              <a:rPr lang="en-US" sz="1800" dirty="0">
                <a:solidFill>
                  <a:schemeClr val="tx1"/>
                </a:solidFill>
                <a:latin typeface="MgOpen Cosmetica" panose="020B0604020202020204"/>
              </a:rPr>
              <a:t>of venue and between different </a:t>
            </a:r>
            <a:br>
              <a:rPr lang="en-US" sz="1800" dirty="0">
                <a:solidFill>
                  <a:schemeClr val="tx1"/>
                </a:solidFill>
                <a:latin typeface="MgOpen Cosmetica" panose="020B0604020202020204"/>
              </a:rPr>
            </a:br>
            <a:r>
              <a:rPr lang="en-US" sz="1800" dirty="0">
                <a:solidFill>
                  <a:schemeClr val="tx1"/>
                </a:solidFill>
                <a:latin typeface="MgOpen Cosmetica" panose="020B0604020202020204"/>
              </a:rPr>
              <a:t>parts of venue</a:t>
            </a:r>
          </a:p>
          <a:p>
            <a:pPr marL="630238" lvl="1" indent="-273050">
              <a:spcBef>
                <a:spcPts val="0"/>
              </a:spcBef>
              <a:spcAft>
                <a:spcPts val="600"/>
              </a:spcAft>
              <a:buClr>
                <a:srgbClr val="7CBDD9"/>
              </a:buClr>
              <a:buFont typeface="Courier New" panose="02070309020205020404" pitchFamily="49" charset="0"/>
              <a:buChar char="o"/>
            </a:pPr>
            <a:r>
              <a:rPr lang="en-US" sz="1800" dirty="0">
                <a:solidFill>
                  <a:schemeClr val="tx1"/>
                </a:solidFill>
                <a:latin typeface="MgOpen Cosmetica" panose="020B0604020202020204"/>
              </a:rPr>
              <a:t>No alcohol or tobacco products </a:t>
            </a:r>
            <a:br>
              <a:rPr lang="en-US" sz="1800" dirty="0">
                <a:solidFill>
                  <a:schemeClr val="tx1"/>
                </a:solidFill>
                <a:latin typeface="MgOpen Cosmetica" panose="020B0604020202020204"/>
              </a:rPr>
            </a:br>
            <a:r>
              <a:rPr lang="en-US" sz="1800" dirty="0">
                <a:solidFill>
                  <a:schemeClr val="tx1"/>
                </a:solidFill>
                <a:latin typeface="MgOpen Cosmetica" panose="020B0604020202020204"/>
              </a:rPr>
              <a:t>sold, served or otherwise made </a:t>
            </a:r>
            <a:br>
              <a:rPr lang="en-US" sz="1800" dirty="0">
                <a:solidFill>
                  <a:schemeClr val="tx1"/>
                </a:solidFill>
                <a:latin typeface="MgOpen Cosmetica" panose="020B0604020202020204"/>
              </a:rPr>
            </a:br>
            <a:r>
              <a:rPr lang="en-US" sz="1800" dirty="0">
                <a:solidFill>
                  <a:schemeClr val="tx1"/>
                </a:solidFill>
                <a:latin typeface="MgOpen Cosmetica" panose="020B0604020202020204"/>
              </a:rPr>
              <a:t>available to children.</a:t>
            </a:r>
          </a:p>
          <a:p>
            <a:pPr marL="0" indent="0">
              <a:spcBef>
                <a:spcPts val="0"/>
              </a:spcBef>
              <a:spcAft>
                <a:spcPts val="1200"/>
              </a:spcAft>
              <a:buClr>
                <a:srgbClr val="7CBDD9"/>
              </a:buClr>
            </a:pPr>
            <a:endParaRPr lang="en-US" sz="2400" b="1" dirty="0">
              <a:solidFill>
                <a:srgbClr val="7CBDD9"/>
              </a:solidFill>
              <a:latin typeface="MgOpen Cosmetica" panose="020B0604020202020204"/>
            </a:endParaRPr>
          </a:p>
          <a:p>
            <a:pPr marL="0" indent="0">
              <a:spcBef>
                <a:spcPts val="0"/>
              </a:spcBef>
              <a:spcAft>
                <a:spcPts val="1200"/>
              </a:spcAft>
              <a:buClr>
                <a:srgbClr val="7CBDD9"/>
              </a:buClr>
            </a:pPr>
            <a:endParaRPr lang="en-US" sz="2400" b="1" dirty="0">
              <a:solidFill>
                <a:srgbClr val="7CBDD9"/>
              </a:solidFill>
              <a:latin typeface="MgOpen Cosmetica" panose="020B0604020202020204"/>
            </a:endParaRPr>
          </a:p>
          <a:p>
            <a:pPr>
              <a:spcBef>
                <a:spcPts val="0"/>
              </a:spcBef>
              <a:spcAft>
                <a:spcPts val="1200"/>
              </a:spcAft>
              <a:buClr>
                <a:srgbClr val="7CBDD9"/>
              </a:buClr>
            </a:pPr>
            <a:endParaRPr lang="en-US" sz="2400" b="1" dirty="0">
              <a:solidFill>
                <a:srgbClr val="7CBDD9"/>
              </a:solidFill>
              <a:latin typeface="MgOpen Cosmetica" panose="020B0604020202020204"/>
            </a:endParaRPr>
          </a:p>
        </p:txBody>
      </p:sp>
      <p:pic>
        <p:nvPicPr>
          <p:cNvPr id="6146" name="Picture 2">
            <a:extLst>
              <a:ext uri="{FF2B5EF4-FFF2-40B4-BE49-F238E27FC236}">
                <a16:creationId xmlns:a16="http://schemas.microsoft.com/office/drawing/2014/main" id="{AF53F4D7-78D8-444B-B86E-B7C09BD11B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700018" y="4300379"/>
            <a:ext cx="3826524" cy="199762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C2EC2B1C-50C5-4706-97A9-ED91BFE91FCE}"/>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53D47162-BBCA-40C5-BC34-F2CECD81A8AD}"/>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76508C83-0D5E-4199-B7F7-D4F3F9AF38D8}"/>
                  </a:ext>
                </a:extLst>
              </p:cNvPr>
              <p:cNvCxnSpPr>
                <a:cxnSpLocks/>
              </p:cNvCxnSpPr>
              <p:nvPr/>
            </p:nvCxnSpPr>
            <p:spPr>
              <a:xfrm>
                <a:off x="60580" y="0"/>
                <a:ext cx="0" cy="6858000"/>
              </a:xfrm>
              <a:prstGeom prst="line">
                <a:avLst/>
              </a:prstGeom>
              <a:ln w="127000" cmpd="thinThick">
                <a:solidFill>
                  <a:srgbClr val="7CBDD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697AEA1-16D7-4864-9DB6-0B85B6EC82A9}"/>
                  </a:ext>
                </a:extLst>
              </p:cNvPr>
              <p:cNvCxnSpPr>
                <a:cxnSpLocks/>
              </p:cNvCxnSpPr>
              <p:nvPr/>
            </p:nvCxnSpPr>
            <p:spPr>
              <a:xfrm>
                <a:off x="9083420" y="-1586"/>
                <a:ext cx="0" cy="6858000"/>
              </a:xfrm>
              <a:prstGeom prst="line">
                <a:avLst/>
              </a:prstGeom>
              <a:ln w="127000" cmpd="thickThin">
                <a:solidFill>
                  <a:srgbClr val="7CBDD9"/>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CE11018-91ED-417B-AB61-131500A2F027}"/>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CE723C55-D8EC-44AC-9EAB-A86EC79AF7CC}"/>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06FA866D-56AA-41DB-956A-B48A236F734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24B172-4D9E-422D-8635-F23638808628}"/>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77C0D1-82BF-4BA4-962B-52F34DCE8326}"/>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1CA1A0-D950-4077-AB63-A2E533E1EAA4}"/>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16B8EF-6D40-45EA-A956-DAC8D6553B59}"/>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CFA1875-E484-4A3C-97F7-A009EC43692B}"/>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6F8955-1F1E-4955-B483-EC99FD5D17C2}"/>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360D58-95A9-4F76-8F71-476FBBAA939F}"/>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EEA2ED-2B29-4EC1-9BF7-44DAD6C3C846}"/>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31A149CD-1608-495D-BAEB-A38332FB914C}"/>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F97EA0FD-F936-4AD0-AB40-47521B4244E4}"/>
                    </a:ext>
                  </a:extLst>
                </p:cNvPr>
                <p:cNvSpPr/>
                <p:nvPr/>
              </p:nvSpPr>
              <p:spPr bwMode="auto">
                <a:xfrm>
                  <a:off x="839564" y="542426"/>
                  <a:ext cx="1040304" cy="1023137"/>
                </a:xfrm>
                <a:prstGeom prst="ellipse">
                  <a:avLst/>
                </a:prstGeom>
                <a:solidFill>
                  <a:srgbClr val="7CBDD9"/>
                </a:solidFill>
                <a:ln w="28575">
                  <a:solidFill>
                    <a:srgbClr val="DEEEF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7E38B4F4-1BB6-49B8-B9ED-85C86D235B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691383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59A16">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68041" y="732095"/>
            <a:ext cx="6255916" cy="677108"/>
          </a:xfrm>
        </p:spPr>
        <p:txBody>
          <a:bodyPr wrap="square" lIns="0" tIns="0" rIns="0" bIns="0">
            <a:spAutoFit/>
          </a:bodyPr>
          <a:lstStyle/>
          <a:p>
            <a:pPr algn="l" eaLnBrk="1" hangingPunct="1">
              <a:tabLst>
                <a:tab pos="1884363" algn="l"/>
              </a:tabLst>
            </a:pPr>
            <a:r>
              <a:rPr lang="en-GB" altLang="en-NA" dirty="0">
                <a:solidFill>
                  <a:srgbClr val="B59A16"/>
                </a:solidFill>
                <a:latin typeface="MgOpen Cosmetica" panose="020B0500000300020003" pitchFamily="34" charset="0"/>
              </a:rPr>
              <a:t>24. Children &amp; alcohol</a:t>
            </a:r>
          </a:p>
        </p:txBody>
      </p:sp>
      <p:sp>
        <p:nvSpPr>
          <p:cNvPr id="2" name="Content Placeholder 1">
            <a:extLst>
              <a:ext uri="{FF2B5EF4-FFF2-40B4-BE49-F238E27FC236}">
                <a16:creationId xmlns:a16="http://schemas.microsoft.com/office/drawing/2014/main" id="{CAA8D728-6C52-445F-A7FC-92E4EC73668A}"/>
              </a:ext>
            </a:extLst>
          </p:cNvPr>
          <p:cNvSpPr>
            <a:spLocks noGrp="1"/>
          </p:cNvSpPr>
          <p:nvPr>
            <p:ph idx="1"/>
          </p:nvPr>
        </p:nvSpPr>
        <p:spPr>
          <a:xfrm>
            <a:off x="620043" y="1674589"/>
            <a:ext cx="7912769" cy="657678"/>
          </a:xfrm>
        </p:spPr>
        <p:txBody>
          <a:bodyPr lIns="0" tIns="0" rIns="0" bIns="0">
            <a:normAutofit/>
          </a:bodyPr>
          <a:lstStyle/>
          <a:p>
            <a:pPr marL="0" indent="0" algn="ctr">
              <a:buNone/>
            </a:pPr>
            <a:r>
              <a:rPr lang="en-US" sz="2000" dirty="0">
                <a:solidFill>
                  <a:schemeClr val="tx1"/>
                </a:solidFill>
                <a:latin typeface="MgOpen Cosmetica" panose="020B0500000300020003" pitchFamily="34" charset="0"/>
              </a:rPr>
              <a:t>To address the problem of underage drinking is issue, the Act amends </a:t>
            </a:r>
            <a:br>
              <a:rPr lang="en-US" sz="2000" dirty="0">
                <a:solidFill>
                  <a:schemeClr val="tx1"/>
                </a:solidFill>
                <a:latin typeface="MgOpen Cosmetica" panose="020B0500000300020003" pitchFamily="34" charset="0"/>
              </a:rPr>
            </a:br>
            <a:r>
              <a:rPr lang="en-US" sz="2000" dirty="0">
                <a:solidFill>
                  <a:schemeClr val="tx1"/>
                </a:solidFill>
                <a:latin typeface="MgOpen Cosmetica" panose="020B0500000300020003" pitchFamily="34" charset="0"/>
              </a:rPr>
              <a:t>the Liquor Act to make it clearer and to cover some neglected issues. </a:t>
            </a:r>
          </a:p>
        </p:txBody>
      </p:sp>
      <p:grpSp>
        <p:nvGrpSpPr>
          <p:cNvPr id="6" name="Group 5">
            <a:extLst>
              <a:ext uri="{FF2B5EF4-FFF2-40B4-BE49-F238E27FC236}">
                <a16:creationId xmlns:a16="http://schemas.microsoft.com/office/drawing/2014/main" id="{CF935584-1633-4878-95CD-DF7860E8ECF4}"/>
              </a:ext>
            </a:extLst>
          </p:cNvPr>
          <p:cNvGrpSpPr/>
          <p:nvPr/>
        </p:nvGrpSpPr>
        <p:grpSpPr>
          <a:xfrm>
            <a:off x="817766" y="2475441"/>
            <a:ext cx="7508468" cy="3833284"/>
            <a:chOff x="817766" y="2475441"/>
            <a:chExt cx="7508468" cy="3833284"/>
          </a:xfrm>
        </p:grpSpPr>
        <p:sp>
          <p:nvSpPr>
            <p:cNvPr id="22" name="Oval 21">
              <a:extLst>
                <a:ext uri="{FF2B5EF4-FFF2-40B4-BE49-F238E27FC236}">
                  <a16:creationId xmlns:a16="http://schemas.microsoft.com/office/drawing/2014/main" id="{BA90C84D-D676-4154-A8AD-A91103EDCDB1}"/>
                </a:ext>
              </a:extLst>
            </p:cNvPr>
            <p:cNvSpPr/>
            <p:nvPr/>
          </p:nvSpPr>
          <p:spPr>
            <a:xfrm>
              <a:off x="817766" y="2475441"/>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Requires alcohol seller to request ID </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3311302" y="2475441"/>
              <a:ext cx="2560542" cy="2145978"/>
            </a:xfrm>
            <a:prstGeom prst="rect">
              <a:avLst/>
            </a:prstGeom>
          </p:spPr>
        </p:pic>
        <p:sp>
          <p:nvSpPr>
            <p:cNvPr id="25" name="Oval 24">
              <a:extLst>
                <a:ext uri="{FF2B5EF4-FFF2-40B4-BE49-F238E27FC236}">
                  <a16:creationId xmlns:a16="http://schemas.microsoft.com/office/drawing/2014/main" id="{1B5A66B5-83E8-4610-A135-055680A68802}"/>
                </a:ext>
              </a:extLst>
            </p:cNvPr>
            <p:cNvSpPr/>
            <p:nvPr/>
          </p:nvSpPr>
          <p:spPr>
            <a:xfrm>
              <a:off x="5767518" y="2475441"/>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Strengthens offences and penalties for fake IDs</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720FA2DC-C03B-4209-9BAB-3A2CB309151A}"/>
                </a:ext>
              </a:extLst>
            </p:cNvPr>
            <p:cNvSpPr/>
            <p:nvPr/>
          </p:nvSpPr>
          <p:spPr>
            <a:xfrm>
              <a:off x="2074393" y="4167104"/>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Prohibits manufacturing of homemade alcohol by children</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EB7B4C1A-7E01-487A-8ACD-2B1306703C71}"/>
                </a:ext>
              </a:extLst>
            </p:cNvPr>
            <p:cNvSpPr/>
            <p:nvPr/>
          </p:nvSpPr>
          <p:spPr>
            <a:xfrm>
              <a:off x="4610378" y="4167104"/>
              <a:ext cx="2558716" cy="2141621"/>
            </a:xfrm>
            <a:prstGeom prst="ellipse">
              <a:avLst/>
            </a:prstGeom>
            <a:solidFill>
              <a:srgbClr val="B59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Arial"/>
                  <a:ea typeface="+mn-ea"/>
                  <a:cs typeface="+mn-cs"/>
                </a:rPr>
                <a:t>Authorises</a:t>
              </a:r>
              <a:r>
                <a:rPr kumimoji="0" lang="en-US" sz="1800" b="0" i="0" u="none" strike="noStrike" kern="1200" cap="none" spc="0" normalizeH="0" baseline="0" noProof="0" dirty="0">
                  <a:ln>
                    <a:noFill/>
                  </a:ln>
                  <a:solidFill>
                    <a:srgbClr val="FFFFFF"/>
                  </a:solidFill>
                  <a:effectLst/>
                  <a:uLnTx/>
                  <a:uFillTx/>
                  <a:latin typeface="Arial"/>
                  <a:ea typeface="+mn-ea"/>
                  <a:cs typeface="+mn-cs"/>
                </a:rPr>
                <a:t> police to confiscate alcohol from under-18s </a:t>
              </a:r>
              <a:endParaRPr kumimoji="0" lang="en-NA"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7" name="Group 26">
            <a:extLst>
              <a:ext uri="{FF2B5EF4-FFF2-40B4-BE49-F238E27FC236}">
                <a16:creationId xmlns:a16="http://schemas.microsoft.com/office/drawing/2014/main" id="{5369BF17-6C87-4394-958A-E72933029238}"/>
              </a:ext>
            </a:extLst>
          </p:cNvPr>
          <p:cNvGrpSpPr/>
          <p:nvPr/>
        </p:nvGrpSpPr>
        <p:grpSpPr>
          <a:xfrm>
            <a:off x="60580" y="-1586"/>
            <a:ext cx="9022840" cy="6859586"/>
            <a:chOff x="60580" y="-1586"/>
            <a:chExt cx="9022840" cy="6859586"/>
          </a:xfrm>
        </p:grpSpPr>
        <p:grpSp>
          <p:nvGrpSpPr>
            <p:cNvPr id="28" name="Group 27">
              <a:extLst>
                <a:ext uri="{FF2B5EF4-FFF2-40B4-BE49-F238E27FC236}">
                  <a16:creationId xmlns:a16="http://schemas.microsoft.com/office/drawing/2014/main" id="{0AD4DD64-9E93-49DF-AF54-16E828CAA336}"/>
                </a:ext>
              </a:extLst>
            </p:cNvPr>
            <p:cNvGrpSpPr/>
            <p:nvPr/>
          </p:nvGrpSpPr>
          <p:grpSpPr>
            <a:xfrm>
              <a:off x="60580" y="-1586"/>
              <a:ext cx="9022840" cy="6859586"/>
              <a:chOff x="60580" y="-1586"/>
              <a:chExt cx="9022840" cy="6859586"/>
            </a:xfrm>
          </p:grpSpPr>
          <p:cxnSp>
            <p:nvCxnSpPr>
              <p:cNvPr id="43" name="Straight Connector 42">
                <a:extLst>
                  <a:ext uri="{FF2B5EF4-FFF2-40B4-BE49-F238E27FC236}">
                    <a16:creationId xmlns:a16="http://schemas.microsoft.com/office/drawing/2014/main" id="{49ED7558-0C09-4932-BF50-7249B4E11D41}"/>
                  </a:ext>
                </a:extLst>
              </p:cNvPr>
              <p:cNvCxnSpPr>
                <a:cxnSpLocks/>
              </p:cNvCxnSpPr>
              <p:nvPr/>
            </p:nvCxnSpPr>
            <p:spPr>
              <a:xfrm>
                <a:off x="60580" y="0"/>
                <a:ext cx="0" cy="6858000"/>
              </a:xfrm>
              <a:prstGeom prst="line">
                <a:avLst/>
              </a:prstGeom>
              <a:ln w="127000" cmpd="thinThick">
                <a:solidFill>
                  <a:srgbClr val="B59A1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63DF72-B586-4102-B39A-81CE0CCB8D2B}"/>
                  </a:ext>
                </a:extLst>
              </p:cNvPr>
              <p:cNvCxnSpPr>
                <a:cxnSpLocks/>
              </p:cNvCxnSpPr>
              <p:nvPr/>
            </p:nvCxnSpPr>
            <p:spPr>
              <a:xfrm>
                <a:off x="9083420" y="-1586"/>
                <a:ext cx="0" cy="6858000"/>
              </a:xfrm>
              <a:prstGeom prst="line">
                <a:avLst/>
              </a:prstGeom>
              <a:ln w="127000" cmpd="thickThin">
                <a:solidFill>
                  <a:srgbClr val="B59A16"/>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7D5BF853-2C09-4944-A2FA-949B52D6A3E6}"/>
                </a:ext>
              </a:extLst>
            </p:cNvPr>
            <p:cNvGrpSpPr/>
            <p:nvPr/>
          </p:nvGrpSpPr>
          <p:grpSpPr>
            <a:xfrm>
              <a:off x="158646" y="532900"/>
              <a:ext cx="1721222" cy="1023137"/>
              <a:chOff x="158646" y="532900"/>
              <a:chExt cx="1721222" cy="1023137"/>
            </a:xfrm>
          </p:grpSpPr>
          <p:grpSp>
            <p:nvGrpSpPr>
              <p:cNvPr id="30" name="Group 9">
                <a:extLst>
                  <a:ext uri="{FF2B5EF4-FFF2-40B4-BE49-F238E27FC236}">
                    <a16:creationId xmlns:a16="http://schemas.microsoft.com/office/drawing/2014/main" id="{2CF4B6CE-4128-4CDE-B5D1-C3B1085D0F12}"/>
                  </a:ext>
                </a:extLst>
              </p:cNvPr>
              <p:cNvGrpSpPr>
                <a:grpSpLocks/>
              </p:cNvGrpSpPr>
              <p:nvPr/>
            </p:nvGrpSpPr>
            <p:grpSpPr bwMode="auto">
              <a:xfrm>
                <a:off x="158646" y="596227"/>
                <a:ext cx="1161764" cy="900361"/>
                <a:chOff x="45451" y="590550"/>
                <a:chExt cx="1213436" cy="848620"/>
              </a:xfrm>
            </p:grpSpPr>
            <p:cxnSp>
              <p:nvCxnSpPr>
                <p:cNvPr id="34" name="Straight Connector 33">
                  <a:extLst>
                    <a:ext uri="{FF2B5EF4-FFF2-40B4-BE49-F238E27FC236}">
                      <a16:creationId xmlns:a16="http://schemas.microsoft.com/office/drawing/2014/main" id="{B7579B76-09FE-4A5E-8CAF-54BD3660820A}"/>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DF2DB28-C87A-418A-9C92-6585AE8ABD1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D757E1-3A8B-435C-BAF3-6270BFA61378}"/>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1C793A-449A-4C93-93C7-C0D9EE0E629C}"/>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B467179-F853-48A0-BA5A-3FDF603A70E3}"/>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D18D3CE-2220-46B3-9151-14C4211DD44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B1CE8C-3C0D-4379-8F17-D918C6800449}"/>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5FE57F0-8EC9-4BAB-A26B-A7F1B56B408B}"/>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8B8420D-3D54-4F8D-B297-97A864F9D50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4148AC42-132A-4638-AC35-176C235B49A7}"/>
                  </a:ext>
                </a:extLst>
              </p:cNvPr>
              <p:cNvGrpSpPr/>
              <p:nvPr/>
            </p:nvGrpSpPr>
            <p:grpSpPr>
              <a:xfrm>
                <a:off x="839564" y="532900"/>
                <a:ext cx="1040304" cy="1023137"/>
                <a:chOff x="839564" y="542426"/>
                <a:chExt cx="1040304" cy="1023137"/>
              </a:xfrm>
            </p:grpSpPr>
            <p:sp>
              <p:nvSpPr>
                <p:cNvPr id="32" name="Oval 31">
                  <a:extLst>
                    <a:ext uri="{FF2B5EF4-FFF2-40B4-BE49-F238E27FC236}">
                      <a16:creationId xmlns:a16="http://schemas.microsoft.com/office/drawing/2014/main" id="{817959E5-6F63-4F89-B957-F62D2187A588}"/>
                    </a:ext>
                  </a:extLst>
                </p:cNvPr>
                <p:cNvSpPr/>
                <p:nvPr/>
              </p:nvSpPr>
              <p:spPr bwMode="auto">
                <a:xfrm>
                  <a:off x="839564" y="542426"/>
                  <a:ext cx="1040304" cy="1023137"/>
                </a:xfrm>
                <a:prstGeom prst="ellipse">
                  <a:avLst/>
                </a:prstGeom>
                <a:solidFill>
                  <a:srgbClr val="B59A16"/>
                </a:solidFill>
                <a:ln w="28575">
                  <a:solidFill>
                    <a:srgbClr val="ECE6C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3" name="Picture 22">
                  <a:extLst>
                    <a:ext uri="{FF2B5EF4-FFF2-40B4-BE49-F238E27FC236}">
                      <a16:creationId xmlns:a16="http://schemas.microsoft.com/office/drawing/2014/main" id="{65C2AE5C-4B98-4E23-AE6D-54738B0DF1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92071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B9C84">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97070" y="435864"/>
            <a:ext cx="6235743" cy="1231106"/>
          </a:xfrm>
        </p:spPr>
        <p:txBody>
          <a:bodyPr wrap="square" lIns="0" tIns="0" rIns="0" bIns="0">
            <a:spAutoFit/>
          </a:bodyPr>
          <a:lstStyle/>
          <a:p>
            <a:pPr algn="l" eaLnBrk="1" hangingPunct="1">
              <a:tabLst>
                <a:tab pos="1884363" algn="l"/>
              </a:tabLst>
            </a:pPr>
            <a:r>
              <a:rPr lang="en-GB" altLang="en-NA" sz="4000" dirty="0">
                <a:solidFill>
                  <a:srgbClr val="8B9C84"/>
                </a:solidFill>
                <a:latin typeface="MgOpen Cosmetica" panose="020B0500000300020003" pitchFamily="34" charset="0"/>
              </a:rPr>
              <a:t>25. Children in prisons</a:t>
            </a:r>
            <a:br>
              <a:rPr lang="en-GB" altLang="en-NA" sz="4000" dirty="0">
                <a:solidFill>
                  <a:srgbClr val="8B9C84"/>
                </a:solidFill>
                <a:latin typeface="MgOpen Cosmetica" panose="020B0500000300020003" pitchFamily="34" charset="0"/>
              </a:rPr>
            </a:br>
            <a:r>
              <a:rPr lang="en-GB" altLang="en-NA" sz="4000" dirty="0">
                <a:solidFill>
                  <a:srgbClr val="8B9C84"/>
                </a:solidFill>
                <a:latin typeface="MgOpen Cosmetica" panose="020B0500000300020003" pitchFamily="34" charset="0"/>
              </a:rPr>
              <a:t>       or police cells</a:t>
            </a:r>
            <a:endParaRPr lang="en-GB" altLang="en-NA" dirty="0">
              <a:solidFill>
                <a:srgbClr val="8B9C84"/>
              </a:solidFill>
              <a:latin typeface="MgOpen Cosmetica" panose="020B0500000300020003" pitchFamily="34" charset="0"/>
            </a:endParaRPr>
          </a:p>
        </p:txBody>
      </p:sp>
      <p:sp>
        <p:nvSpPr>
          <p:cNvPr id="2" name="Content Placeholder 1">
            <a:extLst>
              <a:ext uri="{FF2B5EF4-FFF2-40B4-BE49-F238E27FC236}">
                <a16:creationId xmlns:a16="http://schemas.microsoft.com/office/drawing/2014/main" id="{5CAE8154-DA03-418A-9B50-FB56D2E232CA}"/>
              </a:ext>
            </a:extLst>
          </p:cNvPr>
          <p:cNvSpPr>
            <a:spLocks noGrp="1"/>
          </p:cNvSpPr>
          <p:nvPr>
            <p:ph idx="1"/>
          </p:nvPr>
        </p:nvSpPr>
        <p:spPr>
          <a:xfrm>
            <a:off x="611189" y="1824213"/>
            <a:ext cx="7921624" cy="4525963"/>
          </a:xfrm>
        </p:spPr>
        <p:txBody>
          <a:bodyPr lIns="0" tIns="0" rIns="0" bIns="0"/>
          <a:lstStyle/>
          <a:p>
            <a:pPr marL="265113" indent="-265113">
              <a:spcBef>
                <a:spcPts val="0"/>
              </a:spcBef>
              <a:spcAft>
                <a:spcPts val="600"/>
              </a:spcAft>
              <a:buClr>
                <a:srgbClr val="8B9C84"/>
              </a:buClr>
            </a:pPr>
            <a:r>
              <a:rPr lang="en-US" sz="2400" dirty="0">
                <a:solidFill>
                  <a:schemeClr val="tx1"/>
                </a:solidFill>
                <a:latin typeface="MgOpen Cosmetica" panose="020B0604020202020204"/>
              </a:rPr>
              <a:t>The Act provides basic protection for </a:t>
            </a:r>
            <a:r>
              <a:rPr lang="en-US" sz="2400" b="1" dirty="0">
                <a:solidFill>
                  <a:srgbClr val="8B9C84"/>
                </a:solidFill>
                <a:latin typeface="MgOpen Cosmetica" panose="020B0604020202020204"/>
              </a:rPr>
              <a:t>children in </a:t>
            </a:r>
            <a:br>
              <a:rPr lang="en-US" sz="2400" b="1" dirty="0">
                <a:solidFill>
                  <a:srgbClr val="8B9C84"/>
                </a:solidFill>
                <a:latin typeface="MgOpen Cosmetica" panose="020B0604020202020204"/>
              </a:rPr>
            </a:br>
            <a:r>
              <a:rPr lang="en-US" sz="2400" b="1" dirty="0">
                <a:solidFill>
                  <a:srgbClr val="8B9C84"/>
                </a:solidFill>
                <a:latin typeface="MgOpen Cosmetica" panose="020B0604020202020204"/>
              </a:rPr>
              <a:t>prisons or police cells</a:t>
            </a:r>
            <a:r>
              <a:rPr lang="en-US" sz="2400" dirty="0">
                <a:solidFill>
                  <a:schemeClr val="tx1"/>
                </a:solidFill>
                <a:latin typeface="MgOpen Cosmetica" panose="020B0604020202020204"/>
              </a:rPr>
              <a:t>:</a:t>
            </a:r>
          </a:p>
          <a:p>
            <a:pPr marL="539750" lvl="1" indent="-274638">
              <a:spcBef>
                <a:spcPts val="0"/>
              </a:spcBef>
              <a:spcAft>
                <a:spcPts val="600"/>
              </a:spcAft>
              <a:buClr>
                <a:srgbClr val="8B9C84"/>
              </a:buClr>
              <a:buFont typeface="Courier New" panose="02070309020205020404" pitchFamily="49" charset="0"/>
              <a:buChar char="o"/>
            </a:pPr>
            <a:r>
              <a:rPr lang="en-US" sz="2000" spc="-20" dirty="0">
                <a:solidFill>
                  <a:schemeClr val="tx1"/>
                </a:solidFill>
                <a:latin typeface="MgOpen Cosmetica" panose="020B0604020202020204"/>
              </a:rPr>
              <a:t>children in conflict with the law (awaiting trial or convicted of a crime) </a:t>
            </a:r>
          </a:p>
          <a:p>
            <a:pPr marL="539750" lvl="1" indent="-274638">
              <a:spcBef>
                <a:spcPts val="0"/>
              </a:spcBef>
              <a:spcAft>
                <a:spcPts val="1200"/>
              </a:spcAft>
              <a:buClr>
                <a:srgbClr val="8B9C84"/>
              </a:buClr>
              <a:buFont typeface="Courier New" panose="02070309020205020404" pitchFamily="49" charset="0"/>
              <a:buChar char="o"/>
            </a:pPr>
            <a:r>
              <a:rPr lang="en-US" sz="2000" dirty="0">
                <a:solidFill>
                  <a:schemeClr val="tx1"/>
                </a:solidFill>
                <a:latin typeface="MgOpen Cosmetica" panose="020B0604020202020204"/>
              </a:rPr>
              <a:t>children in a prison or police cell in the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care of a parent, guardian or care-giver</a:t>
            </a:r>
          </a:p>
          <a:p>
            <a:pPr marL="265113" indent="-265113">
              <a:spcBef>
                <a:spcPts val="0"/>
              </a:spcBef>
              <a:spcAft>
                <a:spcPts val="600"/>
              </a:spcAft>
              <a:buClr>
                <a:srgbClr val="8B9C84"/>
              </a:buClr>
            </a:pPr>
            <a:r>
              <a:rPr lang="en-US" sz="2400" dirty="0">
                <a:solidFill>
                  <a:schemeClr val="tx1"/>
                </a:solidFill>
                <a:latin typeface="MgOpen Cosmetica" panose="020B0604020202020204"/>
              </a:rPr>
              <a:t>It provides </a:t>
            </a:r>
            <a:r>
              <a:rPr lang="en-US" sz="2400" b="1" dirty="0">
                <a:solidFill>
                  <a:srgbClr val="8B9C84"/>
                </a:solidFill>
                <a:latin typeface="MgOpen Cosmetica" panose="020B0604020202020204"/>
              </a:rPr>
              <a:t>safeguards</a:t>
            </a:r>
            <a:r>
              <a:rPr lang="en-US" sz="2400" b="1" dirty="0">
                <a:solidFill>
                  <a:schemeClr val="tx1"/>
                </a:solidFill>
                <a:latin typeface="MgOpen Cosmetica" panose="020B0604020202020204"/>
              </a:rPr>
              <a:t> </a:t>
            </a:r>
            <a:r>
              <a:rPr lang="en-US" sz="2400" dirty="0">
                <a:solidFill>
                  <a:schemeClr val="tx1"/>
                </a:solidFill>
                <a:latin typeface="MgOpen Cosmetica" panose="020B0604020202020204"/>
              </a:rPr>
              <a:t>such as:</a:t>
            </a:r>
          </a:p>
          <a:p>
            <a:pPr marL="539750" lvl="1" indent="-274638">
              <a:spcBef>
                <a:spcPts val="0"/>
              </a:spcBef>
              <a:buClr>
                <a:srgbClr val="8B9C84"/>
              </a:buClr>
              <a:buFont typeface="Courier New" panose="02070309020205020404" pitchFamily="49" charset="0"/>
              <a:buChar char="o"/>
            </a:pPr>
            <a:r>
              <a:rPr lang="en-US" sz="2000" dirty="0">
                <a:solidFill>
                  <a:schemeClr val="tx1"/>
                </a:solidFill>
                <a:latin typeface="MgOpen Cosmetica" panose="020B0604020202020204"/>
              </a:rPr>
              <a:t>holding children separately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from adults</a:t>
            </a:r>
          </a:p>
          <a:p>
            <a:pPr marL="539750" lvl="1" indent="-274638">
              <a:spcBef>
                <a:spcPts val="0"/>
              </a:spcBef>
              <a:buClr>
                <a:srgbClr val="8B9C84"/>
              </a:buClr>
              <a:buFont typeface="Courier New" panose="02070309020205020404" pitchFamily="49" charset="0"/>
              <a:buChar char="o"/>
            </a:pPr>
            <a:r>
              <a:rPr lang="en-US" sz="2000" dirty="0">
                <a:solidFill>
                  <a:schemeClr val="tx1"/>
                </a:solidFill>
                <a:latin typeface="MgOpen Cosmetica" panose="020B0604020202020204"/>
              </a:rPr>
              <a:t>separating children awaiting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trial from convicted children</a:t>
            </a:r>
          </a:p>
          <a:p>
            <a:pPr marL="539750" lvl="1" indent="-274638">
              <a:spcBef>
                <a:spcPts val="0"/>
              </a:spcBef>
              <a:buClr>
                <a:srgbClr val="8B9C84"/>
              </a:buClr>
              <a:buFont typeface="Courier New" panose="02070309020205020404" pitchFamily="49" charset="0"/>
              <a:buChar char="o"/>
            </a:pPr>
            <a:r>
              <a:rPr lang="en-US" sz="2000" dirty="0">
                <a:solidFill>
                  <a:schemeClr val="tx1"/>
                </a:solidFill>
                <a:latin typeface="MgOpen Cosmetica" panose="020B0604020202020204"/>
              </a:rPr>
              <a:t>record-keeping</a:t>
            </a:r>
          </a:p>
          <a:p>
            <a:pPr marL="539750" lvl="1" indent="-274638">
              <a:spcBef>
                <a:spcPts val="0"/>
              </a:spcBef>
              <a:buClr>
                <a:srgbClr val="8B9C84"/>
              </a:buClr>
              <a:buFont typeface="Courier New" panose="02070309020205020404" pitchFamily="49" charset="0"/>
              <a:buChar char="o"/>
            </a:pPr>
            <a:r>
              <a:rPr lang="en-US" sz="2000" dirty="0">
                <a:solidFill>
                  <a:schemeClr val="tx1"/>
                </a:solidFill>
                <a:latin typeface="MgOpen Cosmetica" panose="020B0604020202020204"/>
              </a:rPr>
              <a:t>social worker investigation </a:t>
            </a:r>
            <a:br>
              <a:rPr lang="en-US" sz="2000" dirty="0">
                <a:solidFill>
                  <a:schemeClr val="tx1"/>
                </a:solidFill>
                <a:latin typeface="MgOpen Cosmetica" panose="020B0604020202020204"/>
              </a:rPr>
            </a:br>
            <a:r>
              <a:rPr lang="en-US" sz="2000" dirty="0">
                <a:solidFill>
                  <a:schemeClr val="tx1"/>
                </a:solidFill>
                <a:latin typeface="MgOpen Cosmetica" panose="020B0604020202020204"/>
              </a:rPr>
              <a:t>of complaints</a:t>
            </a:r>
          </a:p>
        </p:txBody>
      </p:sp>
      <p:pic>
        <p:nvPicPr>
          <p:cNvPr id="1028" name="Picture 4">
            <a:extLst>
              <a:ext uri="{FF2B5EF4-FFF2-40B4-BE49-F238E27FC236}">
                <a16:creationId xmlns:a16="http://schemas.microsoft.com/office/drawing/2014/main" id="{DEB4A409-FE4A-40B0-A28E-9F4AC018DE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507992" y="4325111"/>
            <a:ext cx="4024820" cy="198361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2457FB75-3210-4704-9594-D617CB5F5F45}"/>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2B5AEEFB-69C3-4A6F-AA62-EB00B1B3A62A}"/>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83BEC37E-334C-4015-9222-D375F4C977C2}"/>
                  </a:ext>
                </a:extLst>
              </p:cNvPr>
              <p:cNvCxnSpPr>
                <a:cxnSpLocks/>
              </p:cNvCxnSpPr>
              <p:nvPr/>
            </p:nvCxnSpPr>
            <p:spPr>
              <a:xfrm>
                <a:off x="60580" y="0"/>
                <a:ext cx="0" cy="6858000"/>
              </a:xfrm>
              <a:prstGeom prst="line">
                <a:avLst/>
              </a:prstGeom>
              <a:ln w="127000" cmpd="thinThick">
                <a:solidFill>
                  <a:srgbClr val="8B9C8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117239F-BA29-456C-99A5-92F8AC1AA0A6}"/>
                  </a:ext>
                </a:extLst>
              </p:cNvPr>
              <p:cNvCxnSpPr>
                <a:cxnSpLocks/>
              </p:cNvCxnSpPr>
              <p:nvPr/>
            </p:nvCxnSpPr>
            <p:spPr>
              <a:xfrm>
                <a:off x="9083420" y="-1586"/>
                <a:ext cx="0" cy="6858000"/>
              </a:xfrm>
              <a:prstGeom prst="line">
                <a:avLst/>
              </a:prstGeom>
              <a:ln w="127000" cmpd="thickThin">
                <a:solidFill>
                  <a:srgbClr val="8B9C84"/>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FCEA089-7133-4247-94EB-F5D02CE7B0BE}"/>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39FF77C1-DB7D-423F-B5A9-3AD370168C5C}"/>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4F1B8424-42B3-4CA8-9B89-A3151F7D25E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1087D9-8501-4B65-B3ED-1BCD7C0F38B9}"/>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AE6D39-8772-499F-A166-4D4B9B4B8BDE}"/>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B7919B-3505-4829-B86D-A89D0E3984B4}"/>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F1B2AA-5A83-4339-8AE7-36B726676565}"/>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AE3231-765B-4A20-8901-A9F41CE6BFC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5B7630-7E48-450A-A6DE-9F17D1D8B593}"/>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66FFB4-3A8B-4226-969D-ECE671D5FCEE}"/>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3DD7BC7-E059-4D95-AC34-EB4CEF5E16BE}"/>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9BD4ECD9-59A9-44BA-BE5D-49C96603F1A1}"/>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428CA2C6-8E71-44B1-8B69-E673EB7E0CC4}"/>
                    </a:ext>
                  </a:extLst>
                </p:cNvPr>
                <p:cNvSpPr/>
                <p:nvPr/>
              </p:nvSpPr>
              <p:spPr bwMode="auto">
                <a:xfrm>
                  <a:off x="839564" y="542426"/>
                  <a:ext cx="1040304" cy="1023137"/>
                </a:xfrm>
                <a:prstGeom prst="ellipse">
                  <a:avLst/>
                </a:prstGeom>
                <a:solidFill>
                  <a:srgbClr val="8B9C84"/>
                </a:solidFill>
                <a:ln w="28575">
                  <a:solidFill>
                    <a:srgbClr val="E2E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7238A547-4BAD-4D7F-A7FB-01B18182F0E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757849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767E">
            <a:alpha val="25000"/>
          </a:srgbClr>
        </a:solidFill>
        <a:effectLst/>
      </p:bgPr>
    </p:bg>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51495" y="649308"/>
            <a:ext cx="6272464"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4400" b="1" i="0" u="none" strike="noStrike" kern="0" cap="none" spc="0" normalizeH="0" baseline="0" noProof="0" dirty="0">
                <a:ln>
                  <a:noFill/>
                </a:ln>
                <a:solidFill>
                  <a:srgbClr val="C47174"/>
                </a:solidFill>
                <a:effectLst/>
                <a:uLnTx/>
                <a:uFillTx/>
                <a:latin typeface="MgOpen Cosmetica" panose="020B0500000300020003" pitchFamily="34" charset="0"/>
                <a:ea typeface="+mj-ea"/>
                <a:cs typeface="+mj-cs"/>
              </a:rPr>
              <a:t>26. Child exploitation</a:t>
            </a:r>
            <a:endParaRPr kumimoji="0" lang="en-GB" altLang="x-none" sz="4400" b="1" i="0" u="none" strike="noStrike" kern="0" cap="none" spc="0" normalizeH="0" baseline="0" noProof="0" dirty="0">
              <a:ln>
                <a:noFill/>
              </a:ln>
              <a:solidFill>
                <a:srgbClr val="C47174"/>
              </a:solidFill>
              <a:effectLst/>
              <a:uLnTx/>
              <a:uFillTx/>
              <a:latin typeface="MgOpen Cosmetica" panose="020B0500000300020003" pitchFamily="34" charset="0"/>
              <a:ea typeface="+mj-ea"/>
              <a:cs typeface="+mj-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7" y="2630289"/>
            <a:ext cx="6281319" cy="376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slavery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or practices similar to slavery</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armed forces or security forces</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 </a:t>
            </a:r>
            <a:b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or in any</a:t>
            </a:r>
            <a:r>
              <a:rPr kumimoji="0" lang="en-US" sz="24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armed conflict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commercial sex work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or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pornography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ZA" sz="2400" b="1" i="0" u="none" strike="noStrike" kern="1200" cap="none" spc="0" normalizeH="0" baseline="0" noProof="0" dirty="0">
                <a:ln>
                  <a:noFill/>
                </a:ln>
                <a:solidFill>
                  <a:srgbClr val="C47174"/>
                </a:solidFill>
                <a:effectLst/>
                <a:uLnTx/>
                <a:uFillTx/>
                <a:latin typeface="MgOpen Cosmetica" panose="020B0604020202020204"/>
                <a:ea typeface="+mn-ea"/>
                <a:cs typeface="+mn-cs"/>
              </a:rPr>
              <a:t>drug trafficking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ZA" sz="2400" b="1" i="0" u="none" strike="noStrike" kern="1200" cap="none" spc="0" normalizeH="0" baseline="0" noProof="0" dirty="0">
                <a:ln>
                  <a:noFill/>
                </a:ln>
                <a:solidFill>
                  <a:srgbClr val="C47174"/>
                </a:solidFill>
                <a:effectLst/>
                <a:uLnTx/>
                <a:uFillTx/>
                <a:latin typeface="MgOpen Cosmetica" panose="020B0604020202020204"/>
                <a:ea typeface="+mn-ea"/>
                <a:cs typeface="+mn-cs"/>
              </a:rPr>
              <a:t>begging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any </a:t>
            </a:r>
            <a:r>
              <a:rPr kumimoji="0" lang="en-US" sz="2400" b="1" i="0" u="none" strike="noStrike" kern="1200" cap="none" spc="0" normalizeH="0" baseline="0" noProof="0" dirty="0" err="1">
                <a:ln>
                  <a:noFill/>
                </a:ln>
                <a:solidFill>
                  <a:srgbClr val="C47174"/>
                </a:solidFill>
                <a:effectLst/>
                <a:uLnTx/>
                <a:uFillTx/>
                <a:latin typeface="MgOpen Cosmetica" panose="020B0604020202020204"/>
                <a:ea typeface="+mn-ea"/>
                <a:cs typeface="+mn-cs"/>
              </a:rPr>
              <a:t>labour</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likely to be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harmful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to the child </a:t>
            </a:r>
          </a:p>
          <a:p>
            <a:pPr marL="342900" marR="0" lvl="0" indent="-342900" algn="l" defTabSz="914400" rtl="0" eaLnBrk="0" fontAlgn="base" latinLnBrk="0" hangingPunct="0">
              <a:lnSpc>
                <a:spcPct val="100000"/>
              </a:lnSpc>
              <a:spcBef>
                <a:spcPct val="20000"/>
              </a:spcBef>
              <a:spcAft>
                <a:spcPct val="0"/>
              </a:spcAft>
              <a:buClr>
                <a:srgbClr val="D9767E"/>
              </a:buClr>
              <a:buSzTx/>
              <a:buFontTx/>
              <a:buChar char="•"/>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any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performance, display, activity, contest </a:t>
            </a:r>
            <a:b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b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or event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likely to be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harmful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to the child.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9654" y="2737886"/>
            <a:ext cx="2357063" cy="2209018"/>
          </a:xfrm>
          <a:prstGeom prst="rect">
            <a:avLst/>
          </a:prstGeom>
        </p:spPr>
      </p:pic>
      <p:sp>
        <p:nvSpPr>
          <p:cNvPr id="3" name="TextBox 2"/>
          <p:cNvSpPr txBox="1"/>
          <p:nvPr/>
        </p:nvSpPr>
        <p:spPr>
          <a:xfrm>
            <a:off x="533518" y="1731463"/>
            <a:ext cx="848840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The Child Care and Protection Act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complements the </a:t>
            </a:r>
            <a:r>
              <a:rPr kumimoji="0" lang="en-US" sz="2400" b="1" i="0" u="none" strike="noStrike" kern="1200" cap="none" spc="0" normalizeH="0" baseline="0" noProof="0" dirty="0" err="1">
                <a:ln>
                  <a:noFill/>
                </a:ln>
                <a:solidFill>
                  <a:srgbClr val="C47174"/>
                </a:solidFill>
                <a:effectLst/>
                <a:uLnTx/>
                <a:uFillTx/>
                <a:latin typeface="MgOpen Cosmetica" panose="020B0604020202020204"/>
                <a:ea typeface="+mn-ea"/>
                <a:cs typeface="+mn-cs"/>
              </a:rPr>
              <a:t>Labour</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 Act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by prohibiting the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worst forms of child </a:t>
            </a:r>
            <a:r>
              <a:rPr kumimoji="0" lang="en-US" sz="2400" b="1" i="0" u="none" strike="noStrike" kern="1200" cap="none" spc="0" normalizeH="0" baseline="0" noProof="0" dirty="0" err="1">
                <a:ln>
                  <a:noFill/>
                </a:ln>
                <a:solidFill>
                  <a:srgbClr val="C47174"/>
                </a:solidFill>
                <a:effectLst/>
                <a:uLnTx/>
                <a:uFillTx/>
                <a:latin typeface="MgOpen Cosmetica" panose="020B0604020202020204"/>
                <a:ea typeface="+mn-ea"/>
                <a:cs typeface="+mn-cs"/>
              </a:rPr>
              <a:t>labour</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 </a:t>
            </a:r>
          </a:p>
        </p:txBody>
      </p:sp>
      <p:grpSp>
        <p:nvGrpSpPr>
          <p:cNvPr id="22" name="Group 21">
            <a:extLst>
              <a:ext uri="{FF2B5EF4-FFF2-40B4-BE49-F238E27FC236}">
                <a16:creationId xmlns:a16="http://schemas.microsoft.com/office/drawing/2014/main" id="{085D7D1A-D31B-4339-8EE4-E1523E69B910}"/>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7A563E68-480D-42C4-8D76-5CA2082C673C}"/>
                </a:ext>
              </a:extLst>
            </p:cNvPr>
            <p:cNvGrpSpPr/>
            <p:nvPr/>
          </p:nvGrpSpPr>
          <p:grpSpPr>
            <a:xfrm>
              <a:off x="60580" y="-1586"/>
              <a:ext cx="9022840" cy="6859586"/>
              <a:chOff x="60580" y="-1586"/>
              <a:chExt cx="9022840" cy="6859586"/>
            </a:xfrm>
          </p:grpSpPr>
          <p:cxnSp>
            <p:nvCxnSpPr>
              <p:cNvPr id="39" name="Straight Connector 38">
                <a:extLst>
                  <a:ext uri="{FF2B5EF4-FFF2-40B4-BE49-F238E27FC236}">
                    <a16:creationId xmlns:a16="http://schemas.microsoft.com/office/drawing/2014/main" id="{81F932A5-67E3-4F22-BB1D-BE52A742B05D}"/>
                  </a:ext>
                </a:extLst>
              </p:cNvPr>
              <p:cNvCxnSpPr>
                <a:cxnSpLocks/>
              </p:cNvCxnSpPr>
              <p:nvPr/>
            </p:nvCxnSpPr>
            <p:spPr>
              <a:xfrm>
                <a:off x="60580" y="0"/>
                <a:ext cx="0" cy="6858000"/>
              </a:xfrm>
              <a:prstGeom prst="line">
                <a:avLst/>
              </a:prstGeom>
              <a:ln w="127000" cmpd="thinThick">
                <a:solidFill>
                  <a:srgbClr val="C4717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F7D0FA-CCB6-44CF-8BE1-B329F34ED60D}"/>
                  </a:ext>
                </a:extLst>
              </p:cNvPr>
              <p:cNvCxnSpPr>
                <a:cxnSpLocks/>
              </p:cNvCxnSpPr>
              <p:nvPr/>
            </p:nvCxnSpPr>
            <p:spPr>
              <a:xfrm>
                <a:off x="9083420" y="-1586"/>
                <a:ext cx="0" cy="6858000"/>
              </a:xfrm>
              <a:prstGeom prst="line">
                <a:avLst/>
              </a:prstGeom>
              <a:ln w="127000" cmpd="thickThin">
                <a:solidFill>
                  <a:srgbClr val="C47174"/>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5739C9E-3782-45E7-8D2E-203357BFEEBC}"/>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F9D057E2-6030-4917-BB1B-F44DAE6ACB2E}"/>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3D04FE4D-8C82-4EE9-A64F-5BEB66F3C765}"/>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96710A8-8793-476C-A6AB-563E77749A0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19B7587-8FE5-485E-9049-F91215769BD6}"/>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C8F90D-7E0D-4F35-82DF-5BBC6726A280}"/>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B275FF-2293-42E2-8177-3B4E9F56CA6F}"/>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3B9CFF-3620-4F2C-BE52-3265079AC56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ACE6D3-1CC9-4BF4-8B85-0B5E09347478}"/>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9779FE-F854-4EC1-B1E3-DDD81D9847A5}"/>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17FB9C-BAE4-4CDF-9C6D-E8118CA49EFD}"/>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2FFE50EE-1F3C-4BCD-902B-A90D7F0E68A6}"/>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E1C5780A-6444-452C-8631-EBB7C5E201B2}"/>
                    </a:ext>
                  </a:extLst>
                </p:cNvPr>
                <p:cNvSpPr/>
                <p:nvPr/>
              </p:nvSpPr>
              <p:spPr bwMode="auto">
                <a:xfrm>
                  <a:off x="839564" y="542426"/>
                  <a:ext cx="1040304" cy="1023137"/>
                </a:xfrm>
                <a:prstGeom prst="ellipse">
                  <a:avLst/>
                </a:prstGeom>
                <a:solidFill>
                  <a:srgbClr val="C47174"/>
                </a:solidFill>
                <a:ln w="28575">
                  <a:solidFill>
                    <a:srgbClr val="F5DDD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5B09A7C4-14A1-42D5-947B-77C23613EA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43314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9038" y="694832"/>
            <a:ext cx="6253776"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804863" marR="0" lvl="0" indent="-804863" algn="l" defTabSz="914400" rtl="0" eaLnBrk="1" fontAlgn="base" latinLnBrk="0" hangingPunct="1">
              <a:lnSpc>
                <a:spcPct val="100000"/>
              </a:lnSpc>
              <a:spcBef>
                <a:spcPct val="0"/>
              </a:spcBef>
              <a:spcAft>
                <a:spcPct val="0"/>
              </a:spcAft>
              <a:buClrTx/>
              <a:buSzTx/>
              <a:buFontTx/>
              <a:buNone/>
              <a:defRPr/>
            </a:pPr>
            <a:r>
              <a:rPr kumimoji="0" lang="en-ZA"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18.	Medical interventions </a:t>
            </a:r>
            <a:br>
              <a:rPr kumimoji="0" lang="en-ZA"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br>
            <a:r>
              <a:rPr kumimoji="0" lang="en-ZA"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&amp; HIV testing</a:t>
            </a:r>
            <a:endParaRPr kumimoji="0" lang="en-GB"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581828" y="1789436"/>
            <a:ext cx="7924825" cy="4388553"/>
            <a:chOff x="1083672" y="743359"/>
            <a:chExt cx="7924825" cy="4388553"/>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1113034" y="743359"/>
              <a:ext cx="448702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ct val="0"/>
                </a:spcAft>
                <a:buClr>
                  <a:srgbClr val="ED1C24"/>
                </a:buClr>
                <a:buSzTx/>
                <a:buFont typeface="MgOpen Cosmetica" panose="020B0604020202020204"/>
                <a:buChar char="•"/>
                <a:tabLst/>
                <a:defRPr/>
              </a:pP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 Care and Protection Act applies the principle of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child participation </a:t>
              </a: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a:t>
              </a:r>
              <a:r>
                <a:rPr kumimoji="0" lang="en-ZA" altLang="x-none" sz="24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medical interventions</a:t>
              </a: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surgical operations </a:t>
              </a: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and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HIV testing.</a:t>
              </a:r>
              <a:endParaRPr kumimoji="0" lang="en-GB"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1083672" y="2700477"/>
              <a:ext cx="792482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It sets criteria for determining when children are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sufficiently mature </a:t>
              </a: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make independent or assisted decisions on medical issues.</a:t>
              </a:r>
            </a:p>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ZA"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It also sets special rules for </a:t>
              </a:r>
              <a:r>
                <a:rPr kumimoji="0" lang="en-ZA"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consent to medical  examinations </a:t>
              </a:r>
              <a:r>
                <a:rPr kumimoji="0" lang="en-US" sz="2400" b="1" i="0" u="none" strike="noStrike" kern="1200" cap="none" spc="0" normalizeH="0" baseline="0" noProof="0" dirty="0">
                  <a:ln>
                    <a:noFill/>
                  </a:ln>
                  <a:solidFill>
                    <a:srgbClr val="ED1C24"/>
                  </a:solidFill>
                  <a:effectLst/>
                  <a:uLnTx/>
                  <a:uFillTx/>
                  <a:latin typeface="MgOpen Cosmetica" panose="020B0604020202020204"/>
                  <a:ea typeface="+mn-ea"/>
                  <a:cs typeface="+mn-cs"/>
                </a:rPr>
                <a:t>of children who may have been abused or neglected. </a:t>
              </a:r>
              <a:r>
                <a:rPr kumimoji="0" lang="en-US" sz="2800" b="1" i="0" u="none" strike="noStrike" kern="1200" cap="none" spc="0" normalizeH="0" baseline="0" noProof="0" dirty="0">
                  <a:ln>
                    <a:noFill/>
                  </a:ln>
                  <a:solidFill>
                    <a:srgbClr val="ED1C24"/>
                  </a:solidFill>
                  <a:effectLst/>
                  <a:uLnTx/>
                  <a:uFillTx/>
                  <a:latin typeface="MgOpen Cosmetica" panose="020B0604020202020204"/>
                  <a:ea typeface="+mn-ea"/>
                  <a:cs typeface="+mn-cs"/>
                </a:rPr>
                <a:t>	</a:t>
              </a:r>
            </a:p>
          </p:txBody>
        </p:sp>
      </p:gr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773" t="5209" r="2773" b="4807"/>
          <a:stretch/>
        </p:blipFill>
        <p:spPr>
          <a:xfrm>
            <a:off x="5695842" y="1888942"/>
            <a:ext cx="2836968" cy="1647646"/>
          </a:xfrm>
          <a:prstGeom prst="rect">
            <a:avLst/>
          </a:prstGeom>
        </p:spPr>
      </p:pic>
      <p:grpSp>
        <p:nvGrpSpPr>
          <p:cNvPr id="23" name="Group 22">
            <a:extLst>
              <a:ext uri="{FF2B5EF4-FFF2-40B4-BE49-F238E27FC236}">
                <a16:creationId xmlns:a16="http://schemas.microsoft.com/office/drawing/2014/main" id="{C8B77538-824B-4EEC-9233-EA8AA6C55867}"/>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E5A23BCE-E080-4B74-82A1-14FCD0966A19}"/>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C1131E95-1E44-4644-B72D-9ED4B15E1ECE}"/>
                  </a:ext>
                </a:extLst>
              </p:cNvPr>
              <p:cNvCxnSpPr>
                <a:cxnSpLocks/>
              </p:cNvCxnSpPr>
              <p:nvPr/>
            </p:nvCxnSpPr>
            <p:spPr>
              <a:xfrm>
                <a:off x="6058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0FD446B-3FE8-47E9-8915-3EBDE72F4592}"/>
                  </a:ext>
                </a:extLst>
              </p:cNvPr>
              <p:cNvCxnSpPr>
                <a:cxnSpLocks/>
              </p:cNvCxnSpPr>
              <p:nvPr/>
            </p:nvCxnSpPr>
            <p:spPr>
              <a:xfrm>
                <a:off x="9083420" y="-1586"/>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00BF9F6C-F7C3-4BDB-88F2-F0B5B42211D1}"/>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5B898C47-BBF1-49B1-9E35-29AF4FC1C1CB}"/>
                  </a:ext>
                </a:extLst>
              </p:cNvPr>
              <p:cNvGrpSpPr>
                <a:grpSpLocks/>
              </p:cNvGrpSpPr>
              <p:nvPr/>
            </p:nvGrpSpPr>
            <p:grpSpPr bwMode="auto">
              <a:xfrm>
                <a:off x="158646" y="596227"/>
                <a:ext cx="1161764" cy="900361"/>
                <a:chOff x="45451" y="590550"/>
                <a:chExt cx="1213436" cy="848620"/>
              </a:xfrm>
            </p:grpSpPr>
            <p:cxnSp>
              <p:nvCxnSpPr>
                <p:cNvPr id="31" name="Straight Connector 30">
                  <a:extLst>
                    <a:ext uri="{FF2B5EF4-FFF2-40B4-BE49-F238E27FC236}">
                      <a16:creationId xmlns:a16="http://schemas.microsoft.com/office/drawing/2014/main" id="{36500D77-B00D-4343-A359-F41FFED3316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D97B4C-3C2C-4BEC-BAC7-8F0A84B1FB91}"/>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D4748C-3755-4097-93C4-1FB7EAD18885}"/>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5F57EC7-CC76-4BD7-88CA-E562B483403C}"/>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A7705F-06E9-4962-AF44-D6D9A26B1EC9}"/>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CBF525-8901-42F3-9E59-164E3F359024}"/>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209072-CB35-43A7-B859-A8D9BD2A7764}"/>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B777B1-E5BF-45DC-B19E-78D0AC9A3D13}"/>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48335D-D5AD-4763-A24C-66F320129857}"/>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FB393CF-C42E-4DFF-86F4-F228ED22CF31}"/>
                  </a:ext>
                </a:extLst>
              </p:cNvPr>
              <p:cNvGrpSpPr/>
              <p:nvPr/>
            </p:nvGrpSpPr>
            <p:grpSpPr>
              <a:xfrm>
                <a:off x="839564" y="532900"/>
                <a:ext cx="1040304" cy="1023137"/>
                <a:chOff x="839564" y="542426"/>
                <a:chExt cx="1040304" cy="1023137"/>
              </a:xfrm>
            </p:grpSpPr>
            <p:sp>
              <p:nvSpPr>
                <p:cNvPr id="29" name="Oval 28">
                  <a:extLst>
                    <a:ext uri="{FF2B5EF4-FFF2-40B4-BE49-F238E27FC236}">
                      <a16:creationId xmlns:a16="http://schemas.microsoft.com/office/drawing/2014/main" id="{1B20991B-F2C1-449F-A97F-806827E76C43}"/>
                    </a:ext>
                  </a:extLst>
                </p:cNvPr>
                <p:cNvSpPr/>
                <p:nvPr/>
              </p:nvSpPr>
              <p:spPr bwMode="auto">
                <a:xfrm>
                  <a:off x="839564" y="542426"/>
                  <a:ext cx="1040304" cy="1023137"/>
                </a:xfrm>
                <a:prstGeom prst="ellipse">
                  <a:avLst/>
                </a:prstGeom>
                <a:solidFill>
                  <a:srgbClr val="ED1C24"/>
                </a:solidFill>
                <a:ln w="28575">
                  <a:solidFill>
                    <a:srgbClr val="FAC6C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962176C7-55C1-4362-9E69-EA6E5CDC042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09406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767E">
            <a:alpha val="25000"/>
          </a:srgbClr>
        </a:solidFill>
        <a:effectLst/>
      </p:bgPr>
    </p:bg>
    <p:spTree>
      <p:nvGrpSpPr>
        <p:cNvPr id="1" name=""/>
        <p:cNvGrpSpPr/>
        <p:nvPr/>
      </p:nvGrpSpPr>
      <p:grpSpPr>
        <a:xfrm>
          <a:off x="0" y="0"/>
          <a:ext cx="0" cy="0"/>
          <a:chOff x="0" y="0"/>
          <a:chExt cx="0" cy="0"/>
        </a:xfrm>
      </p:grpSpPr>
      <p:sp>
        <p:nvSpPr>
          <p:cNvPr id="2" name="TextBox 1"/>
          <p:cNvSpPr txBox="1"/>
          <p:nvPr/>
        </p:nvSpPr>
        <p:spPr>
          <a:xfrm>
            <a:off x="611186" y="1813585"/>
            <a:ext cx="7921627" cy="4001095"/>
          </a:xfrm>
          <a:prstGeom prst="rect">
            <a:avLst/>
          </a:prstGeom>
          <a:noFill/>
        </p:spPr>
        <p:txBody>
          <a:bodyPr wrap="square" lIns="0" tIns="0" rIns="0" bIns="0" rtlCol="0">
            <a:spAutoFit/>
          </a:bodyPr>
          <a:lstStyle/>
          <a:p>
            <a:pPr marL="357188" marR="0" lvl="0" indent="-357188" algn="l" defTabSz="914400" rtl="0" eaLnBrk="0" fontAlgn="base" latinLnBrk="0" hangingPunct="0">
              <a:lnSpc>
                <a:spcPct val="100000"/>
              </a:lnSpc>
              <a:spcBef>
                <a:spcPct val="0"/>
              </a:spcBef>
              <a:spcAft>
                <a:spcPts val="1200"/>
              </a:spcAft>
              <a:buClr>
                <a:srgbClr val="D9767E"/>
              </a:buClr>
              <a:buSzTx/>
              <a:buFont typeface="Wingdings" panose="05000000000000000000" pitchFamily="2" charset="2"/>
              <a:buChar char="l"/>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The Child Care and Protection Act</a:t>
            </a:r>
            <a:b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also regulates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child participation</a:t>
            </a:r>
            <a:b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b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in activities such as performances,</a:t>
            </a:r>
            <a:b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b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sports activities, beauty contests</a:t>
            </a:r>
            <a:b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b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and cultural events</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a:t>
            </a:r>
            <a:r>
              <a:rPr kumimoji="0" lang="en-US" sz="2400" b="1" i="0" u="none" strike="noStrike" kern="1200" cap="none" spc="0" normalizeH="0" baseline="0" noProof="0" dirty="0">
                <a:ln>
                  <a:noFill/>
                </a:ln>
                <a:solidFill>
                  <a:srgbClr val="000000"/>
                </a:solidFill>
                <a:effectLst/>
                <a:uLnTx/>
                <a:uFillTx/>
                <a:latin typeface="MgOpen Cosmetica" panose="020B0604020202020204"/>
                <a:ea typeface="+mn-ea"/>
                <a:cs typeface="+mn-cs"/>
              </a:rPr>
              <a:t> </a:t>
            </a:r>
          </a:p>
          <a:p>
            <a:pPr marL="357188" marR="0" lvl="0" indent="-357188" algn="l" defTabSz="914400" rtl="0" eaLnBrk="0" fontAlgn="base" latinLnBrk="0" hangingPunct="0">
              <a:lnSpc>
                <a:spcPct val="100000"/>
              </a:lnSpc>
              <a:spcBef>
                <a:spcPct val="0"/>
              </a:spcBef>
              <a:spcAft>
                <a:spcPts val="1200"/>
              </a:spcAft>
              <a:buClr>
                <a:srgbClr val="D9767E"/>
              </a:buClr>
              <a:buSzTx/>
              <a:buFont typeface="Wingdings" panose="05000000000000000000" pitchFamily="2" charset="2"/>
              <a:buChar char="l"/>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If the event is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profit-making</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 it will require a </a:t>
            </a:r>
            <a:r>
              <a:rPr kumimoji="0" lang="en-US" sz="2400" b="1" i="0" u="none" strike="noStrike" kern="1200" cap="none" spc="0" normalizeH="0" baseline="0" noProof="0" dirty="0" err="1">
                <a:ln>
                  <a:noFill/>
                </a:ln>
                <a:solidFill>
                  <a:srgbClr val="C47174"/>
                </a:solidFill>
                <a:effectLst/>
                <a:uLnTx/>
                <a:uFillTx/>
                <a:latin typeface="MgOpen Cosmetica" panose="020B0604020202020204"/>
                <a:ea typeface="+mn-ea"/>
                <a:cs typeface="+mn-cs"/>
              </a:rPr>
              <a:t>licence</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 from a children’s commissioner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before children may participate. </a:t>
            </a:r>
          </a:p>
          <a:p>
            <a:pPr marL="357188" marR="0" lvl="0" indent="-357188" algn="l" defTabSz="914400" rtl="0" eaLnBrk="0" fontAlgn="base" latinLnBrk="0" hangingPunct="0">
              <a:lnSpc>
                <a:spcPct val="100000"/>
              </a:lnSpc>
              <a:spcBef>
                <a:spcPct val="0"/>
              </a:spcBef>
              <a:spcAft>
                <a:spcPts val="1200"/>
              </a:spcAft>
              <a:buClr>
                <a:srgbClr val="D9767E"/>
              </a:buClr>
              <a:buSzTx/>
              <a:buFont typeface="Wingdings" panose="05000000000000000000" pitchFamily="2" charset="2"/>
              <a:buChar char="l"/>
              <a:tabLst>
                <a:tab pos="1077913" algn="l"/>
              </a:tabLst>
              <a:defRPr/>
            </a:pP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The </a:t>
            </a:r>
            <a:r>
              <a:rPr kumimoji="0" lang="en-US" sz="2400" i="0" u="none" strike="noStrike" kern="1200" cap="none" spc="0" normalizeH="0" baseline="0" noProof="0" dirty="0" err="1">
                <a:ln>
                  <a:noFill/>
                </a:ln>
                <a:solidFill>
                  <a:srgbClr val="000000"/>
                </a:solidFill>
                <a:effectLst/>
                <a:uLnTx/>
                <a:uFillTx/>
                <a:latin typeface="MgOpen Cosmetica" panose="020B0604020202020204"/>
                <a:ea typeface="+mn-ea"/>
                <a:cs typeface="+mn-cs"/>
              </a:rPr>
              <a:t>licence</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 may impose </a:t>
            </a: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conditions </a:t>
            </a:r>
            <a:r>
              <a:rPr kumimoji="0" lang="en-US" sz="2400" i="0" u="none" strike="noStrike" kern="1200" cap="none" spc="0" normalizeH="0" baseline="0" noProof="0" dirty="0">
                <a:ln>
                  <a:noFill/>
                </a:ln>
                <a:solidFill>
                  <a:srgbClr val="000000"/>
                </a:solidFill>
                <a:effectLst/>
                <a:uLnTx/>
                <a:uFillTx/>
                <a:latin typeface="MgOpen Cosmetica" panose="020B0604020202020204"/>
                <a:ea typeface="+mn-ea"/>
                <a:cs typeface="+mn-cs"/>
              </a:rPr>
              <a:t>to protect the children involved. 	</a:t>
            </a:r>
          </a:p>
        </p:txBody>
      </p:sp>
      <p:pic>
        <p:nvPicPr>
          <p:cNvPr id="3" name="Picture 2"/>
          <p:cNvPicPr>
            <a:picLocks noChangeAspect="1"/>
          </p:cNvPicPr>
          <p:nvPr/>
        </p:nvPicPr>
        <p:blipFill rotWithShape="1">
          <a:blip r:embed="rId3"/>
          <a:srcRect l="16581" t="4930" r="21029" b="7372"/>
          <a:stretch/>
        </p:blipFill>
        <p:spPr>
          <a:xfrm>
            <a:off x="5830544" y="553987"/>
            <a:ext cx="2702270" cy="2993843"/>
          </a:xfrm>
          <a:prstGeom prst="rect">
            <a:avLst/>
          </a:prstGeom>
        </p:spPr>
      </p:pic>
      <p:grpSp>
        <p:nvGrpSpPr>
          <p:cNvPr id="20" name="Group 19">
            <a:extLst>
              <a:ext uri="{FF2B5EF4-FFF2-40B4-BE49-F238E27FC236}">
                <a16:creationId xmlns:a16="http://schemas.microsoft.com/office/drawing/2014/main" id="{BAA874C1-EE74-4FDF-8566-C1E37C957E7F}"/>
              </a:ext>
            </a:extLst>
          </p:cNvPr>
          <p:cNvGrpSpPr/>
          <p:nvPr/>
        </p:nvGrpSpPr>
        <p:grpSpPr>
          <a:xfrm>
            <a:off x="60580" y="-1586"/>
            <a:ext cx="9022840" cy="6859586"/>
            <a:chOff x="60580" y="-1586"/>
            <a:chExt cx="9022840" cy="6859586"/>
          </a:xfrm>
        </p:grpSpPr>
        <p:grpSp>
          <p:nvGrpSpPr>
            <p:cNvPr id="21" name="Group 20">
              <a:extLst>
                <a:ext uri="{FF2B5EF4-FFF2-40B4-BE49-F238E27FC236}">
                  <a16:creationId xmlns:a16="http://schemas.microsoft.com/office/drawing/2014/main" id="{623F057D-869D-4E82-B504-4E3040D20929}"/>
                </a:ext>
              </a:extLst>
            </p:cNvPr>
            <p:cNvGrpSpPr/>
            <p:nvPr/>
          </p:nvGrpSpPr>
          <p:grpSpPr>
            <a:xfrm>
              <a:off x="60580" y="-1586"/>
              <a:ext cx="9022840" cy="6859586"/>
              <a:chOff x="60580" y="-1586"/>
              <a:chExt cx="9022840" cy="6859586"/>
            </a:xfrm>
          </p:grpSpPr>
          <p:cxnSp>
            <p:nvCxnSpPr>
              <p:cNvPr id="36" name="Straight Connector 35">
                <a:extLst>
                  <a:ext uri="{FF2B5EF4-FFF2-40B4-BE49-F238E27FC236}">
                    <a16:creationId xmlns:a16="http://schemas.microsoft.com/office/drawing/2014/main" id="{BD3608E1-A50D-44D8-834B-F068BB195818}"/>
                  </a:ext>
                </a:extLst>
              </p:cNvPr>
              <p:cNvCxnSpPr>
                <a:cxnSpLocks/>
              </p:cNvCxnSpPr>
              <p:nvPr/>
            </p:nvCxnSpPr>
            <p:spPr>
              <a:xfrm>
                <a:off x="60580" y="0"/>
                <a:ext cx="0" cy="6858000"/>
              </a:xfrm>
              <a:prstGeom prst="line">
                <a:avLst/>
              </a:prstGeom>
              <a:ln w="127000" cmpd="thinThick">
                <a:solidFill>
                  <a:srgbClr val="C4717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73D0AFA-0AA1-4589-A837-7A2188CA86A4}"/>
                  </a:ext>
                </a:extLst>
              </p:cNvPr>
              <p:cNvCxnSpPr>
                <a:cxnSpLocks/>
              </p:cNvCxnSpPr>
              <p:nvPr/>
            </p:nvCxnSpPr>
            <p:spPr>
              <a:xfrm>
                <a:off x="9083420" y="-1586"/>
                <a:ext cx="0" cy="6858000"/>
              </a:xfrm>
              <a:prstGeom prst="line">
                <a:avLst/>
              </a:prstGeom>
              <a:ln w="127000" cmpd="thickThin">
                <a:solidFill>
                  <a:srgbClr val="C47174"/>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0CDC875-6E6E-488C-815E-A31F14BCA41C}"/>
                </a:ext>
              </a:extLst>
            </p:cNvPr>
            <p:cNvGrpSpPr/>
            <p:nvPr/>
          </p:nvGrpSpPr>
          <p:grpSpPr>
            <a:xfrm>
              <a:off x="158646" y="532900"/>
              <a:ext cx="1721222" cy="1023137"/>
              <a:chOff x="158646" y="532900"/>
              <a:chExt cx="1721222" cy="1023137"/>
            </a:xfrm>
          </p:grpSpPr>
          <p:grpSp>
            <p:nvGrpSpPr>
              <p:cNvPr id="23" name="Group 9">
                <a:extLst>
                  <a:ext uri="{FF2B5EF4-FFF2-40B4-BE49-F238E27FC236}">
                    <a16:creationId xmlns:a16="http://schemas.microsoft.com/office/drawing/2014/main" id="{A7F39AF8-C31D-4E06-8964-4AF6929A8A58}"/>
                  </a:ext>
                </a:extLst>
              </p:cNvPr>
              <p:cNvGrpSpPr>
                <a:grpSpLocks/>
              </p:cNvGrpSpPr>
              <p:nvPr/>
            </p:nvGrpSpPr>
            <p:grpSpPr bwMode="auto">
              <a:xfrm>
                <a:off x="158646" y="596227"/>
                <a:ext cx="1161764" cy="900361"/>
                <a:chOff x="45451" y="590550"/>
                <a:chExt cx="1213436" cy="848620"/>
              </a:xfrm>
            </p:grpSpPr>
            <p:cxnSp>
              <p:nvCxnSpPr>
                <p:cNvPr id="27" name="Straight Connector 26">
                  <a:extLst>
                    <a:ext uri="{FF2B5EF4-FFF2-40B4-BE49-F238E27FC236}">
                      <a16:creationId xmlns:a16="http://schemas.microsoft.com/office/drawing/2014/main" id="{DDE77BB8-F8DB-4BF2-A4DC-E1B66A397A2E}"/>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C9117F-2C0F-4213-BC4B-0E8B8A3CC76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AA4F77-E507-436D-AD5C-0ED2651F6473}"/>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EA560-E8D3-4F93-AC10-1BADE67DD4D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4053F29-3633-4E48-93AE-2DA8FC457244}"/>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C1B9B5-8DDC-4BFA-A011-18D3C63E2A43}"/>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67D8F4-D93C-4BC0-A7DA-B31FC8028BD8}"/>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39BC34-044A-4954-801C-006A8F3C4587}"/>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F90466-D7E3-48FF-BDE3-149644D7DC0F}"/>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8707F10-973E-4414-AA1E-E8EA50F6B4FE}"/>
                  </a:ext>
                </a:extLst>
              </p:cNvPr>
              <p:cNvGrpSpPr/>
              <p:nvPr/>
            </p:nvGrpSpPr>
            <p:grpSpPr>
              <a:xfrm>
                <a:off x="839564" y="532900"/>
                <a:ext cx="1040304" cy="1023137"/>
                <a:chOff x="839564" y="542426"/>
                <a:chExt cx="1040304" cy="1023137"/>
              </a:xfrm>
            </p:grpSpPr>
            <p:sp>
              <p:nvSpPr>
                <p:cNvPr id="25" name="Oval 24">
                  <a:extLst>
                    <a:ext uri="{FF2B5EF4-FFF2-40B4-BE49-F238E27FC236}">
                      <a16:creationId xmlns:a16="http://schemas.microsoft.com/office/drawing/2014/main" id="{4F651137-E7B3-4903-A36F-2C678814764C}"/>
                    </a:ext>
                  </a:extLst>
                </p:cNvPr>
                <p:cNvSpPr/>
                <p:nvPr/>
              </p:nvSpPr>
              <p:spPr bwMode="auto">
                <a:xfrm>
                  <a:off x="839564" y="542426"/>
                  <a:ext cx="1040304" cy="1023137"/>
                </a:xfrm>
                <a:prstGeom prst="ellipse">
                  <a:avLst/>
                </a:prstGeom>
                <a:solidFill>
                  <a:srgbClr val="C47174"/>
                </a:solidFill>
                <a:ln w="28575">
                  <a:solidFill>
                    <a:srgbClr val="F5DDD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6" name="Picture 22">
                  <a:extLst>
                    <a:ext uri="{FF2B5EF4-FFF2-40B4-BE49-F238E27FC236}">
                      <a16:creationId xmlns:a16="http://schemas.microsoft.com/office/drawing/2014/main" id="{D5E58A34-061A-40F0-866F-65521025F1B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73102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767E">
            <a:alpha val="25000"/>
          </a:srgbClr>
        </a:solidFill>
        <a:effectLst/>
      </p:bgPr>
    </p:bg>
    <p:spTree>
      <p:nvGrpSpPr>
        <p:cNvPr id="1" name=""/>
        <p:cNvGrpSpPr/>
        <p:nvPr/>
      </p:nvGrpSpPr>
      <p:grpSpPr>
        <a:xfrm>
          <a:off x="0" y="0"/>
          <a:ext cx="0" cy="0"/>
          <a:chOff x="0" y="0"/>
          <a:chExt cx="0" cy="0"/>
        </a:xfrm>
      </p:grpSpPr>
      <p:sp>
        <p:nvSpPr>
          <p:cNvPr id="9" name="TextBox 8"/>
          <p:cNvSpPr txBox="1"/>
          <p:nvPr/>
        </p:nvSpPr>
        <p:spPr>
          <a:xfrm>
            <a:off x="611188" y="1797102"/>
            <a:ext cx="792162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Safeguards: Hours &amp; rest</a:t>
            </a:r>
            <a:endParaRPr kumimoji="0" lang="en-ZA" sz="2000" b="0" i="0" u="none" strike="noStrike" kern="1200" cap="none" spc="0" normalizeH="0" baseline="0" noProof="0" dirty="0">
              <a:ln>
                <a:noFill/>
              </a:ln>
              <a:solidFill>
                <a:srgbClr val="C47174"/>
              </a:solidFill>
              <a:effectLst/>
              <a:uLnTx/>
              <a:uFillTx/>
              <a:latin typeface="Arial" panose="020B0604020202020204" pitchFamily="34" charset="0"/>
              <a:ea typeface="+mn-ea"/>
              <a:cs typeface="+mn-cs"/>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188" y="2597833"/>
            <a:ext cx="7921624" cy="2876335"/>
          </a:xfrm>
          <a:prstGeom prst="rect">
            <a:avLst/>
          </a:prstGeom>
        </p:spPr>
      </p:pic>
      <p:sp>
        <p:nvSpPr>
          <p:cNvPr id="12" name="TextBox 11"/>
          <p:cNvSpPr txBox="1"/>
          <p:nvPr/>
        </p:nvSpPr>
        <p:spPr>
          <a:xfrm>
            <a:off x="2155244" y="5679423"/>
            <a:ext cx="5367137" cy="738664"/>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47174"/>
                </a:solidFill>
                <a:effectLst/>
                <a:uLnTx/>
                <a:uFillTx/>
                <a:latin typeface="MgOpen Cosmetica" panose="020B0604020202020204"/>
                <a:ea typeface="+mn-ea"/>
                <a:cs typeface="+mn-cs"/>
              </a:rPr>
              <a:t>Rest areas: </a:t>
            </a: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There must be a safe area where the children can rest and play. </a:t>
            </a:r>
            <a:endParaRPr kumimoji="0" lang="en-ZA" sz="1800" b="0" i="0" u="none" strike="noStrike" kern="1200" cap="none" spc="0" normalizeH="0" baseline="0" noProof="0" dirty="0">
              <a:ln>
                <a:noFill/>
              </a:ln>
              <a:solidFill>
                <a:srgbClr val="000000"/>
              </a:solidFill>
              <a:effectLst/>
              <a:uLnTx/>
              <a:uFillTx/>
              <a:latin typeface="MgOpen Cosmetica" panose="020B0604020202020204"/>
              <a:ea typeface="+mn-ea"/>
              <a:cs typeface="+mn-cs"/>
            </a:endParaRPr>
          </a:p>
        </p:txBody>
      </p:sp>
      <p:sp>
        <p:nvSpPr>
          <p:cNvPr id="2" name="TextBox 1"/>
          <p:cNvSpPr txBox="1"/>
          <p:nvPr/>
        </p:nvSpPr>
        <p:spPr>
          <a:xfrm>
            <a:off x="2221994" y="549275"/>
            <a:ext cx="6310819" cy="1107996"/>
          </a:xfrm>
          <a:prstGeom prst="rect">
            <a:avLst/>
          </a:prstGeom>
          <a:noFill/>
        </p:spPr>
        <p:txBody>
          <a:bodyPr wrap="square" lIns="0" tIns="0" rIns="0" bIns="0" rtlCol="0">
            <a:spAutoFit/>
          </a:bodyPr>
          <a:lstStyle/>
          <a:p>
            <a:r>
              <a:rPr lang="en-ZA" sz="3600" b="1" dirty="0">
                <a:latin typeface="MgOpen Cosmetica" panose="020B0604020202020204"/>
              </a:rPr>
              <a:t>Safeguards for regulated activities</a:t>
            </a:r>
          </a:p>
        </p:txBody>
      </p:sp>
      <p:grpSp>
        <p:nvGrpSpPr>
          <p:cNvPr id="24" name="Group 23">
            <a:extLst>
              <a:ext uri="{FF2B5EF4-FFF2-40B4-BE49-F238E27FC236}">
                <a16:creationId xmlns:a16="http://schemas.microsoft.com/office/drawing/2014/main" id="{F7668360-D006-4CE5-94CD-BA1D57A328C9}"/>
              </a:ext>
            </a:extLst>
          </p:cNvPr>
          <p:cNvGrpSpPr/>
          <p:nvPr/>
        </p:nvGrpSpPr>
        <p:grpSpPr>
          <a:xfrm>
            <a:off x="60580" y="-1586"/>
            <a:ext cx="9022840" cy="6859586"/>
            <a:chOff x="60580" y="-1586"/>
            <a:chExt cx="9022840" cy="6859586"/>
          </a:xfrm>
        </p:grpSpPr>
        <p:grpSp>
          <p:nvGrpSpPr>
            <p:cNvPr id="25" name="Group 24">
              <a:extLst>
                <a:ext uri="{FF2B5EF4-FFF2-40B4-BE49-F238E27FC236}">
                  <a16:creationId xmlns:a16="http://schemas.microsoft.com/office/drawing/2014/main" id="{B5D346F1-1659-4F69-A9DC-70091AFDC0B7}"/>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03CB3C16-3B70-4AAF-8C8A-DEC5D6416F73}"/>
                  </a:ext>
                </a:extLst>
              </p:cNvPr>
              <p:cNvCxnSpPr>
                <a:cxnSpLocks/>
              </p:cNvCxnSpPr>
              <p:nvPr/>
            </p:nvCxnSpPr>
            <p:spPr>
              <a:xfrm>
                <a:off x="60580" y="0"/>
                <a:ext cx="0" cy="6858000"/>
              </a:xfrm>
              <a:prstGeom prst="line">
                <a:avLst/>
              </a:prstGeom>
              <a:ln w="127000" cmpd="thinThick">
                <a:solidFill>
                  <a:srgbClr val="C4717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EA7D88-1C9D-4A46-A64B-2B973F865D02}"/>
                  </a:ext>
                </a:extLst>
              </p:cNvPr>
              <p:cNvCxnSpPr>
                <a:cxnSpLocks/>
              </p:cNvCxnSpPr>
              <p:nvPr/>
            </p:nvCxnSpPr>
            <p:spPr>
              <a:xfrm>
                <a:off x="9083420" y="-1586"/>
                <a:ext cx="0" cy="6858000"/>
              </a:xfrm>
              <a:prstGeom prst="line">
                <a:avLst/>
              </a:prstGeom>
              <a:ln w="127000" cmpd="thickThin">
                <a:solidFill>
                  <a:srgbClr val="C4717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38C6230-9243-4558-A454-94EBAB6FC088}"/>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7ED80FD8-1A62-4E5A-92E0-EA4A19C62991}"/>
                  </a:ext>
                </a:extLst>
              </p:cNvPr>
              <p:cNvGrpSpPr>
                <a:grpSpLocks/>
              </p:cNvGrpSpPr>
              <p:nvPr/>
            </p:nvGrpSpPr>
            <p:grpSpPr bwMode="auto">
              <a:xfrm>
                <a:off x="158646" y="596227"/>
                <a:ext cx="1161764" cy="900361"/>
                <a:chOff x="45451" y="590550"/>
                <a:chExt cx="1213436" cy="848620"/>
              </a:xfrm>
            </p:grpSpPr>
            <p:cxnSp>
              <p:nvCxnSpPr>
                <p:cNvPr id="31" name="Straight Connector 30">
                  <a:extLst>
                    <a:ext uri="{FF2B5EF4-FFF2-40B4-BE49-F238E27FC236}">
                      <a16:creationId xmlns:a16="http://schemas.microsoft.com/office/drawing/2014/main" id="{3231A569-3650-4F6F-86F8-1253407873AF}"/>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832565-0E58-459C-A784-D813445A0D0A}"/>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F39577-A842-4623-A82F-B0AC9A4028DB}"/>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073E80-C838-45D6-9685-0408F25FA385}"/>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137D565-CF2E-48DE-81DA-3C68572E533C}"/>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65A232-ADF7-4E70-A683-620AB1B63A1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D156672-E941-40A0-B693-61562B8A2395}"/>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BEF580C-ACFC-4BF5-B8A9-48A4214EDD8B}"/>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D29CC1D-C131-4318-B59E-AAF0C0C44FD7}"/>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61F8372-877A-4E20-B1ED-4D79BC40301F}"/>
                  </a:ext>
                </a:extLst>
              </p:cNvPr>
              <p:cNvGrpSpPr/>
              <p:nvPr/>
            </p:nvGrpSpPr>
            <p:grpSpPr>
              <a:xfrm>
                <a:off x="839564" y="532900"/>
                <a:ext cx="1040304" cy="1023137"/>
                <a:chOff x="839564" y="542426"/>
                <a:chExt cx="1040304" cy="1023137"/>
              </a:xfrm>
            </p:grpSpPr>
            <p:sp>
              <p:nvSpPr>
                <p:cNvPr id="29" name="Oval 28">
                  <a:extLst>
                    <a:ext uri="{FF2B5EF4-FFF2-40B4-BE49-F238E27FC236}">
                      <a16:creationId xmlns:a16="http://schemas.microsoft.com/office/drawing/2014/main" id="{3FEC4622-766A-41EA-AEE3-0811D7DB4C5A}"/>
                    </a:ext>
                  </a:extLst>
                </p:cNvPr>
                <p:cNvSpPr/>
                <p:nvPr/>
              </p:nvSpPr>
              <p:spPr bwMode="auto">
                <a:xfrm>
                  <a:off x="839564" y="542426"/>
                  <a:ext cx="1040304" cy="1023137"/>
                </a:xfrm>
                <a:prstGeom prst="ellipse">
                  <a:avLst/>
                </a:prstGeom>
                <a:solidFill>
                  <a:srgbClr val="C47174"/>
                </a:solidFill>
                <a:ln w="28575">
                  <a:solidFill>
                    <a:srgbClr val="F5DDD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072FE460-E303-46E2-B291-5FB10F3111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4017684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767E">
            <a:alpha val="25000"/>
          </a:srgbClr>
        </a:solidFill>
        <a:effectLst/>
      </p:bgPr>
    </p:bg>
    <p:spTree>
      <p:nvGrpSpPr>
        <p:cNvPr id="1" name=""/>
        <p:cNvGrpSpPr/>
        <p:nvPr/>
      </p:nvGrpSpPr>
      <p:grpSpPr>
        <a:xfrm>
          <a:off x="0" y="0"/>
          <a:ext cx="0" cy="0"/>
          <a:chOff x="0" y="0"/>
          <a:chExt cx="0" cy="0"/>
        </a:xfrm>
      </p:grpSpPr>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1906211"/>
            <a:ext cx="331205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4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Nutritious </a:t>
            </a:r>
          </a:p>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4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Appropriate </a:t>
            </a:r>
            <a:r>
              <a:rPr kumimoji="0" lang="en-US" sz="24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to the child’s age &amp; length of the activity</a:t>
            </a:r>
          </a:p>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Child should have option of eating in a </a:t>
            </a:r>
            <a:r>
              <a:rPr kumimoji="0" lang="en-US" sz="24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separate meal area </a:t>
            </a:r>
            <a:r>
              <a:rPr kumimoji="0" lang="en-US" sz="24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for children and their care-givers</a:t>
            </a:r>
            <a:endPar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 name="TextBox 8"/>
          <p:cNvSpPr txBox="1"/>
          <p:nvPr/>
        </p:nvSpPr>
        <p:spPr>
          <a:xfrm>
            <a:off x="2281813" y="501494"/>
            <a:ext cx="6251000" cy="1107996"/>
          </a:xfrm>
          <a:prstGeom prst="rect">
            <a:avLst/>
          </a:prstGeom>
          <a:noFill/>
        </p:spPr>
        <p:txBody>
          <a:bodyPr wrap="square" lIns="0" tIns="0" rIns="0" bIns="0" rtlCol="0">
            <a:spAutoFit/>
          </a:bodyPr>
          <a:lstStyle/>
          <a:p>
            <a:pPr marR="0" lvl="0" algn="l" defTabSz="914400" rtl="0" eaLnBrk="0" fontAlgn="base" latinLnBrk="0" hangingPunct="0">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Safeguards: </a:t>
            </a:r>
            <a:br>
              <a:rPr kumimoji="0" lang="en-ZA" altLang="x-none" sz="36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br>
            <a:r>
              <a:rPr kumimoji="0" lang="en-ZA" altLang="x-none" sz="36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Food &amp; refreshments</a:t>
            </a:r>
            <a:endParaRPr kumimoji="0" lang="en-ZA" sz="2000" b="0" i="0" u="none" strike="noStrike" kern="1200" cap="none" spc="0" normalizeH="0" baseline="0" noProof="0" dirty="0">
              <a:ln>
                <a:noFill/>
              </a:ln>
              <a:solidFill>
                <a:srgbClr val="C47174"/>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62826" y="2068385"/>
            <a:ext cx="4467210" cy="4240339"/>
          </a:xfrm>
          <a:prstGeom prst="rect">
            <a:avLst/>
          </a:prstGeom>
        </p:spPr>
      </p:pic>
      <p:grpSp>
        <p:nvGrpSpPr>
          <p:cNvPr id="23" name="Group 22">
            <a:extLst>
              <a:ext uri="{FF2B5EF4-FFF2-40B4-BE49-F238E27FC236}">
                <a16:creationId xmlns:a16="http://schemas.microsoft.com/office/drawing/2014/main" id="{6DC5D101-ACC7-460F-92C0-BDBAC219C899}"/>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31DB294F-E27C-4528-9417-6DF51F982286}"/>
                </a:ext>
              </a:extLst>
            </p:cNvPr>
            <p:cNvGrpSpPr/>
            <p:nvPr/>
          </p:nvGrpSpPr>
          <p:grpSpPr>
            <a:xfrm>
              <a:off x="60580" y="-1586"/>
              <a:ext cx="9022840" cy="6859586"/>
              <a:chOff x="60580" y="-1586"/>
              <a:chExt cx="9022840" cy="6859586"/>
            </a:xfrm>
          </p:grpSpPr>
          <p:cxnSp>
            <p:nvCxnSpPr>
              <p:cNvPr id="39" name="Straight Connector 38">
                <a:extLst>
                  <a:ext uri="{FF2B5EF4-FFF2-40B4-BE49-F238E27FC236}">
                    <a16:creationId xmlns:a16="http://schemas.microsoft.com/office/drawing/2014/main" id="{BE7AD9E3-E39F-400C-BAA3-55BA696DB260}"/>
                  </a:ext>
                </a:extLst>
              </p:cNvPr>
              <p:cNvCxnSpPr>
                <a:cxnSpLocks/>
              </p:cNvCxnSpPr>
              <p:nvPr/>
            </p:nvCxnSpPr>
            <p:spPr>
              <a:xfrm>
                <a:off x="60580" y="0"/>
                <a:ext cx="0" cy="6858000"/>
              </a:xfrm>
              <a:prstGeom prst="line">
                <a:avLst/>
              </a:prstGeom>
              <a:ln w="127000" cmpd="thinThick">
                <a:solidFill>
                  <a:srgbClr val="C4717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7A7E32-A035-4905-8DFA-2C532E8CF07A}"/>
                  </a:ext>
                </a:extLst>
              </p:cNvPr>
              <p:cNvCxnSpPr>
                <a:cxnSpLocks/>
              </p:cNvCxnSpPr>
              <p:nvPr/>
            </p:nvCxnSpPr>
            <p:spPr>
              <a:xfrm>
                <a:off x="9083420" y="-1586"/>
                <a:ext cx="0" cy="6858000"/>
              </a:xfrm>
              <a:prstGeom prst="line">
                <a:avLst/>
              </a:prstGeom>
              <a:ln w="127000" cmpd="thickThin">
                <a:solidFill>
                  <a:srgbClr val="C47174"/>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7B92C5A-2AA7-4ACB-927C-956D45A5C07D}"/>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FFAA30BA-31FF-423F-BC7E-274A755A7DA5}"/>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96A57CD1-D3DA-4E52-B48B-E6B8BD317E37}"/>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8C28A0C-702F-45D1-B2A1-DF28C737287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2B4EF-ED7C-45E9-ABDF-BC2CC904D129}"/>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92B3E4-F721-4411-9D9A-BD47535EBBA9}"/>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A9C954-EFC8-4543-A84F-2FF59BECA889}"/>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FDE2B8E-CFDB-46C4-A6FC-3D0E2495443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D41B54-5771-403B-8A26-62B43A9FA683}"/>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BBB466-6860-4374-90F3-C51D9C1A46C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61F49CE-2D0D-4640-A819-DFB1B1FAC9A8}"/>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496A52A-A9E0-45F5-A285-BC6022D0AB75}"/>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7CB6A81D-C7AC-4E5E-8028-710D2121CF4E}"/>
                    </a:ext>
                  </a:extLst>
                </p:cNvPr>
                <p:cNvSpPr/>
                <p:nvPr/>
              </p:nvSpPr>
              <p:spPr bwMode="auto">
                <a:xfrm>
                  <a:off x="839564" y="542426"/>
                  <a:ext cx="1040304" cy="1023137"/>
                </a:xfrm>
                <a:prstGeom prst="ellipse">
                  <a:avLst/>
                </a:prstGeom>
                <a:solidFill>
                  <a:srgbClr val="C47174"/>
                </a:solidFill>
                <a:ln w="28575">
                  <a:solidFill>
                    <a:srgbClr val="F5DDD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7F75904D-9AB0-47D1-B7B1-9D120A3289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070072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767E">
            <a:alpha val="25000"/>
          </a:srgbClr>
        </a:solidFill>
        <a:effectLst/>
      </p:bgPr>
    </p:bg>
    <p:spTree>
      <p:nvGrpSpPr>
        <p:cNvPr id="1" name=""/>
        <p:cNvGrpSpPr/>
        <p:nvPr/>
      </p:nvGrpSpPr>
      <p:grpSpPr>
        <a:xfrm>
          <a:off x="0" y="0"/>
          <a:ext cx="0" cy="0"/>
          <a:chOff x="0" y="0"/>
          <a:chExt cx="0" cy="0"/>
        </a:xfrm>
      </p:grpSpPr>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07986" y="1647300"/>
            <a:ext cx="7194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Details about accommodation provided to child’s parent, guardian or care-giver</a:t>
            </a:r>
          </a:p>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Safe, suitable for child’s age, clean and comfortable </a:t>
            </a:r>
          </a:p>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Sufficient bedding, toiletries and washing facilities</a:t>
            </a:r>
          </a:p>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Child staying overnight must be accompanied by parent, guardian or care-giver OR an adult approved by them</a:t>
            </a:r>
          </a:p>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Adults NOT approved </a:t>
            </a:r>
            <a:b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by child’s parent, </a:t>
            </a:r>
            <a:b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guardian or care-giver </a:t>
            </a:r>
            <a:b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should NOT be present</a:t>
            </a:r>
          </a:p>
          <a:p>
            <a:pPr marL="342900" marR="0" lvl="0" indent="-342900" algn="l" defTabSz="914400" rtl="0" eaLnBrk="1" fontAlgn="base" latinLnBrk="0" hangingPunct="1">
              <a:lnSpc>
                <a:spcPct val="100000"/>
              </a:lnSpc>
              <a:spcBef>
                <a:spcPts val="0"/>
              </a:spcBef>
              <a:spcAft>
                <a:spcPts val="1200"/>
              </a:spcAft>
              <a:buClr>
                <a:srgbClr val="D9767E"/>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If the activity is </a:t>
            </a:r>
            <a:b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income-generating, </a:t>
            </a:r>
            <a:b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accommodation must be free.</a:t>
            </a:r>
          </a:p>
        </p:txBody>
      </p:sp>
      <p:sp>
        <p:nvSpPr>
          <p:cNvPr id="9" name="TextBox 8"/>
          <p:cNvSpPr txBox="1"/>
          <p:nvPr/>
        </p:nvSpPr>
        <p:spPr>
          <a:xfrm>
            <a:off x="2254876" y="770672"/>
            <a:ext cx="6269086" cy="553998"/>
          </a:xfrm>
          <a:prstGeom prst="rect">
            <a:avLst/>
          </a:prstGeom>
          <a:noFill/>
        </p:spPr>
        <p:txBody>
          <a:bodyPr wrap="square" lIns="0" tIns="0" rIns="0" bIns="0" rtlCol="0">
            <a:spAutoFit/>
          </a:bodyPr>
          <a:lstStyle/>
          <a:p>
            <a:pPr marR="0" lvl="0" defTabSz="914400" rtl="0" eaLnBrk="0" fontAlgn="base" latinLnBrk="0" hangingPunct="0">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Safeguards: Accommodation</a:t>
            </a:r>
            <a:endParaRPr kumimoji="0" lang="en-ZA" sz="2000" b="0" i="0" u="none" strike="noStrike" kern="1200" cap="none" spc="0" normalizeH="0" baseline="0" noProof="0" dirty="0">
              <a:ln>
                <a:noFill/>
              </a:ln>
              <a:solidFill>
                <a:srgbClr val="C47174"/>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42821" y="4118132"/>
            <a:ext cx="4293194" cy="2190594"/>
          </a:xfrm>
          <a:prstGeom prst="rect">
            <a:avLst/>
          </a:prstGeom>
        </p:spPr>
      </p:pic>
      <p:grpSp>
        <p:nvGrpSpPr>
          <p:cNvPr id="22" name="Group 21">
            <a:extLst>
              <a:ext uri="{FF2B5EF4-FFF2-40B4-BE49-F238E27FC236}">
                <a16:creationId xmlns:a16="http://schemas.microsoft.com/office/drawing/2014/main" id="{47404326-C7FB-4B06-BF9F-4583F5223DE9}"/>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05A8E6D4-5084-4BE7-8C5B-AAE5D558297A}"/>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C4FE8AB2-4940-4A77-BBFB-67307FB13961}"/>
                  </a:ext>
                </a:extLst>
              </p:cNvPr>
              <p:cNvCxnSpPr>
                <a:cxnSpLocks/>
              </p:cNvCxnSpPr>
              <p:nvPr/>
            </p:nvCxnSpPr>
            <p:spPr>
              <a:xfrm>
                <a:off x="60580" y="0"/>
                <a:ext cx="0" cy="6858000"/>
              </a:xfrm>
              <a:prstGeom prst="line">
                <a:avLst/>
              </a:prstGeom>
              <a:ln w="127000" cmpd="thinThick">
                <a:solidFill>
                  <a:srgbClr val="C4717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163B67-F508-4133-B552-2CDBF348725F}"/>
                  </a:ext>
                </a:extLst>
              </p:cNvPr>
              <p:cNvCxnSpPr>
                <a:cxnSpLocks/>
              </p:cNvCxnSpPr>
              <p:nvPr/>
            </p:nvCxnSpPr>
            <p:spPr>
              <a:xfrm>
                <a:off x="9083420" y="-1586"/>
                <a:ext cx="0" cy="6858000"/>
              </a:xfrm>
              <a:prstGeom prst="line">
                <a:avLst/>
              </a:prstGeom>
              <a:ln w="127000" cmpd="thickThin">
                <a:solidFill>
                  <a:srgbClr val="C47174"/>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DF277E2D-3759-4640-9617-EEDC9615C623}"/>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616A46B3-69D5-4204-A69E-BCC60B57D192}"/>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0CE98C64-D209-4569-8B74-92E8B66FCB8D}"/>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6946DE-93BB-4654-9461-65D195D506A8}"/>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1F73E02-2305-461E-81F6-2BAE8F4F78E3}"/>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F92DE4-F5B3-4F6D-B7F7-5EF8B7931504}"/>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EFDF36-4DBC-447C-806F-22C91A1623E3}"/>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AAA461-74BA-4CB0-9903-6A33912210D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464CFF9-3EDF-439A-B562-2257B66650B6}"/>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4821E7-03B9-45F9-A133-3967DCF22B18}"/>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C9207F-B844-4F5B-A641-F06BEC616493}"/>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2A40E7B-1AD8-4758-BF4F-E01B939541B4}"/>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A62696D1-D11D-44FA-9CFE-62893F701170}"/>
                    </a:ext>
                  </a:extLst>
                </p:cNvPr>
                <p:cNvSpPr/>
                <p:nvPr/>
              </p:nvSpPr>
              <p:spPr bwMode="auto">
                <a:xfrm>
                  <a:off x="839564" y="542426"/>
                  <a:ext cx="1040304" cy="1023137"/>
                </a:xfrm>
                <a:prstGeom prst="ellipse">
                  <a:avLst/>
                </a:prstGeom>
                <a:solidFill>
                  <a:srgbClr val="C47174"/>
                </a:solidFill>
                <a:ln w="28575">
                  <a:solidFill>
                    <a:srgbClr val="F5DDD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4BD6CAB9-7192-4600-8D79-85CBA078EF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851261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767E">
            <a:alpha val="25000"/>
          </a:srgbClr>
        </a:solidFill>
        <a:effectLst/>
      </p:bgPr>
    </p:bg>
    <p:spTree>
      <p:nvGrpSpPr>
        <p:cNvPr id="1" name=""/>
        <p:cNvGrpSpPr/>
        <p:nvPr/>
      </p:nvGrpSpPr>
      <p:grpSpPr>
        <a:xfrm>
          <a:off x="0" y="0"/>
          <a:ext cx="0" cy="0"/>
          <a:chOff x="0" y="0"/>
          <a:chExt cx="0" cy="0"/>
        </a:xfrm>
      </p:grpSpPr>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580255" y="1786946"/>
            <a:ext cx="478242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0" fontAlgn="base" latinLnBrk="0" hangingPunct="0">
              <a:lnSpc>
                <a:spcPct val="100000"/>
              </a:lnSpc>
              <a:spcBef>
                <a:spcPts val="0"/>
              </a:spcBef>
              <a:spcAft>
                <a:spcPts val="600"/>
              </a:spcAft>
              <a:buClr>
                <a:srgbClr val="D9767E"/>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Reasonable access to the child throughout the activity by </a:t>
            </a:r>
          </a:p>
          <a:p>
            <a:pPr marL="630238" marR="0" lvl="1" indent="-273050" algn="l" defTabSz="914400" rtl="0" eaLnBrk="0" fontAlgn="base" latinLnBrk="0" hangingPunct="0">
              <a:lnSpc>
                <a:spcPct val="100000"/>
              </a:lnSpc>
              <a:spcBef>
                <a:spcPts val="0"/>
              </a:spcBef>
              <a:spcAft>
                <a:spcPts val="600"/>
              </a:spcAft>
              <a:buClr>
                <a:srgbClr val="D9767E"/>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parent, guardian or care-giver</a:t>
            </a:r>
          </a:p>
          <a:p>
            <a:pPr marL="630238" marR="0" lvl="1" indent="-273050" algn="l" defTabSz="914400" rtl="0" eaLnBrk="0" fontAlgn="base" latinLnBrk="0" hangingPunct="0">
              <a:lnSpc>
                <a:spcPct val="100000"/>
              </a:lnSpc>
              <a:spcBef>
                <a:spcPts val="0"/>
              </a:spcBef>
              <a:spcAft>
                <a:spcPts val="1200"/>
              </a:spcAft>
              <a:buClr>
                <a:srgbClr val="D9767E"/>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MgOpen Cosmetica" panose="020B0604020202020204"/>
                <a:ea typeface="+mn-ea"/>
                <a:cs typeface="+mn-cs"/>
              </a:rPr>
              <a:t>some other adult designated or approved by them  child’s parent, guardian or care-giver. </a:t>
            </a:r>
          </a:p>
          <a:p>
            <a:pPr marL="342900" marR="0" lvl="0" indent="-342900" algn="l" defTabSz="914400" rtl="0" eaLnBrk="0" fontAlgn="base" latinLnBrk="0" hangingPunct="0">
              <a:lnSpc>
                <a:spcPct val="100000"/>
              </a:lnSpc>
              <a:spcBef>
                <a:spcPts val="0"/>
              </a:spcBef>
              <a:spcAft>
                <a:spcPts val="600"/>
              </a:spcAft>
              <a:buClr>
                <a:srgbClr val="D9767E"/>
              </a:buClr>
              <a:buSzTx/>
              <a:buFontTx/>
              <a:buChar char="•"/>
              <a:tabLst/>
              <a:defRPr/>
            </a:pP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This person must be within sight of the child at all times. </a:t>
            </a:r>
          </a:p>
        </p:txBody>
      </p:sp>
      <p:sp>
        <p:nvSpPr>
          <p:cNvPr id="9" name="TextBox 8"/>
          <p:cNvSpPr txBox="1"/>
          <p:nvPr/>
        </p:nvSpPr>
        <p:spPr>
          <a:xfrm>
            <a:off x="2231137" y="690525"/>
            <a:ext cx="6301676" cy="707886"/>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ZA" altLang="x-none" sz="40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Safeguards: Access to child</a:t>
            </a:r>
            <a:endParaRPr kumimoji="0" lang="en-ZA" sz="2400" b="0" i="0" u="none" strike="noStrike" kern="1200" cap="none" spc="0" normalizeH="0" baseline="0" noProof="0" dirty="0">
              <a:ln>
                <a:noFill/>
              </a:ln>
              <a:solidFill>
                <a:srgbClr val="C47174"/>
              </a:solidFill>
              <a:effectLst/>
              <a:uLnTx/>
              <a:uFillTx/>
              <a:latin typeface="Arial" panose="020B0604020202020204" pitchFamily="34" charset="0"/>
              <a:ea typeface="+mn-ea"/>
              <a:cs typeface="+mn-cs"/>
            </a:endParaRPr>
          </a:p>
        </p:txBody>
      </p:sp>
      <p:sp>
        <p:nvSpPr>
          <p:cNvPr id="2" name="TextBox 1"/>
          <p:cNvSpPr txBox="1"/>
          <p:nvPr/>
        </p:nvSpPr>
        <p:spPr>
          <a:xfrm>
            <a:off x="1491960" y="5041510"/>
            <a:ext cx="6160080" cy="1267215"/>
          </a:xfrm>
          <a:prstGeom prst="rect">
            <a:avLst/>
          </a:prstGeom>
          <a:noFill/>
          <a:ln w="15875">
            <a:solidFill>
              <a:schemeClr val="tx1"/>
            </a:solidFill>
          </a:ln>
        </p:spPr>
        <p:txBody>
          <a:bodyPr wrap="square" lIns="216000" tIns="216000" rIns="216000" bIns="216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C47174"/>
                </a:solidFill>
                <a:effectLst/>
                <a:uLnTx/>
                <a:uFillTx/>
                <a:latin typeface="MgOpen Cosmetica" panose="020B0604020202020204"/>
                <a:ea typeface="+mn-ea"/>
                <a:cs typeface="+mn-cs"/>
              </a:rPr>
              <a:t>Persons </a:t>
            </a:r>
            <a:r>
              <a:rPr kumimoji="0" lang="en-US" b="1" i="0" u="none" strike="noStrike" kern="1200" cap="none" spc="0" normalizeH="0" baseline="0" noProof="0" dirty="0" err="1">
                <a:ln>
                  <a:noFill/>
                </a:ln>
                <a:solidFill>
                  <a:srgbClr val="C47174"/>
                </a:solidFill>
                <a:effectLst/>
                <a:uLnTx/>
                <a:uFillTx/>
                <a:latin typeface="MgOpen Cosmetica" panose="020B0604020202020204"/>
                <a:ea typeface="+mn-ea"/>
                <a:cs typeface="+mn-cs"/>
              </a:rPr>
              <a:t>organising</a:t>
            </a:r>
            <a:r>
              <a:rPr kumimoji="0" lang="en-US" b="1" i="0" u="none" strike="noStrike" kern="1200" cap="none" spc="0" normalizeH="0" baseline="0" noProof="0" dirty="0">
                <a:ln>
                  <a:noFill/>
                </a:ln>
                <a:solidFill>
                  <a:srgbClr val="C47174"/>
                </a:solidFill>
                <a:effectLst/>
                <a:uLnTx/>
                <a:uFillTx/>
                <a:latin typeface="MgOpen Cosmetica" panose="020B0604020202020204"/>
                <a:ea typeface="+mn-ea"/>
                <a:cs typeface="+mn-cs"/>
              </a:rPr>
              <a:t> the event must also give </a:t>
            </a:r>
            <a:br>
              <a:rPr kumimoji="0" lang="en-US" b="1" i="0" u="none" strike="noStrike" kern="1200" cap="none" spc="0" normalizeH="0" baseline="0" noProof="0" dirty="0">
                <a:ln>
                  <a:noFill/>
                </a:ln>
                <a:solidFill>
                  <a:srgbClr val="C47174"/>
                </a:solidFill>
                <a:effectLst/>
                <a:uLnTx/>
                <a:uFillTx/>
                <a:latin typeface="MgOpen Cosmetica" panose="020B0604020202020204"/>
                <a:ea typeface="+mn-ea"/>
                <a:cs typeface="+mn-cs"/>
              </a:rPr>
            </a:br>
            <a:r>
              <a:rPr kumimoji="0" lang="en-US" b="1" i="0" u="none" strike="noStrike" kern="1200" cap="none" spc="0" normalizeH="0" baseline="0" noProof="0" dirty="0">
                <a:ln>
                  <a:noFill/>
                </a:ln>
                <a:solidFill>
                  <a:srgbClr val="C47174"/>
                </a:solidFill>
                <a:effectLst/>
                <a:uLnTx/>
                <a:uFillTx/>
                <a:latin typeface="MgOpen Cosmetica" panose="020B0604020202020204"/>
                <a:ea typeface="+mn-ea"/>
                <a:cs typeface="+mn-cs"/>
              </a:rPr>
              <a:t>reasonable access to a designated social worker,</a:t>
            </a:r>
            <a:br>
              <a:rPr kumimoji="0" lang="en-US" b="1" i="0" u="none" strike="noStrike" kern="1200" cap="none" spc="0" normalizeH="0" baseline="0" noProof="0" dirty="0">
                <a:ln>
                  <a:noFill/>
                </a:ln>
                <a:solidFill>
                  <a:srgbClr val="C47174"/>
                </a:solidFill>
                <a:effectLst/>
                <a:uLnTx/>
                <a:uFillTx/>
                <a:latin typeface="MgOpen Cosmetica" panose="020B0604020202020204"/>
                <a:ea typeface="+mn-ea"/>
                <a:cs typeface="+mn-cs"/>
              </a:rPr>
            </a:br>
            <a:r>
              <a:rPr kumimoji="0" lang="en-US" b="1" i="0" u="none" strike="noStrike" kern="1200" cap="none" spc="0" normalizeH="0" baseline="0" noProof="0" dirty="0">
                <a:ln>
                  <a:noFill/>
                </a:ln>
                <a:solidFill>
                  <a:srgbClr val="C47174"/>
                </a:solidFill>
                <a:effectLst/>
                <a:uLnTx/>
                <a:uFillTx/>
                <a:latin typeface="MgOpen Cosmetica" panose="020B0604020202020204"/>
                <a:ea typeface="+mn-ea"/>
                <a:cs typeface="+mn-cs"/>
              </a:rPr>
              <a:t>for the purpose of monitoring compliance with the law</a:t>
            </a:r>
            <a:r>
              <a:rPr kumimoji="0" lang="en-ZA" b="1" i="0" u="none" strike="noStrike" kern="1200" cap="none" spc="0" normalizeH="0" baseline="0" noProof="0" dirty="0">
                <a:ln>
                  <a:noFill/>
                </a:ln>
                <a:solidFill>
                  <a:srgbClr val="C47174"/>
                </a:solidFill>
                <a:effectLst/>
                <a:uLnTx/>
                <a:uFillTx/>
                <a:latin typeface="Arial" panose="020B0604020202020204" pitchFamily="34" charset="0"/>
                <a:ea typeface="+mn-ea"/>
                <a:cs typeface="+mn-cs"/>
              </a:rPr>
              <a:t>.</a:t>
            </a:r>
            <a:endParaRPr kumimoji="0" lang="en-ZA" altLang="x-none"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endParaRPr>
          </a:p>
        </p:txBody>
      </p:sp>
      <p:pic>
        <p:nvPicPr>
          <p:cNvPr id="3" name="Picture 2"/>
          <p:cNvPicPr>
            <a:picLocks noChangeAspect="1"/>
          </p:cNvPicPr>
          <p:nvPr/>
        </p:nvPicPr>
        <p:blipFill>
          <a:blip r:embed="rId3"/>
          <a:srcRect/>
          <a:stretch/>
        </p:blipFill>
        <p:spPr>
          <a:xfrm>
            <a:off x="5429597" y="1853640"/>
            <a:ext cx="3093416" cy="2471472"/>
          </a:xfrm>
          <a:prstGeom prst="rect">
            <a:avLst/>
          </a:prstGeom>
        </p:spPr>
      </p:pic>
      <p:grpSp>
        <p:nvGrpSpPr>
          <p:cNvPr id="24" name="Group 23">
            <a:extLst>
              <a:ext uri="{FF2B5EF4-FFF2-40B4-BE49-F238E27FC236}">
                <a16:creationId xmlns:a16="http://schemas.microsoft.com/office/drawing/2014/main" id="{708F5961-6DFB-4FCE-8F7B-470F9FA30B64}"/>
              </a:ext>
            </a:extLst>
          </p:cNvPr>
          <p:cNvGrpSpPr/>
          <p:nvPr/>
        </p:nvGrpSpPr>
        <p:grpSpPr>
          <a:xfrm>
            <a:off x="60580" y="-1586"/>
            <a:ext cx="9022840" cy="6859586"/>
            <a:chOff x="60580" y="-1586"/>
            <a:chExt cx="9022840" cy="6859586"/>
          </a:xfrm>
        </p:grpSpPr>
        <p:grpSp>
          <p:nvGrpSpPr>
            <p:cNvPr id="25" name="Group 24">
              <a:extLst>
                <a:ext uri="{FF2B5EF4-FFF2-40B4-BE49-F238E27FC236}">
                  <a16:creationId xmlns:a16="http://schemas.microsoft.com/office/drawing/2014/main" id="{C6C68C36-DFFA-4C68-A245-10EEE793C5A9}"/>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EE72D436-372A-4772-8338-F46A4F4C0ADC}"/>
                  </a:ext>
                </a:extLst>
              </p:cNvPr>
              <p:cNvCxnSpPr>
                <a:cxnSpLocks/>
              </p:cNvCxnSpPr>
              <p:nvPr/>
            </p:nvCxnSpPr>
            <p:spPr>
              <a:xfrm>
                <a:off x="60580" y="0"/>
                <a:ext cx="0" cy="6858000"/>
              </a:xfrm>
              <a:prstGeom prst="line">
                <a:avLst/>
              </a:prstGeom>
              <a:ln w="127000" cmpd="thinThick">
                <a:solidFill>
                  <a:srgbClr val="C4717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26FB75-D5AE-457E-B904-17452E55AE3D}"/>
                  </a:ext>
                </a:extLst>
              </p:cNvPr>
              <p:cNvCxnSpPr>
                <a:cxnSpLocks/>
              </p:cNvCxnSpPr>
              <p:nvPr/>
            </p:nvCxnSpPr>
            <p:spPr>
              <a:xfrm>
                <a:off x="9083420" y="-1586"/>
                <a:ext cx="0" cy="6858000"/>
              </a:xfrm>
              <a:prstGeom prst="line">
                <a:avLst/>
              </a:prstGeom>
              <a:ln w="127000" cmpd="thickThin">
                <a:solidFill>
                  <a:srgbClr val="C4717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778399F-A304-4D9A-83BD-23DA48DF96B4}"/>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66D1DA8D-7B52-4D07-8ED6-6F9210757243}"/>
                  </a:ext>
                </a:extLst>
              </p:cNvPr>
              <p:cNvGrpSpPr>
                <a:grpSpLocks/>
              </p:cNvGrpSpPr>
              <p:nvPr/>
            </p:nvGrpSpPr>
            <p:grpSpPr bwMode="auto">
              <a:xfrm>
                <a:off x="158646" y="596227"/>
                <a:ext cx="1161764" cy="900361"/>
                <a:chOff x="45451" y="590550"/>
                <a:chExt cx="1213436" cy="848620"/>
              </a:xfrm>
            </p:grpSpPr>
            <p:cxnSp>
              <p:nvCxnSpPr>
                <p:cNvPr id="31" name="Straight Connector 30">
                  <a:extLst>
                    <a:ext uri="{FF2B5EF4-FFF2-40B4-BE49-F238E27FC236}">
                      <a16:creationId xmlns:a16="http://schemas.microsoft.com/office/drawing/2014/main" id="{E82CFD9D-06C2-4302-B442-D95302E40B67}"/>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E4524C-F458-4CD2-A4DE-BE93053112C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F787C8-A401-4372-8926-48CA791E4336}"/>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87BA41-7FE1-4430-9D78-902DEFF706D6}"/>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AD7B0A-C2F1-4A1D-9F93-5A325D9F656D}"/>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230281-EBA7-4A18-9391-A8FEFE6131F0}"/>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35E5C47-D381-4AD0-A0C9-AD0CD158D35E}"/>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3B5F8B-7FCE-4239-AB46-B8EB89C1F616}"/>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040BEE4-60E8-46B9-A115-5F86349119A9}"/>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E3916F1-9EB4-466A-A8E6-FCBA01FB13DF}"/>
                  </a:ext>
                </a:extLst>
              </p:cNvPr>
              <p:cNvGrpSpPr/>
              <p:nvPr/>
            </p:nvGrpSpPr>
            <p:grpSpPr>
              <a:xfrm>
                <a:off x="839564" y="532900"/>
                <a:ext cx="1040304" cy="1023137"/>
                <a:chOff x="839564" y="542426"/>
                <a:chExt cx="1040304" cy="1023137"/>
              </a:xfrm>
            </p:grpSpPr>
            <p:sp>
              <p:nvSpPr>
                <p:cNvPr id="29" name="Oval 28">
                  <a:extLst>
                    <a:ext uri="{FF2B5EF4-FFF2-40B4-BE49-F238E27FC236}">
                      <a16:creationId xmlns:a16="http://schemas.microsoft.com/office/drawing/2014/main" id="{BB104529-D0A1-438F-B6CA-F67224CA5B66}"/>
                    </a:ext>
                  </a:extLst>
                </p:cNvPr>
                <p:cNvSpPr/>
                <p:nvPr/>
              </p:nvSpPr>
              <p:spPr bwMode="auto">
                <a:xfrm>
                  <a:off x="839564" y="542426"/>
                  <a:ext cx="1040304" cy="1023137"/>
                </a:xfrm>
                <a:prstGeom prst="ellipse">
                  <a:avLst/>
                </a:prstGeom>
                <a:solidFill>
                  <a:srgbClr val="C47174"/>
                </a:solidFill>
                <a:ln w="28575">
                  <a:solidFill>
                    <a:srgbClr val="F5DDD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FCE12D5C-49B8-47BD-968F-1441F223FF5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4077565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9767E">
            <a:alpha val="25000"/>
          </a:srgbClr>
        </a:solidFill>
        <a:effectLst/>
      </p:bgPr>
    </p:bg>
    <p:spTree>
      <p:nvGrpSpPr>
        <p:cNvPr id="1" name=""/>
        <p:cNvGrpSpPr/>
        <p:nvPr/>
      </p:nvGrpSpPr>
      <p:grpSpPr>
        <a:xfrm>
          <a:off x="0" y="0"/>
          <a:ext cx="0" cy="0"/>
          <a:chOff x="0" y="0"/>
          <a:chExt cx="0" cy="0"/>
        </a:xfrm>
      </p:grpSpPr>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1763191"/>
            <a:ext cx="7902677"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265113" marR="0" lvl="0" indent="-265113" algn="just" defTabSz="914400" rtl="0" eaLnBrk="1" fontAlgn="base" latinLnBrk="0" hangingPunct="1">
              <a:lnSpc>
                <a:spcPct val="100000"/>
              </a:lnSpc>
              <a:spcBef>
                <a:spcPts val="0"/>
              </a:spcBef>
              <a:spcAft>
                <a:spcPts val="600"/>
              </a:spcAft>
              <a:buClr>
                <a:srgbClr val="D9767E"/>
              </a:buClr>
              <a:buSzPct val="90000"/>
              <a:buFont typeface="Wingdings" panose="05000000000000000000" pitchFamily="2" charset="2"/>
              <a:buChar char="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Child may be given a reward for participation.</a:t>
            </a:r>
          </a:p>
          <a:p>
            <a:pPr marL="265113" marR="0" lvl="0" indent="-265113" algn="l" defTabSz="914400" rtl="0" eaLnBrk="1" fontAlgn="base" latinLnBrk="0" hangingPunct="1">
              <a:lnSpc>
                <a:spcPct val="100000"/>
              </a:lnSpc>
              <a:spcBef>
                <a:spcPts val="0"/>
              </a:spcBef>
              <a:spcAft>
                <a:spcPts val="600"/>
              </a:spcAft>
              <a:buClr>
                <a:srgbClr val="D9767E"/>
              </a:buClr>
              <a:buSzPct val="90000"/>
              <a:buFont typeface="Wingdings" panose="05000000000000000000" pitchFamily="2" charset="2"/>
              <a:buChar char="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If more than N$500 in value, must be given to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child’s parent, guardian or care-giver</a:t>
            </a:r>
          </a:p>
          <a:p>
            <a:pPr marL="265113" marR="0" lvl="0" indent="-265113" algn="just" defTabSz="914400" rtl="0" eaLnBrk="1" fontAlgn="base" latinLnBrk="0" hangingPunct="1">
              <a:lnSpc>
                <a:spcPct val="100000"/>
              </a:lnSpc>
              <a:spcBef>
                <a:spcPts val="0"/>
              </a:spcBef>
              <a:spcAft>
                <a:spcPts val="600"/>
              </a:spcAft>
              <a:buClr>
                <a:srgbClr val="D9767E"/>
              </a:buClr>
              <a:buSzPct val="90000"/>
              <a:buFont typeface="Wingdings" panose="05000000000000000000" pitchFamily="2" charset="2"/>
              <a:buChar char="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Reward must be used </a:t>
            </a:r>
            <a:r>
              <a:rPr kumimoji="0" lang="en-ZA" altLang="x-none" sz="2400" b="0" i="1"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only </a:t>
            </a: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for the benefit of the child</a:t>
            </a:r>
          </a:p>
          <a:p>
            <a:pPr marL="265113" marR="0" lvl="0" indent="-265113" defTabSz="914400" rtl="0" eaLnBrk="1" fontAlgn="base" latinLnBrk="0" hangingPunct="1">
              <a:lnSpc>
                <a:spcPct val="100000"/>
              </a:lnSpc>
              <a:spcBef>
                <a:spcPts val="0"/>
              </a:spcBef>
              <a:spcAft>
                <a:spcPts val="1200"/>
              </a:spcAft>
              <a:buClr>
                <a:srgbClr val="D9767E"/>
              </a:buClr>
              <a:buSzPct val="90000"/>
              <a:buFont typeface="Wingdings" panose="05000000000000000000" pitchFamily="2" charset="2"/>
              <a:buChar char="l"/>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May not be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withheld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without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reason.</a:t>
            </a:r>
          </a:p>
        </p:txBody>
      </p:sp>
      <p:sp>
        <p:nvSpPr>
          <p:cNvPr id="9" name="TextBox 8"/>
          <p:cNvSpPr txBox="1"/>
          <p:nvPr/>
        </p:nvSpPr>
        <p:spPr>
          <a:xfrm>
            <a:off x="2227377" y="741319"/>
            <a:ext cx="6305436" cy="677108"/>
          </a:xfrm>
          <a:prstGeom prst="rect">
            <a:avLst/>
          </a:prstGeom>
          <a:noFill/>
        </p:spPr>
        <p:txBody>
          <a:bodyPr wrap="square" lIns="0" tIns="0" rIns="0" bIns="0" rtlCol="0">
            <a:spAutoFit/>
          </a:bodyPr>
          <a:lstStyle/>
          <a:p>
            <a:pPr marR="0" lvl="0" algn="l" defTabSz="914400" rtl="0" eaLnBrk="0" fontAlgn="base" latinLnBrk="0" hangingPunct="0">
              <a:lnSpc>
                <a:spcPct val="100000"/>
              </a:lnSpc>
              <a:spcBef>
                <a:spcPct val="0"/>
              </a:spcBef>
              <a:spcAft>
                <a:spcPct val="0"/>
              </a:spcAft>
              <a:buClrTx/>
              <a:buSzTx/>
              <a:buFontTx/>
              <a:buNone/>
              <a:tabLst/>
              <a:defRPr/>
            </a:pPr>
            <a:r>
              <a:rPr kumimoji="0" lang="en-ZA" altLang="x-none" sz="44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Safeguards: Rewards</a:t>
            </a:r>
            <a:endParaRPr kumimoji="0" lang="en-ZA" sz="2800" b="0" i="0" u="none" strike="noStrike" kern="1200" cap="none" spc="0" normalizeH="0" baseline="0" noProof="0" dirty="0">
              <a:ln>
                <a:noFill/>
              </a:ln>
              <a:solidFill>
                <a:srgbClr val="C47174"/>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srcRect/>
          <a:stretch/>
        </p:blipFill>
        <p:spPr>
          <a:xfrm>
            <a:off x="2615530" y="3593592"/>
            <a:ext cx="5917284" cy="2715133"/>
          </a:xfrm>
          <a:prstGeom prst="rect">
            <a:avLst/>
          </a:prstGeom>
        </p:spPr>
      </p:pic>
      <p:grpSp>
        <p:nvGrpSpPr>
          <p:cNvPr id="23" name="Group 22">
            <a:extLst>
              <a:ext uri="{FF2B5EF4-FFF2-40B4-BE49-F238E27FC236}">
                <a16:creationId xmlns:a16="http://schemas.microsoft.com/office/drawing/2014/main" id="{64CC377E-0690-4DCC-8FC5-63B16FB55DA5}"/>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41199322-3D63-41FB-B1B4-12E64ABC2417}"/>
                </a:ext>
              </a:extLst>
            </p:cNvPr>
            <p:cNvGrpSpPr/>
            <p:nvPr/>
          </p:nvGrpSpPr>
          <p:grpSpPr>
            <a:xfrm>
              <a:off x="60580" y="-1586"/>
              <a:ext cx="9022840" cy="6859586"/>
              <a:chOff x="60580" y="-1586"/>
              <a:chExt cx="9022840" cy="6859586"/>
            </a:xfrm>
          </p:grpSpPr>
          <p:cxnSp>
            <p:nvCxnSpPr>
              <p:cNvPr id="39" name="Straight Connector 38">
                <a:extLst>
                  <a:ext uri="{FF2B5EF4-FFF2-40B4-BE49-F238E27FC236}">
                    <a16:creationId xmlns:a16="http://schemas.microsoft.com/office/drawing/2014/main" id="{B7042FC4-64A6-4240-9DDA-3B837342C6BD}"/>
                  </a:ext>
                </a:extLst>
              </p:cNvPr>
              <p:cNvCxnSpPr>
                <a:cxnSpLocks/>
              </p:cNvCxnSpPr>
              <p:nvPr/>
            </p:nvCxnSpPr>
            <p:spPr>
              <a:xfrm>
                <a:off x="60580" y="0"/>
                <a:ext cx="0" cy="6858000"/>
              </a:xfrm>
              <a:prstGeom prst="line">
                <a:avLst/>
              </a:prstGeom>
              <a:ln w="127000" cmpd="thinThick">
                <a:solidFill>
                  <a:srgbClr val="C4717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A8F9CA1-F12D-4E1D-AC65-F3DD3B4F0251}"/>
                  </a:ext>
                </a:extLst>
              </p:cNvPr>
              <p:cNvCxnSpPr>
                <a:cxnSpLocks/>
              </p:cNvCxnSpPr>
              <p:nvPr/>
            </p:nvCxnSpPr>
            <p:spPr>
              <a:xfrm>
                <a:off x="9083420" y="-1586"/>
                <a:ext cx="0" cy="6858000"/>
              </a:xfrm>
              <a:prstGeom prst="line">
                <a:avLst/>
              </a:prstGeom>
              <a:ln w="127000" cmpd="thickThin">
                <a:solidFill>
                  <a:srgbClr val="C47174"/>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E1EACD0-310F-4EAB-BFF9-1766F176669C}"/>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CCC7BA2A-059B-47D9-8356-AC4C0E269A0F}"/>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15F180B9-3617-463E-AEED-E1DA5912F1A5}"/>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C86E72-E474-461B-BC50-50D61963ABA1}"/>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6F81FD-F100-4D5B-B0D8-7A7C13A0B22E}"/>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0BB935-368D-4684-A23E-8470ACA58297}"/>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165AE2-9B75-459D-8E0B-6CA2F9B8F75F}"/>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27C635-EA40-40E0-8A41-C44598A7446B}"/>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899167-CD02-4B6D-8A1C-F1E4A96CBE82}"/>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0C354D7-6A70-4207-9A28-58FAF07C500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DD254E0-5638-4E93-A7CE-7272B6CF20B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2DD83F9-1981-4758-AABA-0B944559D67E}"/>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8E75DCCF-0169-4180-AB21-1085E884DA1C}"/>
                    </a:ext>
                  </a:extLst>
                </p:cNvPr>
                <p:cNvSpPr/>
                <p:nvPr/>
              </p:nvSpPr>
              <p:spPr bwMode="auto">
                <a:xfrm>
                  <a:off x="839564" y="542426"/>
                  <a:ext cx="1040304" cy="1023137"/>
                </a:xfrm>
                <a:prstGeom prst="ellipse">
                  <a:avLst/>
                </a:prstGeom>
                <a:solidFill>
                  <a:srgbClr val="C47174"/>
                </a:solidFill>
                <a:ln w="28575">
                  <a:solidFill>
                    <a:srgbClr val="F5DDD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C0ECE548-A54A-47BB-92D1-D17464D937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504166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9767E">
            <a:alpha val="25000"/>
          </a:srgbClr>
        </a:solidFill>
        <a:effectLst/>
      </p:bgPr>
    </p:bg>
    <p:spTree>
      <p:nvGrpSpPr>
        <p:cNvPr id="1" name=""/>
        <p:cNvGrpSpPr/>
        <p:nvPr/>
      </p:nvGrpSpPr>
      <p:grpSpPr>
        <a:xfrm>
          <a:off x="0" y="0"/>
          <a:ext cx="0" cy="0"/>
          <a:chOff x="0" y="0"/>
          <a:chExt cx="0" cy="0"/>
        </a:xfrm>
      </p:grpSpPr>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5039" y="1768522"/>
            <a:ext cx="511853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R="0" lvl="0" algn="l" defTabSz="914400" rtl="0" eaLnBrk="1" fontAlgn="base" latinLnBrk="0" hangingPunct="1">
              <a:lnSpc>
                <a:spcPct val="100000"/>
              </a:lnSpc>
              <a:spcBef>
                <a:spcPts val="0"/>
              </a:spcBef>
              <a:spcAft>
                <a:spcPts val="1200"/>
              </a:spcAft>
              <a:buClr>
                <a:srgbClr val="D9767E"/>
              </a:buClr>
              <a:buSzPct val="90000"/>
              <a:buFont typeface="Wingdings" panose="05000000000000000000" pitchFamily="2" charset="2"/>
              <a:buChar char="l"/>
              <a:tabLst/>
              <a:defRPr/>
            </a:pP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First-aid kit </a:t>
            </a:r>
          </a:p>
          <a:p>
            <a:pPr marR="0" lvl="0" algn="l" defTabSz="914400" rtl="0" eaLnBrk="1" fontAlgn="base" latinLnBrk="0" hangingPunct="1">
              <a:lnSpc>
                <a:spcPct val="100000"/>
              </a:lnSpc>
              <a:spcBef>
                <a:spcPts val="0"/>
              </a:spcBef>
              <a:spcAft>
                <a:spcPts val="1200"/>
              </a:spcAft>
              <a:buClr>
                <a:srgbClr val="D9767E"/>
              </a:buClr>
              <a:buSzPct val="90000"/>
              <a:buFont typeface="Wingdings" panose="05000000000000000000" pitchFamily="2" charset="2"/>
              <a:buChar char="l"/>
              <a:tabLst/>
              <a:defRPr/>
            </a:pP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Smoke-free and alcohol-free environment</a:t>
            </a:r>
          </a:p>
          <a:p>
            <a:pPr marR="0" lvl="0" algn="l" defTabSz="914400" rtl="0" eaLnBrk="1" fontAlgn="base" latinLnBrk="0" hangingPunct="1">
              <a:lnSpc>
                <a:spcPct val="100000"/>
              </a:lnSpc>
              <a:spcBef>
                <a:spcPts val="0"/>
              </a:spcBef>
              <a:spcAft>
                <a:spcPts val="1200"/>
              </a:spcAft>
              <a:buClr>
                <a:srgbClr val="D9767E"/>
              </a:buClr>
              <a:buSzPct val="90000"/>
              <a:buFont typeface="Wingdings" panose="05000000000000000000" pitchFamily="2" charset="2"/>
              <a:buChar char="l"/>
              <a:tabLst/>
              <a:defRPr/>
            </a:pP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No exposure to unhealthy practices, physical danger, emotional harm, </a:t>
            </a:r>
            <a:b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b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excessive strain or stress </a:t>
            </a:r>
          </a:p>
          <a:p>
            <a:pPr marR="0" lvl="0" algn="l" defTabSz="914400" rtl="0" eaLnBrk="1" fontAlgn="base" latinLnBrk="0" hangingPunct="1">
              <a:lnSpc>
                <a:spcPct val="100000"/>
              </a:lnSpc>
              <a:spcBef>
                <a:spcPts val="0"/>
              </a:spcBef>
              <a:spcAft>
                <a:spcPts val="1200"/>
              </a:spcAft>
              <a:buClr>
                <a:srgbClr val="D9767E"/>
              </a:buClr>
              <a:buSzPct val="90000"/>
              <a:buFont typeface="Wingdings" panose="05000000000000000000" pitchFamily="2" charset="2"/>
              <a:buChar char="l"/>
              <a:tabLst/>
              <a:defRPr/>
            </a:pPr>
            <a:r>
              <a:rPr kumimoji="0" lang="en-US" sz="2400" b="0" i="0" u="none" strike="noStrike" kern="1200" cap="none" spc="0" normalizeH="0" baseline="0" noProof="0" dirty="0">
                <a:ln>
                  <a:noFill/>
                </a:ln>
                <a:solidFill>
                  <a:srgbClr val="000000"/>
                </a:solidFill>
                <a:effectLst/>
                <a:uLnTx/>
                <a:uFillTx/>
                <a:latin typeface="MgOpen Cosmetica" panose="020B0604020202020204"/>
                <a:ea typeface="+mn-ea"/>
                <a:cs typeface="+mn-cs"/>
              </a:rPr>
              <a:t>Child must stop participating if parent, guardian or care-giver believes that the child will be exposed to danger.</a:t>
            </a:r>
            <a:endParaRPr kumimoji="0" lang="en-ZA" altLang="x-none" sz="2400" b="0" i="0" u="none" strike="noStrike" kern="0" cap="none" spc="0" normalizeH="0" baseline="0" noProof="0" dirty="0">
              <a:ln>
                <a:noFill/>
              </a:ln>
              <a:solidFill>
                <a:srgbClr val="000000"/>
              </a:solidFill>
              <a:effectLst/>
              <a:uLnTx/>
              <a:uFillTx/>
              <a:latin typeface="MgOpen Cosmetica" panose="020B0604020202020204"/>
              <a:ea typeface="+mn-ea"/>
              <a:cs typeface="+mn-cs"/>
            </a:endParaRPr>
          </a:p>
        </p:txBody>
      </p:sp>
      <p:sp>
        <p:nvSpPr>
          <p:cNvPr id="6" name="Rectangle 5"/>
          <p:cNvSpPr/>
          <p:nvPr/>
        </p:nvSpPr>
        <p:spPr>
          <a:xfrm>
            <a:off x="6441084" y="5734594"/>
            <a:ext cx="861053" cy="221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p:cNvSpPr txBox="1"/>
          <p:nvPr/>
        </p:nvSpPr>
        <p:spPr>
          <a:xfrm>
            <a:off x="2266430" y="741319"/>
            <a:ext cx="6266383" cy="677108"/>
          </a:xfrm>
          <a:prstGeom prst="rect">
            <a:avLst/>
          </a:prstGeom>
          <a:noFill/>
        </p:spPr>
        <p:txBody>
          <a:bodyPr wrap="square" lIns="0" tIns="0" rIns="0" bIns="0" rtlCol="0">
            <a:spAutoFit/>
          </a:bodyPr>
          <a:lstStyle/>
          <a:p>
            <a:pPr marR="0" lvl="0" algn="l" defTabSz="914400" rtl="0" eaLnBrk="0" fontAlgn="base" latinLnBrk="0" hangingPunct="0">
              <a:lnSpc>
                <a:spcPct val="100000"/>
              </a:lnSpc>
              <a:spcBef>
                <a:spcPct val="0"/>
              </a:spcBef>
              <a:spcAft>
                <a:spcPct val="0"/>
              </a:spcAft>
              <a:buClrTx/>
              <a:buSzTx/>
              <a:buFontTx/>
              <a:buNone/>
              <a:tabLst/>
              <a:defRPr/>
            </a:pPr>
            <a:r>
              <a:rPr kumimoji="0" lang="en-ZA" altLang="x-none" sz="44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Safeguards: Safety </a:t>
            </a:r>
            <a:endParaRPr kumimoji="0" lang="en-ZA" sz="2800" b="0" i="0" u="none" strike="noStrike" kern="1200" cap="none" spc="0" normalizeH="0" baseline="0" noProof="0" dirty="0">
              <a:ln>
                <a:noFill/>
              </a:ln>
              <a:solidFill>
                <a:srgbClr val="C47174"/>
              </a:solidFill>
              <a:effectLst/>
              <a:uLnTx/>
              <a:uFillTx/>
              <a:latin typeface="Arial" panose="020B0604020202020204" pitchFamily="34" charset="0"/>
              <a:ea typeface="+mn-ea"/>
              <a:cs typeface="+mn-cs"/>
            </a:endParaRPr>
          </a:p>
        </p:txBody>
      </p:sp>
      <p:sp>
        <p:nvSpPr>
          <p:cNvPr id="28"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5479134" y="4477256"/>
            <a:ext cx="3049827" cy="1821213"/>
          </a:xfrm>
          <a:prstGeom prst="rect">
            <a:avLst/>
          </a:prstGeom>
          <a:solidFill>
            <a:schemeClr val="bg1"/>
          </a:solidFill>
          <a:ln w="15875">
            <a:solidFill>
              <a:srgbClr val="C47174"/>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ZA"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Penalty for violating </a:t>
            </a:r>
            <a:br>
              <a:rPr kumimoji="0" lang="en-ZA"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ANY RULE on child participation: Fine of up to </a:t>
            </a:r>
            <a:r>
              <a:rPr kumimoji="0" lang="en-ZA" altLang="x-none" sz="18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N$4000 </a:t>
            </a:r>
            <a:r>
              <a:rPr kumimoji="0" lang="en-ZA"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or prison for up to </a:t>
            </a:r>
            <a:r>
              <a:rPr kumimoji="0" lang="en-ZA" altLang="x-none" sz="1800" b="1" i="0" u="none" strike="noStrike" kern="0" cap="none" spc="0" normalizeH="0" baseline="0" noProof="0" dirty="0">
                <a:ln>
                  <a:noFill/>
                </a:ln>
                <a:solidFill>
                  <a:srgbClr val="C47174"/>
                </a:solidFill>
                <a:effectLst/>
                <a:uLnTx/>
                <a:uFillTx/>
                <a:latin typeface="MgOpen Cosmetica" panose="020B0500000300020003" pitchFamily="34" charset="0"/>
                <a:ea typeface="+mn-ea"/>
                <a:cs typeface="+mn-cs"/>
              </a:rPr>
              <a:t>1 year</a:t>
            </a:r>
            <a:r>
              <a:rPr kumimoji="0" lang="en-ZA"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or both</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71844" y="1612479"/>
            <a:ext cx="2128277" cy="2522265"/>
          </a:xfrm>
          <a:prstGeom prst="rect">
            <a:avLst/>
          </a:prstGeom>
        </p:spPr>
      </p:pic>
      <p:grpSp>
        <p:nvGrpSpPr>
          <p:cNvPr id="24" name="Group 23">
            <a:extLst>
              <a:ext uri="{FF2B5EF4-FFF2-40B4-BE49-F238E27FC236}">
                <a16:creationId xmlns:a16="http://schemas.microsoft.com/office/drawing/2014/main" id="{E808011F-4EB8-4275-A82E-5508998A0E19}"/>
              </a:ext>
            </a:extLst>
          </p:cNvPr>
          <p:cNvGrpSpPr/>
          <p:nvPr/>
        </p:nvGrpSpPr>
        <p:grpSpPr>
          <a:xfrm>
            <a:off x="60580" y="-1586"/>
            <a:ext cx="9022840" cy="6859586"/>
            <a:chOff x="60580" y="-1586"/>
            <a:chExt cx="9022840" cy="6859586"/>
          </a:xfrm>
        </p:grpSpPr>
        <p:grpSp>
          <p:nvGrpSpPr>
            <p:cNvPr id="25" name="Group 24">
              <a:extLst>
                <a:ext uri="{FF2B5EF4-FFF2-40B4-BE49-F238E27FC236}">
                  <a16:creationId xmlns:a16="http://schemas.microsoft.com/office/drawing/2014/main" id="{6F746B9F-89A2-48C0-87CA-5D8AD6ADA097}"/>
                </a:ext>
              </a:extLst>
            </p:cNvPr>
            <p:cNvGrpSpPr/>
            <p:nvPr/>
          </p:nvGrpSpPr>
          <p:grpSpPr>
            <a:xfrm>
              <a:off x="60580" y="-1586"/>
              <a:ext cx="9022840" cy="6859586"/>
              <a:chOff x="60580" y="-1586"/>
              <a:chExt cx="9022840" cy="6859586"/>
            </a:xfrm>
          </p:grpSpPr>
          <p:cxnSp>
            <p:nvCxnSpPr>
              <p:cNvPr id="41" name="Straight Connector 40">
                <a:extLst>
                  <a:ext uri="{FF2B5EF4-FFF2-40B4-BE49-F238E27FC236}">
                    <a16:creationId xmlns:a16="http://schemas.microsoft.com/office/drawing/2014/main" id="{85AA18B7-1459-40B0-AC23-189FDAAD86D1}"/>
                  </a:ext>
                </a:extLst>
              </p:cNvPr>
              <p:cNvCxnSpPr>
                <a:cxnSpLocks/>
              </p:cNvCxnSpPr>
              <p:nvPr/>
            </p:nvCxnSpPr>
            <p:spPr>
              <a:xfrm>
                <a:off x="60580" y="0"/>
                <a:ext cx="0" cy="6858000"/>
              </a:xfrm>
              <a:prstGeom prst="line">
                <a:avLst/>
              </a:prstGeom>
              <a:ln w="127000" cmpd="thinThick">
                <a:solidFill>
                  <a:srgbClr val="C4717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7F260D-3A54-4D30-A40D-5F200B014E68}"/>
                  </a:ext>
                </a:extLst>
              </p:cNvPr>
              <p:cNvCxnSpPr>
                <a:cxnSpLocks/>
              </p:cNvCxnSpPr>
              <p:nvPr/>
            </p:nvCxnSpPr>
            <p:spPr>
              <a:xfrm>
                <a:off x="9083420" y="-1586"/>
                <a:ext cx="0" cy="6858000"/>
              </a:xfrm>
              <a:prstGeom prst="line">
                <a:avLst/>
              </a:prstGeom>
              <a:ln w="127000" cmpd="thickThin">
                <a:solidFill>
                  <a:srgbClr val="C4717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A52AA62-5FDF-4107-AB0D-EB17F571B0FA}"/>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D6AD3A04-E165-4D34-94FE-30AED6666E40}"/>
                  </a:ext>
                </a:extLst>
              </p:cNvPr>
              <p:cNvGrpSpPr>
                <a:grpSpLocks/>
              </p:cNvGrpSpPr>
              <p:nvPr/>
            </p:nvGrpSpPr>
            <p:grpSpPr bwMode="auto">
              <a:xfrm>
                <a:off x="158646" y="596227"/>
                <a:ext cx="1161764" cy="900361"/>
                <a:chOff x="45451" y="590550"/>
                <a:chExt cx="1213436" cy="848620"/>
              </a:xfrm>
            </p:grpSpPr>
            <p:cxnSp>
              <p:nvCxnSpPr>
                <p:cNvPr id="32" name="Straight Connector 31">
                  <a:extLst>
                    <a:ext uri="{FF2B5EF4-FFF2-40B4-BE49-F238E27FC236}">
                      <a16:creationId xmlns:a16="http://schemas.microsoft.com/office/drawing/2014/main" id="{C7B5122C-DBD9-41A2-8EFB-6A803A68F99C}"/>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B06F6D-FDB4-427C-9DDB-FD2DFB82DF0B}"/>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33D443-F8D7-43A3-A3DA-ADA7E89AB1FF}"/>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99534A-DE53-4E66-9792-20A916E91FEC}"/>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A77DAF-DC58-49E2-B6AA-2D54293FB0CC}"/>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24703D-5B7E-4CF5-B02F-5BD78B16D9A4}"/>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8B872C1-880B-4176-A10A-C0FF46A5FE39}"/>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F896CEA-A5BE-4FD3-9A93-89CB62163E4C}"/>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32BB3B4-7FCD-484F-B355-6E90FE47154D}"/>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56D37A18-E09D-4439-844E-38338F8FAB2A}"/>
                  </a:ext>
                </a:extLst>
              </p:cNvPr>
              <p:cNvGrpSpPr/>
              <p:nvPr/>
            </p:nvGrpSpPr>
            <p:grpSpPr>
              <a:xfrm>
                <a:off x="839564" y="532900"/>
                <a:ext cx="1040304" cy="1023137"/>
                <a:chOff x="839564" y="542426"/>
                <a:chExt cx="1040304" cy="1023137"/>
              </a:xfrm>
            </p:grpSpPr>
            <p:sp>
              <p:nvSpPr>
                <p:cNvPr id="30" name="Oval 29">
                  <a:extLst>
                    <a:ext uri="{FF2B5EF4-FFF2-40B4-BE49-F238E27FC236}">
                      <a16:creationId xmlns:a16="http://schemas.microsoft.com/office/drawing/2014/main" id="{535C491F-AEF8-49A6-9661-A60A37EE966D}"/>
                    </a:ext>
                  </a:extLst>
                </p:cNvPr>
                <p:cNvSpPr/>
                <p:nvPr/>
              </p:nvSpPr>
              <p:spPr bwMode="auto">
                <a:xfrm>
                  <a:off x="839564" y="542426"/>
                  <a:ext cx="1040304" cy="1023137"/>
                </a:xfrm>
                <a:prstGeom prst="ellipse">
                  <a:avLst/>
                </a:prstGeom>
                <a:solidFill>
                  <a:srgbClr val="C47174"/>
                </a:solidFill>
                <a:ln w="28575">
                  <a:solidFill>
                    <a:srgbClr val="F5DDD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1" name="Picture 22">
                  <a:extLst>
                    <a:ext uri="{FF2B5EF4-FFF2-40B4-BE49-F238E27FC236}">
                      <a16:creationId xmlns:a16="http://schemas.microsoft.com/office/drawing/2014/main" id="{12D38E94-D647-404E-BEFD-4E7C86DE840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3" name="Picture 42">
            <a:extLst>
              <a:ext uri="{FF2B5EF4-FFF2-40B4-BE49-F238E27FC236}">
                <a16:creationId xmlns:a16="http://schemas.microsoft.com/office/drawing/2014/main" id="{86876E0F-9F80-4C21-A707-BA6AFCBAD6C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22501" y="3895350"/>
            <a:ext cx="812297" cy="758946"/>
          </a:xfrm>
          <a:prstGeom prst="rect">
            <a:avLst/>
          </a:prstGeom>
          <a:effectLst>
            <a:glow rad="152400">
              <a:schemeClr val="bg1">
                <a:alpha val="91000"/>
              </a:schemeClr>
            </a:glow>
          </a:effectLst>
        </p:spPr>
      </p:pic>
    </p:spTree>
    <p:extLst>
      <p:ext uri="{BB962C8B-B14F-4D97-AF65-F5344CB8AC3E}">
        <p14:creationId xmlns:p14="http://schemas.microsoft.com/office/powerpoint/2010/main" val="3170970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558F">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79036" y="453396"/>
            <a:ext cx="6253777" cy="1231106"/>
          </a:xfrm>
        </p:spPr>
        <p:txBody>
          <a:bodyPr wrap="square" lIns="0" tIns="0" rIns="0" bIns="0">
            <a:spAutoFit/>
          </a:bodyPr>
          <a:lstStyle/>
          <a:p>
            <a:pPr marL="895350" indent="-895350" algn="l" eaLnBrk="1" hangingPunct="1">
              <a:tabLst>
                <a:tab pos="1884363" algn="l"/>
              </a:tabLst>
            </a:pPr>
            <a:r>
              <a:rPr lang="en-GB" altLang="en-NA" sz="4000" dirty="0">
                <a:solidFill>
                  <a:srgbClr val="00558F"/>
                </a:solidFill>
                <a:latin typeface="MgOpen Cosmetica" panose="020B0500000300020003" pitchFamily="34" charset="0"/>
              </a:rPr>
              <a:t>27.	Police clearance </a:t>
            </a:r>
            <a:br>
              <a:rPr lang="en-GB" altLang="en-NA" sz="4000" dirty="0">
                <a:solidFill>
                  <a:srgbClr val="00558F"/>
                </a:solidFill>
                <a:latin typeface="MgOpen Cosmetica" panose="020B0500000300020003" pitchFamily="34" charset="0"/>
              </a:rPr>
            </a:br>
            <a:r>
              <a:rPr lang="en-GB" altLang="en-NA" sz="4000" dirty="0">
                <a:solidFill>
                  <a:srgbClr val="00558F"/>
                </a:solidFill>
                <a:latin typeface="MgOpen Cosmetica" panose="020B0500000300020003" pitchFamily="34" charset="0"/>
              </a:rPr>
              <a:t>certificates</a:t>
            </a:r>
            <a:endParaRPr lang="en-GB" altLang="en-NA" sz="3200" dirty="0">
              <a:solidFill>
                <a:srgbClr val="00558F"/>
              </a:solidFill>
              <a:latin typeface="MgOpen Cosmetica" panose="020B0500000300020003" pitchFamily="34" charset="0"/>
            </a:endParaRPr>
          </a:p>
        </p:txBody>
      </p:sp>
      <p:sp>
        <p:nvSpPr>
          <p:cNvPr id="2" name="Content Placeholder 1">
            <a:extLst>
              <a:ext uri="{FF2B5EF4-FFF2-40B4-BE49-F238E27FC236}">
                <a16:creationId xmlns:a16="http://schemas.microsoft.com/office/drawing/2014/main" id="{30D2539E-2EEB-4FA4-87CD-B5A05EBFFED0}"/>
              </a:ext>
            </a:extLst>
          </p:cNvPr>
          <p:cNvSpPr>
            <a:spLocks noGrp="1"/>
          </p:cNvSpPr>
          <p:nvPr>
            <p:ph idx="1"/>
          </p:nvPr>
        </p:nvSpPr>
        <p:spPr>
          <a:xfrm>
            <a:off x="611187" y="1786797"/>
            <a:ext cx="7921625" cy="1255877"/>
          </a:xfrm>
        </p:spPr>
        <p:txBody>
          <a:bodyPr lIns="0" tIns="0" rIns="0" bIns="0"/>
          <a:lstStyle/>
          <a:p>
            <a:pPr marL="0" indent="0">
              <a:spcBef>
                <a:spcPts val="0"/>
              </a:spcBef>
              <a:spcAft>
                <a:spcPts val="1200"/>
              </a:spcAft>
              <a:buClr>
                <a:srgbClr val="00558F"/>
              </a:buClr>
              <a:buSzPct val="90000"/>
              <a:buNone/>
            </a:pPr>
            <a:r>
              <a:rPr lang="en-US" sz="2200" dirty="0">
                <a:solidFill>
                  <a:schemeClr val="tx1"/>
                </a:solidFill>
                <a:latin typeface="MgOpen Cosmetica" panose="020B0604020202020204"/>
              </a:rPr>
              <a:t>The Act requires </a:t>
            </a:r>
            <a:r>
              <a:rPr lang="en-US" sz="2200" b="1" dirty="0">
                <a:solidFill>
                  <a:srgbClr val="00558F"/>
                </a:solidFill>
                <a:latin typeface="MgOpen Cosmetica" panose="020B0604020202020204"/>
              </a:rPr>
              <a:t>persons who work directly with children in certain capacities </a:t>
            </a:r>
            <a:r>
              <a:rPr lang="en-US" sz="2200" dirty="0">
                <a:solidFill>
                  <a:schemeClr val="tx1"/>
                </a:solidFill>
                <a:latin typeface="MgOpen Cosmetica" panose="020B0604020202020204"/>
              </a:rPr>
              <a:t>to obtain </a:t>
            </a:r>
            <a:r>
              <a:rPr lang="en-US" sz="2200" b="1" dirty="0">
                <a:solidFill>
                  <a:srgbClr val="00558F"/>
                </a:solidFill>
                <a:latin typeface="MgOpen Cosmetica" panose="020B0604020202020204"/>
              </a:rPr>
              <a:t>police clearance certificates </a:t>
            </a:r>
            <a:r>
              <a:rPr lang="en-US" sz="2200" dirty="0">
                <a:solidFill>
                  <a:schemeClr val="tx1"/>
                </a:solidFill>
                <a:latin typeface="MgOpen Cosmetica" panose="020B0604020202020204"/>
              </a:rPr>
              <a:t>showing that they have not been convicted of </a:t>
            </a:r>
            <a:r>
              <a:rPr lang="en-US" sz="2200" b="1" dirty="0">
                <a:solidFill>
                  <a:srgbClr val="00558F"/>
                </a:solidFill>
                <a:latin typeface="MgOpen Cosmetica" panose="020B0604020202020204"/>
              </a:rPr>
              <a:t>specified crimes relating to violence or child abuse</a:t>
            </a:r>
            <a:r>
              <a:rPr lang="en-US" sz="2200" dirty="0">
                <a:solidFill>
                  <a:schemeClr val="tx1"/>
                </a:solidFill>
                <a:latin typeface="MgOpen Cosmetica" panose="020B0604020202020204"/>
              </a:rPr>
              <a:t>. </a:t>
            </a:r>
          </a:p>
        </p:txBody>
      </p:sp>
      <p:pic>
        <p:nvPicPr>
          <p:cNvPr id="5" name="Picture 4">
            <a:extLst>
              <a:ext uri="{FF2B5EF4-FFF2-40B4-BE49-F238E27FC236}">
                <a16:creationId xmlns:a16="http://schemas.microsoft.com/office/drawing/2014/main" id="{E2040353-67B2-483A-843F-4B609B405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4008" y="3144969"/>
            <a:ext cx="2192196" cy="3099232"/>
          </a:xfrm>
          <a:prstGeom prst="rect">
            <a:avLst/>
          </a:prstGeom>
          <a:ln w="60325">
            <a:solidFill>
              <a:srgbClr val="00558F"/>
            </a:solidFill>
          </a:ln>
        </p:spPr>
      </p:pic>
      <p:pic>
        <p:nvPicPr>
          <p:cNvPr id="4" name="Picture 3"/>
          <p:cNvPicPr>
            <a:picLocks noChangeAspect="1"/>
          </p:cNvPicPr>
          <p:nvPr/>
        </p:nvPicPr>
        <p:blipFill>
          <a:blip r:embed="rId4"/>
          <a:srcRect/>
          <a:stretch/>
        </p:blipFill>
        <p:spPr>
          <a:xfrm>
            <a:off x="611188" y="3392423"/>
            <a:ext cx="5204395" cy="2916302"/>
          </a:xfrm>
          <a:prstGeom prst="rect">
            <a:avLst/>
          </a:prstGeom>
        </p:spPr>
      </p:pic>
      <p:grpSp>
        <p:nvGrpSpPr>
          <p:cNvPr id="23" name="Group 22">
            <a:extLst>
              <a:ext uri="{FF2B5EF4-FFF2-40B4-BE49-F238E27FC236}">
                <a16:creationId xmlns:a16="http://schemas.microsoft.com/office/drawing/2014/main" id="{B6C40918-BF44-496E-9F23-0709FB9717BE}"/>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586F35AD-EB07-4B73-9C3A-BBEC6323A3AE}"/>
                </a:ext>
              </a:extLst>
            </p:cNvPr>
            <p:cNvGrpSpPr/>
            <p:nvPr/>
          </p:nvGrpSpPr>
          <p:grpSpPr>
            <a:xfrm>
              <a:off x="60580" y="-1586"/>
              <a:ext cx="9022840" cy="6859586"/>
              <a:chOff x="60580" y="-1586"/>
              <a:chExt cx="9022840" cy="6859586"/>
            </a:xfrm>
          </p:grpSpPr>
          <p:cxnSp>
            <p:nvCxnSpPr>
              <p:cNvPr id="39" name="Straight Connector 38">
                <a:extLst>
                  <a:ext uri="{FF2B5EF4-FFF2-40B4-BE49-F238E27FC236}">
                    <a16:creationId xmlns:a16="http://schemas.microsoft.com/office/drawing/2014/main" id="{932E975B-D37F-4722-8381-54A566B592D4}"/>
                  </a:ext>
                </a:extLst>
              </p:cNvPr>
              <p:cNvCxnSpPr>
                <a:cxnSpLocks/>
              </p:cNvCxnSpPr>
              <p:nvPr/>
            </p:nvCxnSpPr>
            <p:spPr>
              <a:xfrm>
                <a:off x="60580" y="0"/>
                <a:ext cx="0" cy="6858000"/>
              </a:xfrm>
              <a:prstGeom prst="line">
                <a:avLst/>
              </a:prstGeom>
              <a:ln w="127000" cmpd="thinThick">
                <a:solidFill>
                  <a:srgbClr val="00558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B737D0-544F-4072-AF6F-6A702D4745DE}"/>
                  </a:ext>
                </a:extLst>
              </p:cNvPr>
              <p:cNvCxnSpPr>
                <a:cxnSpLocks/>
              </p:cNvCxnSpPr>
              <p:nvPr/>
            </p:nvCxnSpPr>
            <p:spPr>
              <a:xfrm>
                <a:off x="9083420" y="-1586"/>
                <a:ext cx="0" cy="6858000"/>
              </a:xfrm>
              <a:prstGeom prst="line">
                <a:avLst/>
              </a:prstGeom>
              <a:ln w="127000" cmpd="thickThin">
                <a:solidFill>
                  <a:srgbClr val="00558F"/>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271401E-25D0-42C2-91EE-A9ACC283F94F}"/>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6BA9A84E-33A5-4C40-AB00-98A56FA8B476}"/>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378ABC60-A4BE-4654-ABE8-6967C7EA234E}"/>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461109-AAD3-42D8-89F1-88C87B884BE3}"/>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9B8B2C-9193-4157-8365-876048579856}"/>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F9027D-B00A-4762-BFDB-870B856F91EC}"/>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D444D26-13E1-4F55-813A-CE42609A7F5E}"/>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E8FFEE-B658-4F76-9E10-385E6C38F64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4D9B9B-8704-438E-BC02-3744FA6776A2}"/>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6DEBBAF-A7F8-429D-A007-5A8EF82C3543}"/>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BE2ADAB-D8B3-4A4A-AA7A-7D94A9EC61EC}"/>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FFA3A2A3-49BF-46C3-B0D0-DA5850C37A8C}"/>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1894037C-4489-458A-B34F-BBD62B8A2544}"/>
                    </a:ext>
                  </a:extLst>
                </p:cNvPr>
                <p:cNvSpPr/>
                <p:nvPr/>
              </p:nvSpPr>
              <p:spPr bwMode="auto">
                <a:xfrm>
                  <a:off x="839564" y="542426"/>
                  <a:ext cx="1040304" cy="1023137"/>
                </a:xfrm>
                <a:prstGeom prst="ellipse">
                  <a:avLst/>
                </a:prstGeom>
                <a:solidFill>
                  <a:srgbClr val="00558F"/>
                </a:solidFill>
                <a:ln w="28575">
                  <a:solidFill>
                    <a:srgbClr val="BFD4E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8223A2C7-8A4A-45BC-8590-7F37A555FAF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740597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558F">
            <a:alpha val="25000"/>
          </a:srgb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BE3E76-FD5D-4306-9B87-9ADE5BA4EE3A}"/>
              </a:ext>
            </a:extLst>
          </p:cNvPr>
          <p:cNvSpPr>
            <a:spLocks noGrp="1"/>
          </p:cNvSpPr>
          <p:nvPr>
            <p:ph type="title"/>
          </p:nvPr>
        </p:nvSpPr>
        <p:spPr>
          <a:xfrm>
            <a:off x="2267379" y="645323"/>
            <a:ext cx="6265434" cy="869099"/>
          </a:xfrm>
        </p:spPr>
        <p:txBody>
          <a:bodyPr lIns="0" tIns="0" rIns="0" bIns="0"/>
          <a:lstStyle/>
          <a:p>
            <a:pPr algn="l"/>
            <a:r>
              <a:rPr lang="en-US" sz="3200" dirty="0">
                <a:solidFill>
                  <a:srgbClr val="00558F"/>
                </a:solidFill>
                <a:latin typeface="MgOpen Cosmetica" panose="020B0500000300020003" pitchFamily="34" charset="0"/>
              </a:rPr>
              <a:t>Who must get a police </a:t>
            </a:r>
            <a:br>
              <a:rPr lang="en-US" sz="3200" dirty="0">
                <a:solidFill>
                  <a:srgbClr val="00558F"/>
                </a:solidFill>
                <a:latin typeface="MgOpen Cosmetica" panose="020B0500000300020003" pitchFamily="34" charset="0"/>
              </a:rPr>
            </a:br>
            <a:r>
              <a:rPr lang="en-US" sz="3200" dirty="0">
                <a:solidFill>
                  <a:srgbClr val="00558F"/>
                </a:solidFill>
                <a:latin typeface="MgOpen Cosmetica" panose="020B0500000300020003" pitchFamily="34" charset="0"/>
              </a:rPr>
              <a:t>clearance certificate?</a:t>
            </a:r>
            <a:endParaRPr lang="en-NA" sz="3200" dirty="0">
              <a:solidFill>
                <a:srgbClr val="00558F"/>
              </a:solidFill>
              <a:latin typeface="MgOpen Cosmetica" panose="020B0500000300020003" pitchFamily="34" charset="0"/>
            </a:endParaRPr>
          </a:p>
        </p:txBody>
      </p:sp>
      <p:grpSp>
        <p:nvGrpSpPr>
          <p:cNvPr id="2" name="Group 1">
            <a:extLst>
              <a:ext uri="{FF2B5EF4-FFF2-40B4-BE49-F238E27FC236}">
                <a16:creationId xmlns:a16="http://schemas.microsoft.com/office/drawing/2014/main" id="{A96D6765-AF14-48BD-B892-55F39FBD6143}"/>
              </a:ext>
            </a:extLst>
          </p:cNvPr>
          <p:cNvGrpSpPr/>
          <p:nvPr/>
        </p:nvGrpSpPr>
        <p:grpSpPr>
          <a:xfrm>
            <a:off x="855123" y="1858834"/>
            <a:ext cx="7428821" cy="4428978"/>
            <a:chOff x="1028859" y="1703386"/>
            <a:chExt cx="7428821" cy="4428978"/>
          </a:xfrm>
        </p:grpSpPr>
        <p:sp>
          <p:nvSpPr>
            <p:cNvPr id="27" name="Oval 26">
              <a:extLst>
                <a:ext uri="{FF2B5EF4-FFF2-40B4-BE49-F238E27FC236}">
                  <a16:creationId xmlns:a16="http://schemas.microsoft.com/office/drawing/2014/main" id="{6D12ECA1-DD89-4D5B-A26B-236AED20DD2F}"/>
                </a:ext>
              </a:extLst>
            </p:cNvPr>
            <p:cNvSpPr/>
            <p:nvPr/>
          </p:nvSpPr>
          <p:spPr>
            <a:xfrm>
              <a:off x="3268229" y="3691954"/>
              <a:ext cx="1963974" cy="1878161"/>
            </a:xfrm>
            <a:prstGeom prst="ellipse">
              <a:avLst/>
            </a:prstGeom>
            <a:solidFill>
              <a:srgbClr val="00558F">
                <a:alpha val="11000"/>
              </a:srgbClr>
            </a:solidFill>
            <a:ln>
              <a:solidFill>
                <a:srgbClr val="0055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Alternative care-giver </a:t>
              </a: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or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adoptive parent</a:t>
              </a:r>
              <a:endParaRPr kumimoji="0" lang="en-NA"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28" name="Oval 27">
              <a:extLst>
                <a:ext uri="{FF2B5EF4-FFF2-40B4-BE49-F238E27FC236}">
                  <a16:creationId xmlns:a16="http://schemas.microsoft.com/office/drawing/2014/main" id="{306393DF-C5C5-43B3-A69C-0AB8C4B82F65}"/>
                </a:ext>
              </a:extLst>
            </p:cNvPr>
            <p:cNvSpPr/>
            <p:nvPr/>
          </p:nvSpPr>
          <p:spPr>
            <a:xfrm>
              <a:off x="5604779" y="1712463"/>
              <a:ext cx="2571947" cy="2268000"/>
            </a:xfrm>
            <a:prstGeom prst="ellipse">
              <a:avLst/>
            </a:prstGeom>
            <a:solidFill>
              <a:srgbClr val="00558F">
                <a:alpha val="11000"/>
              </a:srgbClr>
            </a:solidFill>
            <a:ln>
              <a:solidFill>
                <a:srgbClr val="0055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Persons who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work with or have access to children</a:t>
              </a: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 at a place providing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welfare servicers </a:t>
              </a: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(includes schools)</a:t>
              </a:r>
              <a:endParaRPr kumimoji="0" lang="en-NA"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29" name="Oval 28">
              <a:extLst>
                <a:ext uri="{FF2B5EF4-FFF2-40B4-BE49-F238E27FC236}">
                  <a16:creationId xmlns:a16="http://schemas.microsoft.com/office/drawing/2014/main" id="{D551BE00-D743-442C-9230-61970763155B}"/>
                </a:ext>
              </a:extLst>
            </p:cNvPr>
            <p:cNvSpPr/>
            <p:nvPr/>
          </p:nvSpPr>
          <p:spPr>
            <a:xfrm>
              <a:off x="1362699" y="4105113"/>
              <a:ext cx="1963974" cy="2027251"/>
            </a:xfrm>
            <a:prstGeom prst="ellipse">
              <a:avLst/>
            </a:prstGeom>
            <a:solidFill>
              <a:srgbClr val="00558F">
                <a:alpha val="11000"/>
              </a:srgbClr>
            </a:solidFill>
            <a:ln>
              <a:solidFill>
                <a:srgbClr val="0055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Person in a position of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supervision or authority </a:t>
              </a: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over a child</a:t>
              </a:r>
              <a:endParaRPr kumimoji="0" lang="en-NA"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0" name="Oval 29">
              <a:extLst>
                <a:ext uri="{FF2B5EF4-FFF2-40B4-BE49-F238E27FC236}">
                  <a16:creationId xmlns:a16="http://schemas.microsoft.com/office/drawing/2014/main" id="{2F5F6261-BD33-4D8C-B8BD-AA8251622A3D}"/>
                </a:ext>
              </a:extLst>
            </p:cNvPr>
            <p:cNvSpPr/>
            <p:nvPr/>
          </p:nvSpPr>
          <p:spPr>
            <a:xfrm>
              <a:off x="5189524" y="3980396"/>
              <a:ext cx="3268156" cy="2027251"/>
            </a:xfrm>
            <a:prstGeom prst="ellipse">
              <a:avLst/>
            </a:prstGeom>
            <a:solidFill>
              <a:srgbClr val="00558F">
                <a:alpha val="11000"/>
              </a:srgbClr>
            </a:solidFill>
            <a:ln>
              <a:solidFill>
                <a:srgbClr val="0055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Person having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business interest </a:t>
              </a: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in a entity relating to supervision or care of a child AND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access to or authority over a child </a:t>
              </a:r>
              <a:endParaRPr kumimoji="0" lang="en-NA"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1" name="Oval 30">
              <a:extLst>
                <a:ext uri="{FF2B5EF4-FFF2-40B4-BE49-F238E27FC236}">
                  <a16:creationId xmlns:a16="http://schemas.microsoft.com/office/drawing/2014/main" id="{45E27D0D-1B00-4881-991B-4E5D31E5C5D9}"/>
                </a:ext>
              </a:extLst>
            </p:cNvPr>
            <p:cNvSpPr/>
            <p:nvPr/>
          </p:nvSpPr>
          <p:spPr>
            <a:xfrm>
              <a:off x="3588779" y="1703386"/>
              <a:ext cx="2016000" cy="2016000"/>
            </a:xfrm>
            <a:prstGeom prst="ellipse">
              <a:avLst/>
            </a:prstGeom>
            <a:solidFill>
              <a:srgbClr val="00558F">
                <a:alpha val="11000"/>
              </a:srgbClr>
            </a:solidFill>
            <a:ln>
              <a:solidFill>
                <a:srgbClr val="0055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Designated social workers </a:t>
              </a: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or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probation officers</a:t>
              </a:r>
              <a:endParaRPr kumimoji="0" lang="en-NA"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5" name="Oval 4">
              <a:extLst>
                <a:ext uri="{FF2B5EF4-FFF2-40B4-BE49-F238E27FC236}">
                  <a16:creationId xmlns:a16="http://schemas.microsoft.com/office/drawing/2014/main" id="{F26636E8-8888-432B-A491-FEC89B38A0C0}"/>
                </a:ext>
              </a:extLst>
            </p:cNvPr>
            <p:cNvSpPr/>
            <p:nvPr/>
          </p:nvSpPr>
          <p:spPr>
            <a:xfrm>
              <a:off x="1028859" y="1837113"/>
              <a:ext cx="2571967" cy="2268000"/>
            </a:xfrm>
            <a:prstGeom prst="ellipse">
              <a:avLst/>
            </a:prstGeom>
            <a:solidFill>
              <a:srgbClr val="00558F">
                <a:alpha val="11000"/>
              </a:srgbClr>
            </a:solidFill>
            <a:ln>
              <a:solidFill>
                <a:srgbClr val="00558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Person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managing or operating </a:t>
              </a:r>
              <a:r>
                <a:rPr kumimoji="0" lang="en-US" sz="1600" b="0"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a place providing </a:t>
              </a:r>
              <a:r>
                <a:rPr kumimoji="0" lang="en-US"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rPr>
                <a:t>welfare services</a:t>
              </a:r>
              <a:endParaRPr kumimoji="0" lang="en-NA" sz="1600" b="1" i="0" u="none" strike="noStrike" kern="120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grpSp>
        <p:nvGrpSpPr>
          <p:cNvPr id="32" name="Group 31">
            <a:extLst>
              <a:ext uri="{FF2B5EF4-FFF2-40B4-BE49-F238E27FC236}">
                <a16:creationId xmlns:a16="http://schemas.microsoft.com/office/drawing/2014/main" id="{54838ED1-E9B4-400E-AE58-42E8F26B72A1}"/>
              </a:ext>
            </a:extLst>
          </p:cNvPr>
          <p:cNvGrpSpPr/>
          <p:nvPr/>
        </p:nvGrpSpPr>
        <p:grpSpPr>
          <a:xfrm>
            <a:off x="60580" y="-1586"/>
            <a:ext cx="9022840" cy="6859586"/>
            <a:chOff x="60580" y="-1586"/>
            <a:chExt cx="9022840" cy="6859586"/>
          </a:xfrm>
        </p:grpSpPr>
        <p:grpSp>
          <p:nvGrpSpPr>
            <p:cNvPr id="33" name="Group 32">
              <a:extLst>
                <a:ext uri="{FF2B5EF4-FFF2-40B4-BE49-F238E27FC236}">
                  <a16:creationId xmlns:a16="http://schemas.microsoft.com/office/drawing/2014/main" id="{4DA7AFDD-C6B6-4B4F-A7C8-CE8E80176F55}"/>
                </a:ext>
              </a:extLst>
            </p:cNvPr>
            <p:cNvGrpSpPr/>
            <p:nvPr/>
          </p:nvGrpSpPr>
          <p:grpSpPr>
            <a:xfrm>
              <a:off x="60580" y="-1586"/>
              <a:ext cx="9022840" cy="6859586"/>
              <a:chOff x="60580" y="-1586"/>
              <a:chExt cx="9022840" cy="6859586"/>
            </a:xfrm>
          </p:grpSpPr>
          <p:cxnSp>
            <p:nvCxnSpPr>
              <p:cNvPr id="62" name="Straight Connector 61">
                <a:extLst>
                  <a:ext uri="{FF2B5EF4-FFF2-40B4-BE49-F238E27FC236}">
                    <a16:creationId xmlns:a16="http://schemas.microsoft.com/office/drawing/2014/main" id="{88F76AE1-7C39-41AD-B769-052EAFD1E63A}"/>
                  </a:ext>
                </a:extLst>
              </p:cNvPr>
              <p:cNvCxnSpPr>
                <a:cxnSpLocks/>
              </p:cNvCxnSpPr>
              <p:nvPr/>
            </p:nvCxnSpPr>
            <p:spPr>
              <a:xfrm>
                <a:off x="60580" y="0"/>
                <a:ext cx="0" cy="6858000"/>
              </a:xfrm>
              <a:prstGeom prst="line">
                <a:avLst/>
              </a:prstGeom>
              <a:ln w="127000" cmpd="thinThick">
                <a:solidFill>
                  <a:srgbClr val="00558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4B7D0F-8149-4434-96A1-DEA6151D6180}"/>
                  </a:ext>
                </a:extLst>
              </p:cNvPr>
              <p:cNvCxnSpPr>
                <a:cxnSpLocks/>
              </p:cNvCxnSpPr>
              <p:nvPr/>
            </p:nvCxnSpPr>
            <p:spPr>
              <a:xfrm>
                <a:off x="9083420" y="-1586"/>
                <a:ext cx="0" cy="6858000"/>
              </a:xfrm>
              <a:prstGeom prst="line">
                <a:avLst/>
              </a:prstGeom>
              <a:ln w="127000" cmpd="thickThin">
                <a:solidFill>
                  <a:srgbClr val="00558F"/>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1B3FDAAE-D609-47E3-B086-32CD73F39C47}"/>
                </a:ext>
              </a:extLst>
            </p:cNvPr>
            <p:cNvGrpSpPr/>
            <p:nvPr/>
          </p:nvGrpSpPr>
          <p:grpSpPr>
            <a:xfrm>
              <a:off x="158646" y="532900"/>
              <a:ext cx="1721222" cy="1023137"/>
              <a:chOff x="158646" y="532900"/>
              <a:chExt cx="1721222" cy="1023137"/>
            </a:xfrm>
          </p:grpSpPr>
          <p:grpSp>
            <p:nvGrpSpPr>
              <p:cNvPr id="35" name="Group 9">
                <a:extLst>
                  <a:ext uri="{FF2B5EF4-FFF2-40B4-BE49-F238E27FC236}">
                    <a16:creationId xmlns:a16="http://schemas.microsoft.com/office/drawing/2014/main" id="{6B6978CE-0F0F-4C0B-8442-7446389346AA}"/>
                  </a:ext>
                </a:extLst>
              </p:cNvPr>
              <p:cNvGrpSpPr>
                <a:grpSpLocks/>
              </p:cNvGrpSpPr>
              <p:nvPr/>
            </p:nvGrpSpPr>
            <p:grpSpPr bwMode="auto">
              <a:xfrm>
                <a:off x="158646" y="596227"/>
                <a:ext cx="1161764" cy="900361"/>
                <a:chOff x="45451" y="590550"/>
                <a:chExt cx="1213436" cy="848620"/>
              </a:xfrm>
            </p:grpSpPr>
            <p:cxnSp>
              <p:nvCxnSpPr>
                <p:cNvPr id="39" name="Straight Connector 38">
                  <a:extLst>
                    <a:ext uri="{FF2B5EF4-FFF2-40B4-BE49-F238E27FC236}">
                      <a16:creationId xmlns:a16="http://schemas.microsoft.com/office/drawing/2014/main" id="{F2C94FF2-779A-4CB9-847F-B0F0413AF994}"/>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D9B0662-08E0-4EA5-90B3-ADA7A18CFDE1}"/>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26C1C2-49B7-49DC-8FBF-3B36F212E615}"/>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D1964E-0BEA-40B1-8A03-1C072A50174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4590A4-D3E4-43AC-BD01-73BD6A5E907C}"/>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ED9B904-F10F-4FB7-81B3-369D89F746A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F72DAC0-8AD7-44E6-B44D-D65EDE583574}"/>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121B833-D8AE-47EA-8D6E-039DAAF11534}"/>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917781-906E-481D-8997-A7A7AB820312}"/>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5E876A39-FC9E-4E0C-A40B-263E9A9D2AE2}"/>
                  </a:ext>
                </a:extLst>
              </p:cNvPr>
              <p:cNvGrpSpPr/>
              <p:nvPr/>
            </p:nvGrpSpPr>
            <p:grpSpPr>
              <a:xfrm>
                <a:off x="839564" y="532900"/>
                <a:ext cx="1040304" cy="1023137"/>
                <a:chOff x="839564" y="542426"/>
                <a:chExt cx="1040304" cy="1023137"/>
              </a:xfrm>
            </p:grpSpPr>
            <p:sp>
              <p:nvSpPr>
                <p:cNvPr id="37" name="Oval 36">
                  <a:extLst>
                    <a:ext uri="{FF2B5EF4-FFF2-40B4-BE49-F238E27FC236}">
                      <a16:creationId xmlns:a16="http://schemas.microsoft.com/office/drawing/2014/main" id="{7973D190-1486-4D44-9C3A-4F2E525F5800}"/>
                    </a:ext>
                  </a:extLst>
                </p:cNvPr>
                <p:cNvSpPr/>
                <p:nvPr/>
              </p:nvSpPr>
              <p:spPr bwMode="auto">
                <a:xfrm>
                  <a:off x="839564" y="542426"/>
                  <a:ext cx="1040304" cy="1023137"/>
                </a:xfrm>
                <a:prstGeom prst="ellipse">
                  <a:avLst/>
                </a:prstGeom>
                <a:solidFill>
                  <a:srgbClr val="00558F"/>
                </a:solidFill>
                <a:ln w="28575">
                  <a:solidFill>
                    <a:srgbClr val="BFD4E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8" name="Picture 22">
                  <a:extLst>
                    <a:ext uri="{FF2B5EF4-FFF2-40B4-BE49-F238E27FC236}">
                      <a16:creationId xmlns:a16="http://schemas.microsoft.com/office/drawing/2014/main" id="{97F7E2FC-2C03-466B-A565-2405BA3AA6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844794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558F">
            <a:alpha val="25000"/>
          </a:srgbClr>
        </a:solidFill>
        <a:effectLst/>
      </p:bgPr>
    </p:bg>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p:nvPr>
        </p:nvSpPr>
        <p:spPr>
          <a:xfrm>
            <a:off x="2277997" y="734779"/>
            <a:ext cx="6245965" cy="615553"/>
          </a:xfrm>
        </p:spPr>
        <p:txBody>
          <a:bodyPr wrap="square" lIns="0" tIns="0" rIns="0" bIns="0">
            <a:spAutoFit/>
          </a:bodyPr>
          <a:lstStyle/>
          <a:p>
            <a:pPr algn="l" eaLnBrk="1" hangingPunct="1">
              <a:tabLst>
                <a:tab pos="1884363" algn="l"/>
              </a:tabLst>
            </a:pPr>
            <a:r>
              <a:rPr lang="en-GB" altLang="en-NA" sz="4000" dirty="0">
                <a:solidFill>
                  <a:srgbClr val="00558F"/>
                </a:solidFill>
                <a:latin typeface="MgOpen Cosmetica" panose="020B0500000300020003" pitchFamily="34" charset="0"/>
              </a:rPr>
              <a:t>Relevant crimes</a:t>
            </a:r>
          </a:p>
        </p:txBody>
      </p:sp>
      <p:grpSp>
        <p:nvGrpSpPr>
          <p:cNvPr id="6" name="Group 5">
            <a:extLst>
              <a:ext uri="{FF2B5EF4-FFF2-40B4-BE49-F238E27FC236}">
                <a16:creationId xmlns:a16="http://schemas.microsoft.com/office/drawing/2014/main" id="{FAA0686D-5685-4E44-8AB9-3A1C91974F76}"/>
              </a:ext>
            </a:extLst>
          </p:cNvPr>
          <p:cNvGrpSpPr/>
          <p:nvPr/>
        </p:nvGrpSpPr>
        <p:grpSpPr>
          <a:xfrm>
            <a:off x="794190" y="1639189"/>
            <a:ext cx="7556347" cy="3221892"/>
            <a:chOff x="702750" y="1639189"/>
            <a:chExt cx="7556347" cy="3221892"/>
          </a:xfrm>
        </p:grpSpPr>
        <p:sp>
          <p:nvSpPr>
            <p:cNvPr id="22" name="Rectangle 5">
              <a:extLst>
                <a:ext uri="{FF2B5EF4-FFF2-40B4-BE49-F238E27FC236}">
                  <a16:creationId xmlns:a16="http://schemas.microsoft.com/office/drawing/2014/main" id="{F010F9A1-B03E-4593-9B81-CAAE44E6C180}"/>
                </a:ext>
              </a:extLst>
            </p:cNvPr>
            <p:cNvSpPr txBox="1">
              <a:spLocks noChangeArrowheads="1"/>
            </p:cNvSpPr>
            <p:nvPr/>
          </p:nvSpPr>
          <p:spPr bwMode="auto">
            <a:xfrm>
              <a:off x="3070471" y="3488073"/>
              <a:ext cx="2906835" cy="1373008"/>
            </a:xfrm>
            <a:prstGeom prst="ellipse">
              <a:avLst/>
            </a:prstGeom>
            <a:solidFill>
              <a:srgbClr val="00558F">
                <a:alpha val="20000"/>
              </a:srgbClr>
            </a:solidFill>
            <a:ln w="15875">
              <a:solidFill>
                <a:srgbClr val="00558F"/>
              </a:solid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rPr>
                <a:t>Assault with intent to cause grievous bodily harm</a:t>
              </a:r>
            </a:p>
          </p:txBody>
        </p:sp>
        <p:sp>
          <p:nvSpPr>
            <p:cNvPr id="23" name="Rectangle 5">
              <a:extLst>
                <a:ext uri="{FF2B5EF4-FFF2-40B4-BE49-F238E27FC236}">
                  <a16:creationId xmlns:a16="http://schemas.microsoft.com/office/drawing/2014/main" id="{05DB8BFD-6184-4C84-BEC3-1C117081FB9A}"/>
                </a:ext>
              </a:extLst>
            </p:cNvPr>
            <p:cNvSpPr txBox="1">
              <a:spLocks noChangeArrowheads="1"/>
            </p:cNvSpPr>
            <p:nvPr/>
          </p:nvSpPr>
          <p:spPr bwMode="auto">
            <a:xfrm>
              <a:off x="702750" y="3477534"/>
              <a:ext cx="2255992" cy="983495"/>
            </a:xfrm>
            <a:prstGeom prst="ellipse">
              <a:avLst/>
            </a:prstGeom>
            <a:solidFill>
              <a:srgbClr val="00558F"/>
            </a:solidFill>
            <a:ln>
              <a:no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Any statutory sexual offence</a:t>
              </a:r>
              <a:endParaRPr kumimoji="0" lang="en-GB" altLang="en-NA"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25" name="Rectangle 5">
              <a:extLst>
                <a:ext uri="{FF2B5EF4-FFF2-40B4-BE49-F238E27FC236}">
                  <a16:creationId xmlns:a16="http://schemas.microsoft.com/office/drawing/2014/main" id="{8484A013-9372-42AB-B897-17259D55F649}"/>
                </a:ext>
              </a:extLst>
            </p:cNvPr>
            <p:cNvSpPr txBox="1">
              <a:spLocks noChangeArrowheads="1"/>
            </p:cNvSpPr>
            <p:nvPr/>
          </p:nvSpPr>
          <p:spPr bwMode="auto">
            <a:xfrm>
              <a:off x="3419803" y="2728738"/>
              <a:ext cx="1810389" cy="593982"/>
            </a:xfrm>
            <a:prstGeom prst="ellipse">
              <a:avLst/>
            </a:prstGeom>
            <a:solidFill>
              <a:srgbClr val="00558F"/>
            </a:solidFill>
            <a:ln>
              <a:no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Incest</a:t>
              </a:r>
              <a:endParaRPr kumimoji="0" lang="en-GB" altLang="en-NA"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26" name="Rectangle 5">
              <a:extLst>
                <a:ext uri="{FF2B5EF4-FFF2-40B4-BE49-F238E27FC236}">
                  <a16:creationId xmlns:a16="http://schemas.microsoft.com/office/drawing/2014/main" id="{0CF2C32F-63DD-4902-ADF0-93CC1C1B5D69}"/>
                </a:ext>
              </a:extLst>
            </p:cNvPr>
            <p:cNvSpPr txBox="1">
              <a:spLocks noChangeArrowheads="1"/>
            </p:cNvSpPr>
            <p:nvPr/>
          </p:nvSpPr>
          <p:spPr bwMode="auto">
            <a:xfrm>
              <a:off x="1391389" y="2765314"/>
              <a:ext cx="1876206" cy="593982"/>
            </a:xfrm>
            <a:prstGeom prst="ellipse">
              <a:avLst/>
            </a:prstGeom>
            <a:solidFill>
              <a:schemeClr val="bg1"/>
            </a:solidFill>
            <a:ln w="15875">
              <a:solidFill>
                <a:srgbClr val="00558F"/>
              </a:solid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rPr>
                <a:t>Trafficking </a:t>
              </a:r>
              <a:endParaRPr kumimoji="0" lang="en-GB"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endParaRPr>
            </a:p>
          </p:txBody>
        </p:sp>
        <p:sp>
          <p:nvSpPr>
            <p:cNvPr id="27" name="Rectangle 5">
              <a:extLst>
                <a:ext uri="{FF2B5EF4-FFF2-40B4-BE49-F238E27FC236}">
                  <a16:creationId xmlns:a16="http://schemas.microsoft.com/office/drawing/2014/main" id="{B3D13B0F-40FD-43FD-9248-20058D444D73}"/>
                </a:ext>
              </a:extLst>
            </p:cNvPr>
            <p:cNvSpPr txBox="1">
              <a:spLocks noChangeArrowheads="1"/>
            </p:cNvSpPr>
            <p:nvPr/>
          </p:nvSpPr>
          <p:spPr bwMode="auto">
            <a:xfrm>
              <a:off x="1427291" y="2011486"/>
              <a:ext cx="1810389" cy="593982"/>
            </a:xfrm>
            <a:prstGeom prst="ellipse">
              <a:avLst/>
            </a:prstGeom>
            <a:solidFill>
              <a:srgbClr val="00558F">
                <a:alpha val="20000"/>
              </a:srgbClr>
            </a:solidFill>
            <a:ln w="15875">
              <a:solidFill>
                <a:srgbClr val="00558F"/>
              </a:solid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rPr>
                <a:t>Murder</a:t>
              </a:r>
              <a:endParaRPr kumimoji="0" lang="en-GB"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endParaRPr>
            </a:p>
          </p:txBody>
        </p:sp>
        <p:sp>
          <p:nvSpPr>
            <p:cNvPr id="29" name="Rectangle 5">
              <a:extLst>
                <a:ext uri="{FF2B5EF4-FFF2-40B4-BE49-F238E27FC236}">
                  <a16:creationId xmlns:a16="http://schemas.microsoft.com/office/drawing/2014/main" id="{FC9A6A07-7E50-4A20-A73F-E0175C04E8D6}"/>
                </a:ext>
              </a:extLst>
            </p:cNvPr>
            <p:cNvSpPr txBox="1">
              <a:spLocks noChangeArrowheads="1"/>
            </p:cNvSpPr>
            <p:nvPr/>
          </p:nvSpPr>
          <p:spPr bwMode="auto">
            <a:xfrm>
              <a:off x="6121892" y="3366033"/>
              <a:ext cx="2137205" cy="1373008"/>
            </a:xfrm>
            <a:prstGeom prst="ellipse">
              <a:avLst/>
            </a:prstGeom>
            <a:solidFill>
              <a:schemeClr val="bg1"/>
            </a:solidFill>
            <a:ln w="15875">
              <a:solidFill>
                <a:srgbClr val="00558F"/>
              </a:solid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rPr>
                <a:t>Any offence relating to pornography</a:t>
              </a:r>
            </a:p>
          </p:txBody>
        </p:sp>
        <p:sp>
          <p:nvSpPr>
            <p:cNvPr id="28" name="Rectangle 5">
              <a:extLst>
                <a:ext uri="{FF2B5EF4-FFF2-40B4-BE49-F238E27FC236}">
                  <a16:creationId xmlns:a16="http://schemas.microsoft.com/office/drawing/2014/main" id="{B3D13B0F-40FD-43FD-9248-20058D444D73}"/>
                </a:ext>
              </a:extLst>
            </p:cNvPr>
            <p:cNvSpPr txBox="1">
              <a:spLocks noChangeArrowheads="1"/>
            </p:cNvSpPr>
            <p:nvPr/>
          </p:nvSpPr>
          <p:spPr bwMode="auto">
            <a:xfrm>
              <a:off x="5380106" y="2728738"/>
              <a:ext cx="1810389" cy="593982"/>
            </a:xfrm>
            <a:prstGeom prst="ellipse">
              <a:avLst/>
            </a:prstGeom>
            <a:solidFill>
              <a:srgbClr val="00558F">
                <a:alpha val="20000"/>
              </a:srgbClr>
            </a:solidFill>
            <a:ln w="15875">
              <a:solidFill>
                <a:srgbClr val="00558F"/>
              </a:solid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rPr>
                <a:t>Rape</a:t>
              </a:r>
              <a:endParaRPr kumimoji="0" lang="en-GB"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endParaRPr>
            </a:p>
          </p:txBody>
        </p:sp>
        <p:sp>
          <p:nvSpPr>
            <p:cNvPr id="30" name="Rectangle 5">
              <a:extLst>
                <a:ext uri="{FF2B5EF4-FFF2-40B4-BE49-F238E27FC236}">
                  <a16:creationId xmlns:a16="http://schemas.microsoft.com/office/drawing/2014/main" id="{8484A013-9372-42AB-B897-17259D55F649}"/>
                </a:ext>
              </a:extLst>
            </p:cNvPr>
            <p:cNvSpPr txBox="1">
              <a:spLocks noChangeArrowheads="1"/>
            </p:cNvSpPr>
            <p:nvPr/>
          </p:nvSpPr>
          <p:spPr bwMode="auto">
            <a:xfrm>
              <a:off x="3371982" y="1639189"/>
              <a:ext cx="1810389" cy="983495"/>
            </a:xfrm>
            <a:prstGeom prst="ellipse">
              <a:avLst/>
            </a:prstGeom>
            <a:solidFill>
              <a:srgbClr val="00558F"/>
            </a:solidFill>
            <a:ln>
              <a:no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Indecent assault</a:t>
              </a:r>
              <a:endParaRPr kumimoji="0" lang="en-GB" altLang="en-NA"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31" name="Rectangle 5">
              <a:extLst>
                <a:ext uri="{FF2B5EF4-FFF2-40B4-BE49-F238E27FC236}">
                  <a16:creationId xmlns:a16="http://schemas.microsoft.com/office/drawing/2014/main" id="{0CF2C32F-63DD-4902-ADF0-93CC1C1B5D69}"/>
                </a:ext>
              </a:extLst>
            </p:cNvPr>
            <p:cNvSpPr txBox="1">
              <a:spLocks noChangeArrowheads="1"/>
            </p:cNvSpPr>
            <p:nvPr/>
          </p:nvSpPr>
          <p:spPr bwMode="auto">
            <a:xfrm>
              <a:off x="5316965" y="2011486"/>
              <a:ext cx="1876206" cy="593982"/>
            </a:xfrm>
            <a:prstGeom prst="ellipse">
              <a:avLst/>
            </a:prstGeom>
            <a:solidFill>
              <a:schemeClr val="bg1"/>
            </a:solidFill>
            <a:ln w="15875">
              <a:solidFill>
                <a:srgbClr val="00558F"/>
              </a:solid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en-NA" sz="1800" b="1" i="0" u="none" strike="noStrike" kern="0" cap="none" spc="0" normalizeH="0" baseline="0" noProof="0" dirty="0">
                  <a:ln>
                    <a:noFill/>
                  </a:ln>
                  <a:solidFill>
                    <a:srgbClr val="00558F"/>
                  </a:solidFill>
                  <a:effectLst/>
                  <a:uLnTx/>
                  <a:uFillTx/>
                  <a:latin typeface="MgOpen Cosmetica" panose="020B0500000300020003" pitchFamily="34" charset="0"/>
                  <a:ea typeface="+mn-ea"/>
                  <a:cs typeface="+mn-cs"/>
                </a:rPr>
                <a:t>Kidnapping</a:t>
              </a:r>
            </a:p>
          </p:txBody>
        </p:sp>
      </p:gr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22638" y="554849"/>
            <a:ext cx="1411213" cy="1373008"/>
          </a:xfrm>
          <a:prstGeom prst="ellipse">
            <a:avLst/>
          </a:prstGeom>
          <a:ln w="190500" cap="rnd">
            <a:noFill/>
            <a:prstDash val="solid"/>
          </a:ln>
          <a:effectLst/>
        </p:spPr>
      </p:pic>
      <p:sp>
        <p:nvSpPr>
          <p:cNvPr id="5" name="TextBox 4"/>
          <p:cNvSpPr txBox="1"/>
          <p:nvPr/>
        </p:nvSpPr>
        <p:spPr>
          <a:xfrm>
            <a:off x="982116" y="5257144"/>
            <a:ext cx="7210488" cy="844810"/>
          </a:xfrm>
          <a:prstGeom prst="rect">
            <a:avLst/>
          </a:prstGeom>
          <a:noFill/>
          <a:ln w="38100">
            <a:solidFill>
              <a:srgbClr val="00558F"/>
            </a:solidFill>
          </a:ln>
        </p:spPr>
        <p:txBody>
          <a:bodyPr wrap="square" lIns="144000" tIns="144000" rIns="144000" bIns="14400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gOpen Cosmetica" panose="020B0604020202020204"/>
                <a:ea typeface="+mn-ea"/>
                <a:cs typeface="+mn-cs"/>
              </a:rPr>
              <a:t>These crimes disqualify a person from being fit to work with children regardless of whether the victim was a child or an adult. </a:t>
            </a:r>
          </a:p>
        </p:txBody>
      </p:sp>
      <p:grpSp>
        <p:nvGrpSpPr>
          <p:cNvPr id="32" name="Group 31">
            <a:extLst>
              <a:ext uri="{FF2B5EF4-FFF2-40B4-BE49-F238E27FC236}">
                <a16:creationId xmlns:a16="http://schemas.microsoft.com/office/drawing/2014/main" id="{8CA5BA9E-8E3A-4E10-9DDA-59537116A4D1}"/>
              </a:ext>
            </a:extLst>
          </p:cNvPr>
          <p:cNvGrpSpPr/>
          <p:nvPr/>
        </p:nvGrpSpPr>
        <p:grpSpPr>
          <a:xfrm>
            <a:off x="60580" y="-1586"/>
            <a:ext cx="9022840" cy="6859586"/>
            <a:chOff x="60580" y="-1586"/>
            <a:chExt cx="9022840" cy="6859586"/>
          </a:xfrm>
        </p:grpSpPr>
        <p:grpSp>
          <p:nvGrpSpPr>
            <p:cNvPr id="33" name="Group 32">
              <a:extLst>
                <a:ext uri="{FF2B5EF4-FFF2-40B4-BE49-F238E27FC236}">
                  <a16:creationId xmlns:a16="http://schemas.microsoft.com/office/drawing/2014/main" id="{85EA769A-08A9-4EDF-BB91-B3313F678342}"/>
                </a:ext>
              </a:extLst>
            </p:cNvPr>
            <p:cNvGrpSpPr/>
            <p:nvPr/>
          </p:nvGrpSpPr>
          <p:grpSpPr>
            <a:xfrm>
              <a:off x="60580" y="-1586"/>
              <a:ext cx="9022840" cy="6859586"/>
              <a:chOff x="60580" y="-1586"/>
              <a:chExt cx="9022840" cy="6859586"/>
            </a:xfrm>
          </p:grpSpPr>
          <p:cxnSp>
            <p:nvCxnSpPr>
              <p:cNvPr id="62" name="Straight Connector 61">
                <a:extLst>
                  <a:ext uri="{FF2B5EF4-FFF2-40B4-BE49-F238E27FC236}">
                    <a16:creationId xmlns:a16="http://schemas.microsoft.com/office/drawing/2014/main" id="{85A9FB33-3334-40B8-B6FD-1114748768E4}"/>
                  </a:ext>
                </a:extLst>
              </p:cNvPr>
              <p:cNvCxnSpPr>
                <a:cxnSpLocks/>
              </p:cNvCxnSpPr>
              <p:nvPr/>
            </p:nvCxnSpPr>
            <p:spPr>
              <a:xfrm>
                <a:off x="60580" y="0"/>
                <a:ext cx="0" cy="6858000"/>
              </a:xfrm>
              <a:prstGeom prst="line">
                <a:avLst/>
              </a:prstGeom>
              <a:ln w="127000" cmpd="thinThick">
                <a:solidFill>
                  <a:srgbClr val="00558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3B325B1-A16B-4C7F-976D-F76491061B1C}"/>
                  </a:ext>
                </a:extLst>
              </p:cNvPr>
              <p:cNvCxnSpPr>
                <a:cxnSpLocks/>
              </p:cNvCxnSpPr>
              <p:nvPr/>
            </p:nvCxnSpPr>
            <p:spPr>
              <a:xfrm>
                <a:off x="9083420" y="-1586"/>
                <a:ext cx="0" cy="6858000"/>
              </a:xfrm>
              <a:prstGeom prst="line">
                <a:avLst/>
              </a:prstGeom>
              <a:ln w="127000" cmpd="thickThin">
                <a:solidFill>
                  <a:srgbClr val="00558F"/>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12BFBCDE-A006-487B-934D-6E570CC38570}"/>
                </a:ext>
              </a:extLst>
            </p:cNvPr>
            <p:cNvGrpSpPr/>
            <p:nvPr/>
          </p:nvGrpSpPr>
          <p:grpSpPr>
            <a:xfrm>
              <a:off x="158646" y="532900"/>
              <a:ext cx="1721222" cy="1023137"/>
              <a:chOff x="158646" y="532900"/>
              <a:chExt cx="1721222" cy="1023137"/>
            </a:xfrm>
          </p:grpSpPr>
          <p:grpSp>
            <p:nvGrpSpPr>
              <p:cNvPr id="35" name="Group 9">
                <a:extLst>
                  <a:ext uri="{FF2B5EF4-FFF2-40B4-BE49-F238E27FC236}">
                    <a16:creationId xmlns:a16="http://schemas.microsoft.com/office/drawing/2014/main" id="{A1020993-3A7A-46C2-85E5-C1B103FB1448}"/>
                  </a:ext>
                </a:extLst>
              </p:cNvPr>
              <p:cNvGrpSpPr>
                <a:grpSpLocks/>
              </p:cNvGrpSpPr>
              <p:nvPr/>
            </p:nvGrpSpPr>
            <p:grpSpPr bwMode="auto">
              <a:xfrm>
                <a:off x="158646" y="596227"/>
                <a:ext cx="1161764" cy="900361"/>
                <a:chOff x="45451" y="590550"/>
                <a:chExt cx="1213436" cy="848620"/>
              </a:xfrm>
            </p:grpSpPr>
            <p:cxnSp>
              <p:nvCxnSpPr>
                <p:cNvPr id="39" name="Straight Connector 38">
                  <a:extLst>
                    <a:ext uri="{FF2B5EF4-FFF2-40B4-BE49-F238E27FC236}">
                      <a16:creationId xmlns:a16="http://schemas.microsoft.com/office/drawing/2014/main" id="{4CCE7506-9D48-455B-BCB6-322A2C08D32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FAE717-ACE4-4FAA-BBFB-78AAF58DEECB}"/>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D524641-6BCE-4960-89D7-F313698386E6}"/>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653665-CA88-4459-89C3-33CE1EB8BC89}"/>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6A15B81-54AD-483C-AC01-344C49188238}"/>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6D5C27-A6A6-4B1B-8932-E097030B32B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1D2BBEA-E8B9-45F2-B764-0B78CB0CF9C7}"/>
                    </a:ext>
                  </a:extLst>
                </p:cNvPr>
                <p:cNvCxnSpPr>
                  <a:cxnSpLocks/>
                </p:cNvCxnSpPr>
                <p:nvPr/>
              </p:nvCxnSpPr>
              <p:spPr>
                <a:xfrm>
                  <a:off x="45451" y="1439170"/>
                  <a:ext cx="1213436" cy="0"/>
                </a:xfrm>
                <a:prstGeom prst="line">
                  <a:avLst/>
                </a:prstGeom>
                <a:ln w="76200" cmpd="sng">
                  <a:solidFill>
                    <a:srgbClr val="A18E72"/>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F1DB76-5958-4F42-964F-B3E85135BEDA}"/>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1FC7364-D2C0-45E0-B9F5-A3ADE7E20C36}"/>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C5CE332-D96F-4B0D-8462-20E07B4A45EA}"/>
                  </a:ext>
                </a:extLst>
              </p:cNvPr>
              <p:cNvGrpSpPr/>
              <p:nvPr/>
            </p:nvGrpSpPr>
            <p:grpSpPr>
              <a:xfrm>
                <a:off x="839564" y="532900"/>
                <a:ext cx="1040304" cy="1023137"/>
                <a:chOff x="839564" y="542426"/>
                <a:chExt cx="1040304" cy="1023137"/>
              </a:xfrm>
            </p:grpSpPr>
            <p:sp>
              <p:nvSpPr>
                <p:cNvPr id="37" name="Oval 36">
                  <a:extLst>
                    <a:ext uri="{FF2B5EF4-FFF2-40B4-BE49-F238E27FC236}">
                      <a16:creationId xmlns:a16="http://schemas.microsoft.com/office/drawing/2014/main" id="{920F5145-6730-41DC-BA16-455378C96583}"/>
                    </a:ext>
                  </a:extLst>
                </p:cNvPr>
                <p:cNvSpPr/>
                <p:nvPr/>
              </p:nvSpPr>
              <p:spPr bwMode="auto">
                <a:xfrm>
                  <a:off x="839564" y="542426"/>
                  <a:ext cx="1040304" cy="1023137"/>
                </a:xfrm>
                <a:prstGeom prst="ellipse">
                  <a:avLst/>
                </a:prstGeom>
                <a:solidFill>
                  <a:srgbClr val="00558F"/>
                </a:solidFill>
                <a:ln w="28575">
                  <a:solidFill>
                    <a:srgbClr val="BFD4E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8" name="Picture 22">
                  <a:extLst>
                    <a:ext uri="{FF2B5EF4-FFF2-40B4-BE49-F238E27FC236}">
                      <a16:creationId xmlns:a16="http://schemas.microsoft.com/office/drawing/2014/main" id="{2EACA6B7-3F68-44BD-8004-E93A2B69611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43763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9034" y="610121"/>
            <a:ext cx="6253777"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Key concepts</a:t>
            </a:r>
            <a:endParaRPr kumimoji="0" lang="en-GB"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endParaRPr>
          </a:p>
        </p:txBody>
      </p:sp>
      <p:sp>
        <p:nvSpPr>
          <p:cNvPr id="102" name="Rectangle 5">
            <a:extLst>
              <a:ext uri="{FF2B5EF4-FFF2-40B4-BE49-F238E27FC236}">
                <a16:creationId xmlns:a16="http://schemas.microsoft.com/office/drawing/2014/main" id="{D39E01CE-C0AB-474C-BA00-4772ABCA3ED6}"/>
              </a:ext>
            </a:extLst>
          </p:cNvPr>
          <p:cNvSpPr txBox="1">
            <a:spLocks noChangeArrowheads="1"/>
          </p:cNvSpPr>
          <p:nvPr/>
        </p:nvSpPr>
        <p:spPr bwMode="auto">
          <a:xfrm>
            <a:off x="611188" y="2542011"/>
            <a:ext cx="2785119" cy="3760206"/>
          </a:xfrm>
          <a:prstGeom prst="rect">
            <a:avLst/>
          </a:prstGeom>
          <a:solidFill>
            <a:srgbClr val="ED1C24"/>
          </a:solidFill>
          <a:ln>
            <a:no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permission for a medical intervention with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(1) </a:t>
            </a:r>
            <a:r>
              <a:rPr kumimoji="0" lang="en-ZA" altLang="x-none" sz="1800" b="1" i="1"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knowledge </a:t>
            </a: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of risks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(2) </a:t>
            </a:r>
            <a:r>
              <a:rPr kumimoji="0" lang="en-ZA" altLang="x-none" sz="1800" b="1" i="1"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appreciation </a:t>
            </a: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of risks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(3) </a:t>
            </a:r>
            <a:r>
              <a:rPr kumimoji="0" lang="en-ZA" altLang="x-none" sz="1800" b="1" i="1"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consent  </a:t>
            </a: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that is voluntary &amp; given by someone with sufficient intellectual and emotional capacity</a:t>
            </a:r>
            <a:endParaRPr kumimoji="0" lang="en-GB"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sp>
        <p:nvSpPr>
          <p:cNvPr id="103" name="Rectangle 5">
            <a:extLst>
              <a:ext uri="{FF2B5EF4-FFF2-40B4-BE49-F238E27FC236}">
                <a16:creationId xmlns:a16="http://schemas.microsoft.com/office/drawing/2014/main" id="{9332E07E-E8C1-43B7-8270-E749186390F8}"/>
              </a:ext>
            </a:extLst>
          </p:cNvPr>
          <p:cNvSpPr txBox="1">
            <a:spLocks noChangeArrowheads="1"/>
          </p:cNvSpPr>
          <p:nvPr/>
        </p:nvSpPr>
        <p:spPr bwMode="auto">
          <a:xfrm>
            <a:off x="1099636" y="1557111"/>
            <a:ext cx="1808223" cy="983495"/>
          </a:xfrm>
          <a:prstGeom prst="ellipse">
            <a:avLst/>
          </a:prstGeom>
          <a:solidFill>
            <a:srgbClr val="ED1C24"/>
          </a:solidFill>
          <a:ln>
            <a:no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Informed consent</a:t>
            </a:r>
          </a:p>
        </p:txBody>
      </p:sp>
      <p:sp>
        <p:nvSpPr>
          <p:cNvPr id="104"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3664386" y="2542011"/>
            <a:ext cx="2369731" cy="1544214"/>
          </a:xfrm>
          <a:prstGeom prst="rect">
            <a:avLst/>
          </a:prstGeom>
          <a:solidFill>
            <a:schemeClr val="bg1"/>
          </a:solidFill>
          <a:ln w="15875">
            <a:solidFill>
              <a:srgbClr val="ED1C24"/>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includes dental, physiological and psychiatric interventions</a:t>
            </a:r>
            <a:endParaRPr kumimoji="0" lang="en-GB"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endParaRPr>
          </a:p>
        </p:txBody>
      </p:sp>
      <p:sp>
        <p:nvSpPr>
          <p:cNvPr id="105" name="Rectangle 5">
            <a:extLst>
              <a:ext uri="{FF2B5EF4-FFF2-40B4-BE49-F238E27FC236}">
                <a16:creationId xmlns:a16="http://schemas.microsoft.com/office/drawing/2014/main" id="{D6F7E1CC-A5B3-4F00-9DE3-F33C8189AC2C}"/>
              </a:ext>
            </a:extLst>
          </p:cNvPr>
          <p:cNvSpPr txBox="1">
            <a:spLocks noChangeArrowheads="1"/>
          </p:cNvSpPr>
          <p:nvPr/>
        </p:nvSpPr>
        <p:spPr bwMode="auto">
          <a:xfrm>
            <a:off x="3777395" y="1557111"/>
            <a:ext cx="2143712" cy="983495"/>
          </a:xfrm>
          <a:prstGeom prst="ellipse">
            <a:avLst/>
          </a:prstGeom>
          <a:solidFill>
            <a:schemeClr val="bg1"/>
          </a:solidFill>
          <a:ln w="15875">
            <a:solidFill>
              <a:srgbClr val="ED1C24"/>
            </a:solid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Medical interventions</a:t>
            </a:r>
            <a:endParaRPr kumimoji="0" lang="en-GB"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endParaRPr>
          </a:p>
        </p:txBody>
      </p:sp>
      <p:sp>
        <p:nvSpPr>
          <p:cNvPr id="106" name="Rectangle 5">
            <a:extLst>
              <a:ext uri="{FF2B5EF4-FFF2-40B4-BE49-F238E27FC236}">
                <a16:creationId xmlns:a16="http://schemas.microsoft.com/office/drawing/2014/main" id="{416BA5C9-1782-407D-B557-6660C4EAC6F2}"/>
              </a:ext>
            </a:extLst>
          </p:cNvPr>
          <p:cNvSpPr txBox="1">
            <a:spLocks noChangeArrowheads="1"/>
          </p:cNvSpPr>
          <p:nvPr/>
        </p:nvSpPr>
        <p:spPr bwMode="auto">
          <a:xfrm>
            <a:off x="6293417" y="2542011"/>
            <a:ext cx="2239396" cy="2652210"/>
          </a:xfrm>
          <a:prstGeom prst="rect">
            <a:avLst/>
          </a:prstGeom>
          <a:solidFill>
            <a:srgbClr val="ED1C24">
              <a:alpha val="20000"/>
            </a:srgbClr>
          </a:solidFill>
          <a:ln w="15875">
            <a:solidFill>
              <a:srgbClr val="ED1C24"/>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not defined, but “surgical” may be understood to mean that some incision or cutting of the body must be involved</a:t>
            </a:r>
          </a:p>
        </p:txBody>
      </p:sp>
      <p:sp>
        <p:nvSpPr>
          <p:cNvPr id="107" name="Rectangle 5">
            <a:extLst>
              <a:ext uri="{FF2B5EF4-FFF2-40B4-BE49-F238E27FC236}">
                <a16:creationId xmlns:a16="http://schemas.microsoft.com/office/drawing/2014/main" id="{BA5858DC-0DD9-47D3-84AE-0FFD37D58FD8}"/>
              </a:ext>
            </a:extLst>
          </p:cNvPr>
          <p:cNvSpPr txBox="1">
            <a:spLocks noChangeArrowheads="1"/>
          </p:cNvSpPr>
          <p:nvPr/>
        </p:nvSpPr>
        <p:spPr bwMode="auto">
          <a:xfrm>
            <a:off x="6507921" y="1557111"/>
            <a:ext cx="1810389" cy="983495"/>
          </a:xfrm>
          <a:prstGeom prst="ellipse">
            <a:avLst/>
          </a:prstGeom>
          <a:solidFill>
            <a:srgbClr val="ED1C24">
              <a:alpha val="20000"/>
            </a:srgbClr>
          </a:solidFill>
          <a:ln w="15875">
            <a:solidFill>
              <a:srgbClr val="ED1C24"/>
            </a:solidFill>
          </a:ln>
        </p:spPr>
        <p:txBody>
          <a:bodyPr vert="horz" wrap="square" lIns="72000" tIns="72000" rIns="72000" bIns="72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surgical operation</a:t>
            </a:r>
            <a:endParaRPr kumimoji="0" lang="en-GB"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endParaRPr>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664368" y="4356340"/>
            <a:ext cx="2369730" cy="194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a:extLst>
              <a:ext uri="{FF2B5EF4-FFF2-40B4-BE49-F238E27FC236}">
                <a16:creationId xmlns:a16="http://schemas.microsoft.com/office/drawing/2014/main" id="{31F113FA-F5A1-4ECB-A543-9ECCE49CFE9A}"/>
              </a:ext>
            </a:extLst>
          </p:cNvPr>
          <p:cNvGrpSpPr/>
          <p:nvPr/>
        </p:nvGrpSpPr>
        <p:grpSpPr>
          <a:xfrm>
            <a:off x="60580" y="-1586"/>
            <a:ext cx="9022840" cy="6859586"/>
            <a:chOff x="60580" y="-1586"/>
            <a:chExt cx="9022840" cy="6859586"/>
          </a:xfrm>
        </p:grpSpPr>
        <p:grpSp>
          <p:nvGrpSpPr>
            <p:cNvPr id="27" name="Group 26">
              <a:extLst>
                <a:ext uri="{FF2B5EF4-FFF2-40B4-BE49-F238E27FC236}">
                  <a16:creationId xmlns:a16="http://schemas.microsoft.com/office/drawing/2014/main" id="{B99D55CA-4AC1-4B26-A1D9-7A4636EB8635}"/>
                </a:ext>
              </a:extLst>
            </p:cNvPr>
            <p:cNvGrpSpPr/>
            <p:nvPr/>
          </p:nvGrpSpPr>
          <p:grpSpPr>
            <a:xfrm>
              <a:off x="60580" y="-1586"/>
              <a:ext cx="9022840" cy="6859586"/>
              <a:chOff x="60580" y="-1586"/>
              <a:chExt cx="9022840" cy="6859586"/>
            </a:xfrm>
          </p:grpSpPr>
          <p:cxnSp>
            <p:nvCxnSpPr>
              <p:cNvPr id="42" name="Straight Connector 41">
                <a:extLst>
                  <a:ext uri="{FF2B5EF4-FFF2-40B4-BE49-F238E27FC236}">
                    <a16:creationId xmlns:a16="http://schemas.microsoft.com/office/drawing/2014/main" id="{8FF0F50D-147A-4744-8595-46F7511DB103}"/>
                  </a:ext>
                </a:extLst>
              </p:cNvPr>
              <p:cNvCxnSpPr>
                <a:cxnSpLocks/>
              </p:cNvCxnSpPr>
              <p:nvPr/>
            </p:nvCxnSpPr>
            <p:spPr>
              <a:xfrm>
                <a:off x="6058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D6B4F2-BC83-40A1-8E84-2C1F62C83CFB}"/>
                  </a:ext>
                </a:extLst>
              </p:cNvPr>
              <p:cNvCxnSpPr>
                <a:cxnSpLocks/>
              </p:cNvCxnSpPr>
              <p:nvPr/>
            </p:nvCxnSpPr>
            <p:spPr>
              <a:xfrm>
                <a:off x="9083420" y="-1586"/>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8C60B911-3062-4BA3-B039-0BFB55B0BD72}"/>
                </a:ext>
              </a:extLst>
            </p:cNvPr>
            <p:cNvGrpSpPr/>
            <p:nvPr/>
          </p:nvGrpSpPr>
          <p:grpSpPr>
            <a:xfrm>
              <a:off x="158646" y="532900"/>
              <a:ext cx="1721222" cy="1023137"/>
              <a:chOff x="158646" y="532900"/>
              <a:chExt cx="1721222" cy="1023137"/>
            </a:xfrm>
          </p:grpSpPr>
          <p:grpSp>
            <p:nvGrpSpPr>
              <p:cNvPr id="29" name="Group 9">
                <a:extLst>
                  <a:ext uri="{FF2B5EF4-FFF2-40B4-BE49-F238E27FC236}">
                    <a16:creationId xmlns:a16="http://schemas.microsoft.com/office/drawing/2014/main" id="{72B93397-C5CF-41D2-B8A3-B1DF9FDCA460}"/>
                  </a:ext>
                </a:extLst>
              </p:cNvPr>
              <p:cNvGrpSpPr>
                <a:grpSpLocks/>
              </p:cNvGrpSpPr>
              <p:nvPr/>
            </p:nvGrpSpPr>
            <p:grpSpPr bwMode="auto">
              <a:xfrm>
                <a:off x="158646" y="596227"/>
                <a:ext cx="1161764" cy="900361"/>
                <a:chOff x="45451" y="590550"/>
                <a:chExt cx="1213436" cy="848620"/>
              </a:xfrm>
            </p:grpSpPr>
            <p:cxnSp>
              <p:nvCxnSpPr>
                <p:cNvPr id="33" name="Straight Connector 32">
                  <a:extLst>
                    <a:ext uri="{FF2B5EF4-FFF2-40B4-BE49-F238E27FC236}">
                      <a16:creationId xmlns:a16="http://schemas.microsoft.com/office/drawing/2014/main" id="{D578442C-D112-47EA-B83F-865EFFD4CCCB}"/>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429D65-C1EF-45A6-BE89-B2A3B25FDE99}"/>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286B43-67EE-4D43-A635-5FB062AC17EC}"/>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E0240D-269E-4710-8BFD-8366645956E7}"/>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3AE715-4F59-4BBF-B4DD-EEEA2722DF4E}"/>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27C417C-7266-498B-B2E2-5BFDBA888810}"/>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34291C-7497-4228-A926-DDECFBBE97E0}"/>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95ECEB4-2987-49E2-B1A8-B1F08AA72A48}"/>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DA21857-0DC7-484E-B69C-01D4A8FA8201}"/>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B523AAE7-E125-40C4-8D29-8CE8CF5EFC58}"/>
                  </a:ext>
                </a:extLst>
              </p:cNvPr>
              <p:cNvGrpSpPr/>
              <p:nvPr/>
            </p:nvGrpSpPr>
            <p:grpSpPr>
              <a:xfrm>
                <a:off x="839564" y="532900"/>
                <a:ext cx="1040304" cy="1023137"/>
                <a:chOff x="839564" y="542426"/>
                <a:chExt cx="1040304" cy="1023137"/>
              </a:xfrm>
            </p:grpSpPr>
            <p:sp>
              <p:nvSpPr>
                <p:cNvPr id="31" name="Oval 30">
                  <a:extLst>
                    <a:ext uri="{FF2B5EF4-FFF2-40B4-BE49-F238E27FC236}">
                      <a16:creationId xmlns:a16="http://schemas.microsoft.com/office/drawing/2014/main" id="{2586C762-8700-4DCB-9DF6-92C33709C610}"/>
                    </a:ext>
                  </a:extLst>
                </p:cNvPr>
                <p:cNvSpPr/>
                <p:nvPr/>
              </p:nvSpPr>
              <p:spPr bwMode="auto">
                <a:xfrm>
                  <a:off x="839564" y="542426"/>
                  <a:ext cx="1040304" cy="1023137"/>
                </a:xfrm>
                <a:prstGeom prst="ellipse">
                  <a:avLst/>
                </a:prstGeom>
                <a:solidFill>
                  <a:srgbClr val="ED1C24"/>
                </a:solidFill>
                <a:ln w="28575">
                  <a:solidFill>
                    <a:srgbClr val="FAC6C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2" name="Picture 22">
                  <a:extLst>
                    <a:ext uri="{FF2B5EF4-FFF2-40B4-BE49-F238E27FC236}">
                      <a16:creationId xmlns:a16="http://schemas.microsoft.com/office/drawing/2014/main" id="{76054963-E603-4545-8CFE-1422B69DB6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38832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67715" y="594456"/>
            <a:ext cx="6256239"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449263" marR="0" lvl="0" indent="-449263" algn="l" defTabSz="914400" rtl="0" eaLnBrk="1" fontAlgn="base" latinLnBrk="0" hangingPunct="1">
              <a:lnSpc>
                <a:spcPct val="100000"/>
              </a:lnSpc>
              <a:spcBef>
                <a:spcPct val="0"/>
              </a:spcBef>
              <a:spcAft>
                <a:spcPct val="0"/>
              </a:spcAft>
              <a:buClrTx/>
              <a:buSzTx/>
              <a:buFontTx/>
              <a:buNone/>
              <a:tabLst/>
              <a:defRPr/>
            </a:pPr>
            <a:r>
              <a:rPr kumimoji="0" lang="en-ZA" altLang="x-none" sz="32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Age &amp; maturity for consent</a:t>
            </a:r>
            <a:endParaRPr kumimoji="0" lang="en-GB" altLang="x-none" sz="32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endParaRPr>
          </a:p>
        </p:txBody>
      </p:sp>
      <p:grpSp>
        <p:nvGrpSpPr>
          <p:cNvPr id="5" name="Group 4">
            <a:extLst>
              <a:ext uri="{FF2B5EF4-FFF2-40B4-BE49-F238E27FC236}">
                <a16:creationId xmlns:a16="http://schemas.microsoft.com/office/drawing/2014/main" id="{E88CCC2D-BE67-4236-A092-97A03B266C1A}"/>
              </a:ext>
            </a:extLst>
          </p:cNvPr>
          <p:cNvGrpSpPr/>
          <p:nvPr/>
        </p:nvGrpSpPr>
        <p:grpSpPr>
          <a:xfrm>
            <a:off x="611188" y="1619364"/>
            <a:ext cx="7921625" cy="3368486"/>
            <a:chOff x="578694" y="1536228"/>
            <a:chExt cx="8045746" cy="3368486"/>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55680"/>
            <a:stretch/>
          </p:blipFill>
          <p:spPr>
            <a:xfrm>
              <a:off x="578694" y="1536228"/>
              <a:ext cx="8045746" cy="2348178"/>
            </a:xfrm>
            <a:prstGeom prst="rect">
              <a:avLst/>
            </a:prstGeom>
          </p:spPr>
        </p:pic>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t="59370" b="19782"/>
            <a:stretch/>
          </p:blipFill>
          <p:spPr>
            <a:xfrm>
              <a:off x="578694" y="3800121"/>
              <a:ext cx="8045746" cy="1104593"/>
            </a:xfrm>
            <a:prstGeom prst="rect">
              <a:avLst/>
            </a:prstGeom>
          </p:spPr>
        </p:pic>
      </p:grpSp>
      <p:grpSp>
        <p:nvGrpSpPr>
          <p:cNvPr id="42" name="Group 41">
            <a:extLst>
              <a:ext uri="{FF2B5EF4-FFF2-40B4-BE49-F238E27FC236}">
                <a16:creationId xmlns:a16="http://schemas.microsoft.com/office/drawing/2014/main" id="{DFDBFBBA-4FBF-4112-AC14-F5B8877E20B3}"/>
              </a:ext>
            </a:extLst>
          </p:cNvPr>
          <p:cNvGrpSpPr/>
          <p:nvPr/>
        </p:nvGrpSpPr>
        <p:grpSpPr>
          <a:xfrm>
            <a:off x="60580" y="-1586"/>
            <a:ext cx="9022840" cy="6859586"/>
            <a:chOff x="60580" y="-1586"/>
            <a:chExt cx="9022840" cy="6859586"/>
          </a:xfrm>
        </p:grpSpPr>
        <p:grpSp>
          <p:nvGrpSpPr>
            <p:cNvPr id="43" name="Group 42">
              <a:extLst>
                <a:ext uri="{FF2B5EF4-FFF2-40B4-BE49-F238E27FC236}">
                  <a16:creationId xmlns:a16="http://schemas.microsoft.com/office/drawing/2014/main" id="{EB3D6E60-57C0-4A89-800E-36E3222C7F01}"/>
                </a:ext>
              </a:extLst>
            </p:cNvPr>
            <p:cNvGrpSpPr/>
            <p:nvPr/>
          </p:nvGrpSpPr>
          <p:grpSpPr>
            <a:xfrm>
              <a:off x="60580" y="-1586"/>
              <a:ext cx="9022840" cy="6859586"/>
              <a:chOff x="60580" y="-1586"/>
              <a:chExt cx="9022840" cy="6859586"/>
            </a:xfrm>
          </p:grpSpPr>
          <p:cxnSp>
            <p:nvCxnSpPr>
              <p:cNvPr id="72" name="Straight Connector 71">
                <a:extLst>
                  <a:ext uri="{FF2B5EF4-FFF2-40B4-BE49-F238E27FC236}">
                    <a16:creationId xmlns:a16="http://schemas.microsoft.com/office/drawing/2014/main" id="{44FEFF1F-9826-4CD4-8281-0516FFB1E3BE}"/>
                  </a:ext>
                </a:extLst>
              </p:cNvPr>
              <p:cNvCxnSpPr>
                <a:cxnSpLocks/>
              </p:cNvCxnSpPr>
              <p:nvPr/>
            </p:nvCxnSpPr>
            <p:spPr>
              <a:xfrm>
                <a:off x="6058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4FC0274-CF70-463B-A0D3-7E1D136143F7}"/>
                  </a:ext>
                </a:extLst>
              </p:cNvPr>
              <p:cNvCxnSpPr>
                <a:cxnSpLocks/>
              </p:cNvCxnSpPr>
              <p:nvPr/>
            </p:nvCxnSpPr>
            <p:spPr>
              <a:xfrm>
                <a:off x="9083420" y="-1586"/>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3A01E26D-0AF8-404D-AF2D-DA41D9DF8B45}"/>
                </a:ext>
              </a:extLst>
            </p:cNvPr>
            <p:cNvGrpSpPr/>
            <p:nvPr/>
          </p:nvGrpSpPr>
          <p:grpSpPr>
            <a:xfrm>
              <a:off x="158646" y="532900"/>
              <a:ext cx="1721222" cy="1023137"/>
              <a:chOff x="158646" y="532900"/>
              <a:chExt cx="1721222" cy="1023137"/>
            </a:xfrm>
          </p:grpSpPr>
          <p:grpSp>
            <p:nvGrpSpPr>
              <p:cNvPr id="45" name="Group 9">
                <a:extLst>
                  <a:ext uri="{FF2B5EF4-FFF2-40B4-BE49-F238E27FC236}">
                    <a16:creationId xmlns:a16="http://schemas.microsoft.com/office/drawing/2014/main" id="{C2EDAACB-553E-4D4A-AF4C-3BCBF123A701}"/>
                  </a:ext>
                </a:extLst>
              </p:cNvPr>
              <p:cNvGrpSpPr>
                <a:grpSpLocks/>
              </p:cNvGrpSpPr>
              <p:nvPr/>
            </p:nvGrpSpPr>
            <p:grpSpPr bwMode="auto">
              <a:xfrm>
                <a:off x="158646" y="596227"/>
                <a:ext cx="1161764" cy="900361"/>
                <a:chOff x="45451" y="590550"/>
                <a:chExt cx="1213436" cy="848620"/>
              </a:xfrm>
            </p:grpSpPr>
            <p:cxnSp>
              <p:nvCxnSpPr>
                <p:cNvPr id="49" name="Straight Connector 48">
                  <a:extLst>
                    <a:ext uri="{FF2B5EF4-FFF2-40B4-BE49-F238E27FC236}">
                      <a16:creationId xmlns:a16="http://schemas.microsoft.com/office/drawing/2014/main" id="{DE272AFD-6600-480C-80F4-4FD3B5411D6A}"/>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8949D86-9868-4805-8090-55D69E7F5A1D}"/>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7520DF-ABB2-4A37-99FF-E6C3C8AD39C2}"/>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0D8F18E-FA74-4FE3-8610-2FD5BB0852E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29853DF-CDFA-4E8B-95A6-03C098223760}"/>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ECCC24-F896-4731-9B04-E1E687B9BA3A}"/>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A09581-D975-48A7-8F69-C1FA0D002502}"/>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CE36964-4F28-494A-A927-AAE84166CBC6}"/>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38F5772-EE89-4D3B-B973-98C18D68DA8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FB9AE1D-7BE8-4041-BB2D-B3081356794B}"/>
                  </a:ext>
                </a:extLst>
              </p:cNvPr>
              <p:cNvGrpSpPr/>
              <p:nvPr/>
            </p:nvGrpSpPr>
            <p:grpSpPr>
              <a:xfrm>
                <a:off x="839564" y="532900"/>
                <a:ext cx="1040304" cy="1023137"/>
                <a:chOff x="839564" y="542426"/>
                <a:chExt cx="1040304" cy="1023137"/>
              </a:xfrm>
            </p:grpSpPr>
            <p:sp>
              <p:nvSpPr>
                <p:cNvPr id="47" name="Oval 46">
                  <a:extLst>
                    <a:ext uri="{FF2B5EF4-FFF2-40B4-BE49-F238E27FC236}">
                      <a16:creationId xmlns:a16="http://schemas.microsoft.com/office/drawing/2014/main" id="{257ECF8D-CC6E-486D-8E02-A9D05060FF14}"/>
                    </a:ext>
                  </a:extLst>
                </p:cNvPr>
                <p:cNvSpPr/>
                <p:nvPr/>
              </p:nvSpPr>
              <p:spPr bwMode="auto">
                <a:xfrm>
                  <a:off x="839564" y="542426"/>
                  <a:ext cx="1040304" cy="1023137"/>
                </a:xfrm>
                <a:prstGeom prst="ellipse">
                  <a:avLst/>
                </a:prstGeom>
                <a:solidFill>
                  <a:srgbClr val="ED1C24"/>
                </a:solidFill>
                <a:ln w="28575">
                  <a:solidFill>
                    <a:srgbClr val="FAC6C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8" name="Picture 22">
                  <a:extLst>
                    <a:ext uri="{FF2B5EF4-FFF2-40B4-BE49-F238E27FC236}">
                      <a16:creationId xmlns:a16="http://schemas.microsoft.com/office/drawing/2014/main" id="{A4413448-DED8-42CE-A0E9-CFA88BC164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75" name="Group 74">
            <a:extLst>
              <a:ext uri="{FF2B5EF4-FFF2-40B4-BE49-F238E27FC236}">
                <a16:creationId xmlns:a16="http://schemas.microsoft.com/office/drawing/2014/main" id="{A38701F6-68AC-4826-99D9-7801FED67A86}"/>
              </a:ext>
            </a:extLst>
          </p:cNvPr>
          <p:cNvGrpSpPr/>
          <p:nvPr/>
        </p:nvGrpSpPr>
        <p:grpSpPr>
          <a:xfrm>
            <a:off x="1691646" y="4917979"/>
            <a:ext cx="5742417" cy="1378098"/>
            <a:chOff x="1691646" y="4917979"/>
            <a:chExt cx="5742417" cy="1378098"/>
          </a:xfrm>
        </p:grpSpPr>
        <p:sp>
          <p:nvSpPr>
            <p:cNvPr id="76" name="TextBox 75">
              <a:extLst>
                <a:ext uri="{FF2B5EF4-FFF2-40B4-BE49-F238E27FC236}">
                  <a16:creationId xmlns:a16="http://schemas.microsoft.com/office/drawing/2014/main" id="{1FAFCF31-177B-43B2-AAA5-024733319434}"/>
                </a:ext>
              </a:extLst>
            </p:cNvPr>
            <p:cNvSpPr txBox="1"/>
            <p:nvPr/>
          </p:nvSpPr>
          <p:spPr>
            <a:xfrm>
              <a:off x="1691646" y="5596673"/>
              <a:ext cx="3818140" cy="699404"/>
            </a:xfrm>
            <a:prstGeom prst="rect">
              <a:avLst/>
            </a:prstGeom>
            <a:noFill/>
            <a:ln w="38100">
              <a:solidFill>
                <a:srgbClr val="ED1C24"/>
              </a:solidFill>
            </a:ln>
          </p:spPr>
          <p:txBody>
            <a:bodyPr wrap="square" tIns="72000" bIns="72000" rtlCol="0">
              <a:spAutoFit/>
            </a:bodyPr>
            <a:lstStyle/>
            <a:p>
              <a:pPr algn="ctr"/>
              <a:r>
                <a:rPr lang="en-ZA" b="1" dirty="0">
                  <a:latin typeface="MgOpen Cosmetica" panose="020B0500000300020003" pitchFamily="34" charset="0"/>
                </a:rPr>
                <a:t>Who assesses the child’s maturity? </a:t>
              </a:r>
              <a:br>
                <a:rPr lang="en-ZA" b="1" dirty="0">
                  <a:latin typeface="MgOpen Cosmetica" panose="020B0500000300020003" pitchFamily="34" charset="0"/>
                </a:rPr>
              </a:br>
              <a:r>
                <a:rPr lang="en-ZA" dirty="0">
                  <a:latin typeface="MgOpen Cosmetica" panose="020B0500000300020003" pitchFamily="34" charset="0"/>
                </a:rPr>
                <a:t>The relevant medical practitioner. </a:t>
              </a:r>
            </a:p>
          </p:txBody>
        </p:sp>
        <p:pic>
          <p:nvPicPr>
            <p:cNvPr id="77" name="Picture 76">
              <a:extLst>
                <a:ext uri="{FF2B5EF4-FFF2-40B4-BE49-F238E27FC236}">
                  <a16:creationId xmlns:a16="http://schemas.microsoft.com/office/drawing/2014/main" id="{070BF25F-1B35-4DA0-961E-9642F0E3934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535120" y="4917979"/>
              <a:ext cx="1898943" cy="1359046"/>
            </a:xfrm>
            <a:prstGeom prst="rect">
              <a:avLst/>
            </a:prstGeom>
            <a:ln w="38100">
              <a:solidFill>
                <a:srgbClr val="ED1C24"/>
              </a:solidFill>
            </a:ln>
          </p:spPr>
        </p:pic>
      </p:grpSp>
    </p:spTree>
    <p:extLst>
      <p:ext uri="{BB962C8B-B14F-4D97-AF65-F5344CB8AC3E}">
        <p14:creationId xmlns:p14="http://schemas.microsoft.com/office/powerpoint/2010/main" val="419309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9C279D4-7340-49D1-B9E9-2DEB008EBEAB}"/>
              </a:ext>
            </a:extLst>
          </p:cNvPr>
          <p:cNvGrpSpPr/>
          <p:nvPr/>
        </p:nvGrpSpPr>
        <p:grpSpPr>
          <a:xfrm>
            <a:off x="60580" y="-1586"/>
            <a:ext cx="9022840" cy="6859586"/>
            <a:chOff x="60580" y="-1586"/>
            <a:chExt cx="9022840" cy="6859586"/>
          </a:xfrm>
        </p:grpSpPr>
        <p:grpSp>
          <p:nvGrpSpPr>
            <p:cNvPr id="41" name="Group 40">
              <a:extLst>
                <a:ext uri="{FF2B5EF4-FFF2-40B4-BE49-F238E27FC236}">
                  <a16:creationId xmlns:a16="http://schemas.microsoft.com/office/drawing/2014/main" id="{B64C6D97-2B8D-4BA0-9649-AE8EE0BE9C60}"/>
                </a:ext>
              </a:extLst>
            </p:cNvPr>
            <p:cNvGrpSpPr/>
            <p:nvPr/>
          </p:nvGrpSpPr>
          <p:grpSpPr>
            <a:xfrm>
              <a:off x="60580" y="-1586"/>
              <a:ext cx="9022840" cy="6859586"/>
              <a:chOff x="60580" y="-1586"/>
              <a:chExt cx="9022840" cy="6859586"/>
            </a:xfrm>
          </p:grpSpPr>
          <p:cxnSp>
            <p:nvCxnSpPr>
              <p:cNvPr id="70" name="Straight Connector 69">
                <a:extLst>
                  <a:ext uri="{FF2B5EF4-FFF2-40B4-BE49-F238E27FC236}">
                    <a16:creationId xmlns:a16="http://schemas.microsoft.com/office/drawing/2014/main" id="{4871C0C7-7A6E-4CCC-9B35-4FB67096B2EB}"/>
                  </a:ext>
                </a:extLst>
              </p:cNvPr>
              <p:cNvCxnSpPr>
                <a:cxnSpLocks/>
              </p:cNvCxnSpPr>
              <p:nvPr/>
            </p:nvCxnSpPr>
            <p:spPr>
              <a:xfrm>
                <a:off x="6058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DAEA7E-EF71-4A1C-B38A-7779C6E1172E}"/>
                  </a:ext>
                </a:extLst>
              </p:cNvPr>
              <p:cNvCxnSpPr>
                <a:cxnSpLocks/>
              </p:cNvCxnSpPr>
              <p:nvPr/>
            </p:nvCxnSpPr>
            <p:spPr>
              <a:xfrm>
                <a:off x="9083420" y="-1586"/>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04185FAC-5205-49C5-99BC-55E9895423DA}"/>
                </a:ext>
              </a:extLst>
            </p:cNvPr>
            <p:cNvGrpSpPr/>
            <p:nvPr/>
          </p:nvGrpSpPr>
          <p:grpSpPr>
            <a:xfrm>
              <a:off x="158646" y="532900"/>
              <a:ext cx="1721222" cy="1023137"/>
              <a:chOff x="158646" y="532900"/>
              <a:chExt cx="1721222" cy="1023137"/>
            </a:xfrm>
          </p:grpSpPr>
          <p:grpSp>
            <p:nvGrpSpPr>
              <p:cNvPr id="43" name="Group 9">
                <a:extLst>
                  <a:ext uri="{FF2B5EF4-FFF2-40B4-BE49-F238E27FC236}">
                    <a16:creationId xmlns:a16="http://schemas.microsoft.com/office/drawing/2014/main" id="{C59F87B5-7DE9-4156-BC4F-3012B94D6C95}"/>
                  </a:ext>
                </a:extLst>
              </p:cNvPr>
              <p:cNvGrpSpPr>
                <a:grpSpLocks/>
              </p:cNvGrpSpPr>
              <p:nvPr/>
            </p:nvGrpSpPr>
            <p:grpSpPr bwMode="auto">
              <a:xfrm>
                <a:off x="158646" y="596227"/>
                <a:ext cx="1161764" cy="900361"/>
                <a:chOff x="45451" y="590550"/>
                <a:chExt cx="1213436" cy="848620"/>
              </a:xfrm>
            </p:grpSpPr>
            <p:cxnSp>
              <p:nvCxnSpPr>
                <p:cNvPr id="47" name="Straight Connector 46">
                  <a:extLst>
                    <a:ext uri="{FF2B5EF4-FFF2-40B4-BE49-F238E27FC236}">
                      <a16:creationId xmlns:a16="http://schemas.microsoft.com/office/drawing/2014/main" id="{E5EA797C-40D2-4B6A-814F-556B0E85226F}"/>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34F6568-C32F-46BD-9E12-DF7A068C1B77}"/>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969C5E7-6DC3-4186-A9BC-8E3C14D43849}"/>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9C56B98-CE34-4F9E-82FC-CD39F725FBE3}"/>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875B8D-ECC8-43E3-A5DC-8B72A6468A1B}"/>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F69551-A019-4F1F-9DE4-DA2156C18234}"/>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43E66D4-B49A-4D6E-AF4C-6137F89B30BD}"/>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AB568B-E87A-4549-9BA7-FC48CF38D31C}"/>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49FCFC1-0B18-4CCC-B54B-9F82D1970FB6}"/>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659E7144-A302-4830-8654-7B3F1FC40B10}"/>
                  </a:ext>
                </a:extLst>
              </p:cNvPr>
              <p:cNvGrpSpPr/>
              <p:nvPr/>
            </p:nvGrpSpPr>
            <p:grpSpPr>
              <a:xfrm>
                <a:off x="839564" y="532900"/>
                <a:ext cx="1040304" cy="1023137"/>
                <a:chOff x="839564" y="542426"/>
                <a:chExt cx="1040304" cy="1023137"/>
              </a:xfrm>
            </p:grpSpPr>
            <p:sp>
              <p:nvSpPr>
                <p:cNvPr id="45" name="Oval 44">
                  <a:extLst>
                    <a:ext uri="{FF2B5EF4-FFF2-40B4-BE49-F238E27FC236}">
                      <a16:creationId xmlns:a16="http://schemas.microsoft.com/office/drawing/2014/main" id="{63934A2A-7099-4F85-8259-F57CEE5F7D4B}"/>
                    </a:ext>
                  </a:extLst>
                </p:cNvPr>
                <p:cNvSpPr/>
                <p:nvPr/>
              </p:nvSpPr>
              <p:spPr bwMode="auto">
                <a:xfrm>
                  <a:off x="839564" y="542426"/>
                  <a:ext cx="1040304" cy="1023137"/>
                </a:xfrm>
                <a:prstGeom prst="ellipse">
                  <a:avLst/>
                </a:prstGeom>
                <a:solidFill>
                  <a:srgbClr val="ED1C24"/>
                </a:solidFill>
                <a:ln w="28575">
                  <a:solidFill>
                    <a:srgbClr val="FAC6C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6" name="Picture 22">
                  <a:extLst>
                    <a:ext uri="{FF2B5EF4-FFF2-40B4-BE49-F238E27FC236}">
                      <a16:creationId xmlns:a16="http://schemas.microsoft.com/office/drawing/2014/main" id="{77D4992A-7D02-4D95-84E1-A57FE5683E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73" name="Picture 72">
            <a:extLst>
              <a:ext uri="{FF2B5EF4-FFF2-40B4-BE49-F238E27FC236}">
                <a16:creationId xmlns:a16="http://schemas.microsoft.com/office/drawing/2014/main" id="{75655A7E-DE02-401F-96A8-D61AFF23D4A5}"/>
              </a:ext>
            </a:extLst>
          </p:cNvPr>
          <p:cNvPicPr>
            <a:picLocks noChangeAspect="1"/>
          </p:cNvPicPr>
          <p:nvPr/>
        </p:nvPicPr>
        <p:blipFill>
          <a:blip r:embed="rId4"/>
          <a:srcRect/>
          <a:stretch/>
        </p:blipFill>
        <p:spPr>
          <a:xfrm>
            <a:off x="6505351" y="836376"/>
            <a:ext cx="2045750" cy="2350233"/>
          </a:xfrm>
          <a:prstGeom prst="rect">
            <a:avLst/>
          </a:prstGeom>
        </p:spPr>
      </p:pic>
      <p:sp>
        <p:nvSpPr>
          <p:cNvPr id="74" name="Rectangle 5">
            <a:extLst>
              <a:ext uri="{FF2B5EF4-FFF2-40B4-BE49-F238E27FC236}">
                <a16:creationId xmlns:a16="http://schemas.microsoft.com/office/drawing/2014/main" id="{3B8B37F2-C86F-4C22-9513-7EA1A0EFD079}"/>
              </a:ext>
            </a:extLst>
          </p:cNvPr>
          <p:cNvSpPr txBox="1">
            <a:spLocks noChangeArrowheads="1"/>
          </p:cNvSpPr>
          <p:nvPr/>
        </p:nvSpPr>
        <p:spPr bwMode="auto">
          <a:xfrm>
            <a:off x="620849" y="1823900"/>
            <a:ext cx="7930252"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spcAft>
                <a:spcPts val="600"/>
              </a:spcAft>
              <a:buClr>
                <a:srgbClr val="ED1C24"/>
              </a:buClr>
              <a:buNone/>
            </a:pPr>
            <a:r>
              <a:rPr lang="en-ZA" altLang="x-none" sz="2000" b="1" kern="0" dirty="0">
                <a:solidFill>
                  <a:srgbClr val="ED1C24"/>
                </a:solidFill>
                <a:latin typeface="MgOpen Cosmetica" panose="020B0500000300020003" pitchFamily="34" charset="0"/>
              </a:rPr>
              <a:t>Lack of consent by parent, guardian or care-giver:</a:t>
            </a:r>
          </a:p>
          <a:p>
            <a:pPr marL="0" indent="0" eaLnBrk="1" hangingPunct="1">
              <a:spcBef>
                <a:spcPts val="0"/>
              </a:spcBef>
              <a:spcAft>
                <a:spcPts val="1800"/>
              </a:spcAft>
              <a:buClr>
                <a:srgbClr val="ED1C24"/>
              </a:buClr>
              <a:buNone/>
            </a:pPr>
            <a:r>
              <a:rPr lang="en-ZA" altLang="x-none" sz="2000" kern="0" dirty="0">
                <a:solidFill>
                  <a:schemeClr val="tx1"/>
                </a:solidFill>
                <a:latin typeface="MgOpen Cosmetica" panose="020B0500000300020003" pitchFamily="34" charset="0"/>
              </a:rPr>
              <a:t>(1) unreasonably refuses consent</a:t>
            </a:r>
            <a:br>
              <a:rPr lang="en-ZA" altLang="x-none" sz="2000" kern="0" dirty="0">
                <a:solidFill>
                  <a:schemeClr val="tx1"/>
                </a:solidFill>
                <a:latin typeface="MgOpen Cosmetica" panose="020B0500000300020003" pitchFamily="34" charset="0"/>
              </a:rPr>
            </a:br>
            <a:r>
              <a:rPr lang="en-ZA" altLang="x-none" sz="2000" kern="0" dirty="0">
                <a:solidFill>
                  <a:schemeClr val="tx1"/>
                </a:solidFill>
                <a:latin typeface="MgOpen Cosmetica" panose="020B0500000300020003" pitchFamily="34" charset="0"/>
              </a:rPr>
              <a:t>(2) incapable of giving consent</a:t>
            </a:r>
            <a:br>
              <a:rPr lang="en-ZA" altLang="x-none" sz="2000" kern="0" dirty="0">
                <a:solidFill>
                  <a:schemeClr val="tx1"/>
                </a:solidFill>
                <a:latin typeface="MgOpen Cosmetica" panose="020B0500000300020003" pitchFamily="34" charset="0"/>
              </a:rPr>
            </a:br>
            <a:r>
              <a:rPr lang="en-ZA" altLang="x-none" sz="2000" kern="0" dirty="0">
                <a:solidFill>
                  <a:schemeClr val="tx1"/>
                </a:solidFill>
                <a:latin typeface="MgOpen Cosmetica" panose="020B0500000300020003" pitchFamily="34" charset="0"/>
              </a:rPr>
              <a:t>(3) cannot readily be traced</a:t>
            </a:r>
            <a:br>
              <a:rPr lang="en-ZA" altLang="x-none" sz="2000" kern="0" dirty="0">
                <a:solidFill>
                  <a:schemeClr val="tx1"/>
                </a:solidFill>
                <a:latin typeface="MgOpen Cosmetica" panose="020B0500000300020003" pitchFamily="34" charset="0"/>
              </a:rPr>
            </a:br>
            <a:r>
              <a:rPr lang="en-ZA" altLang="x-none" sz="2000" kern="0" dirty="0">
                <a:solidFill>
                  <a:schemeClr val="tx1"/>
                </a:solidFill>
                <a:latin typeface="MgOpen Cosmetica" panose="020B0500000300020003" pitchFamily="34" charset="0"/>
              </a:rPr>
              <a:t>(4) deceased.</a:t>
            </a:r>
          </a:p>
          <a:p>
            <a:pPr marL="0" indent="0" eaLnBrk="1" hangingPunct="1">
              <a:spcBef>
                <a:spcPts val="0"/>
              </a:spcBef>
              <a:spcAft>
                <a:spcPts val="600"/>
              </a:spcAft>
              <a:buClr>
                <a:srgbClr val="ED1C24"/>
              </a:buClr>
              <a:buNone/>
            </a:pPr>
            <a:r>
              <a:rPr lang="en-ZA" altLang="x-none" sz="2000" b="1" kern="0" dirty="0">
                <a:solidFill>
                  <a:srgbClr val="ED1C24"/>
                </a:solidFill>
                <a:latin typeface="MgOpen Cosmetica" panose="020B0500000300020003" pitchFamily="34" charset="0"/>
              </a:rPr>
              <a:t>Lack of consent by child:</a:t>
            </a:r>
            <a:r>
              <a:rPr lang="en-ZA" altLang="x-none" sz="2000" kern="0" dirty="0">
                <a:solidFill>
                  <a:schemeClr val="tx1"/>
                </a:solidFill>
                <a:latin typeface="MgOpen Cosmetica" panose="020B0500000300020003" pitchFamily="34" charset="0"/>
              </a:rPr>
              <a:t> Child is competent but –</a:t>
            </a:r>
          </a:p>
          <a:p>
            <a:pPr marL="0" indent="0" eaLnBrk="1" hangingPunct="1">
              <a:spcBef>
                <a:spcPts val="0"/>
              </a:spcBef>
              <a:spcAft>
                <a:spcPts val="1800"/>
              </a:spcAft>
              <a:buClr>
                <a:srgbClr val="ED1C24"/>
              </a:buClr>
              <a:buNone/>
            </a:pPr>
            <a:r>
              <a:rPr lang="en-ZA" altLang="x-none" sz="2000" kern="0" dirty="0">
                <a:solidFill>
                  <a:schemeClr val="tx1"/>
                </a:solidFill>
                <a:latin typeface="MgOpen Cosmetica" panose="020B0500000300020003" pitchFamily="34" charset="0"/>
              </a:rPr>
              <a:t>(1) unreasonably refuses consent</a:t>
            </a:r>
            <a:br>
              <a:rPr lang="en-ZA" altLang="x-none" sz="2000" kern="0" dirty="0">
                <a:solidFill>
                  <a:schemeClr val="tx1"/>
                </a:solidFill>
                <a:latin typeface="MgOpen Cosmetica" panose="020B0500000300020003" pitchFamily="34" charset="0"/>
              </a:rPr>
            </a:br>
            <a:r>
              <a:rPr lang="en-ZA" altLang="x-none" sz="2000" kern="0" dirty="0">
                <a:solidFill>
                  <a:schemeClr val="tx1"/>
                </a:solidFill>
                <a:latin typeface="MgOpen Cosmetica" panose="020B0500000300020003" pitchFamily="34" charset="0"/>
              </a:rPr>
              <a:t>(2) is unable to give consent (</a:t>
            </a:r>
            <a:r>
              <a:rPr lang="en-ZA" altLang="x-none" sz="2000" kern="0" dirty="0" err="1">
                <a:solidFill>
                  <a:schemeClr val="tx1"/>
                </a:solidFill>
                <a:latin typeface="MgOpen Cosmetica" panose="020B0500000300020003" pitchFamily="34" charset="0"/>
              </a:rPr>
              <a:t>eg</a:t>
            </a:r>
            <a:r>
              <a:rPr lang="en-ZA" altLang="x-none" sz="2000" kern="0" dirty="0">
                <a:solidFill>
                  <a:schemeClr val="tx1"/>
                </a:solidFill>
                <a:latin typeface="MgOpen Cosmetica" panose="020B0500000300020003" pitchFamily="34" charset="0"/>
              </a:rPr>
              <a:t> unconscious).</a:t>
            </a:r>
          </a:p>
          <a:p>
            <a:pPr marL="0" indent="0" eaLnBrk="1" hangingPunct="1">
              <a:spcBef>
                <a:spcPts val="0"/>
              </a:spcBef>
              <a:spcAft>
                <a:spcPts val="1800"/>
              </a:spcAft>
              <a:buClr>
                <a:srgbClr val="ED1C24"/>
              </a:buClr>
              <a:buNone/>
            </a:pPr>
            <a:r>
              <a:rPr lang="en-ZA" altLang="x-none" sz="2000" kern="0" dirty="0">
                <a:solidFill>
                  <a:schemeClr val="tx1"/>
                </a:solidFill>
                <a:latin typeface="MgOpen Cosmetica" panose="020B0500000300020003" pitchFamily="34" charset="0"/>
              </a:rPr>
              <a:t>Any person with an interest in the child’s well-being </a:t>
            </a:r>
            <a:br>
              <a:rPr lang="en-ZA" altLang="x-none" sz="2000" kern="0" dirty="0">
                <a:solidFill>
                  <a:schemeClr val="tx1"/>
                </a:solidFill>
                <a:latin typeface="MgOpen Cosmetica" panose="020B0500000300020003" pitchFamily="34" charset="0"/>
              </a:rPr>
            </a:br>
            <a:r>
              <a:rPr lang="en-ZA" altLang="x-none" sz="2000" kern="0" dirty="0">
                <a:solidFill>
                  <a:schemeClr val="tx1"/>
                </a:solidFill>
                <a:latin typeface="MgOpen Cosmetica" panose="020B0500000300020003" pitchFamily="34" charset="0"/>
              </a:rPr>
              <a:t>can ask the </a:t>
            </a:r>
            <a:r>
              <a:rPr lang="en-ZA" altLang="x-none" sz="2000" b="1" kern="0" dirty="0">
                <a:solidFill>
                  <a:schemeClr val="tx1"/>
                </a:solidFill>
                <a:latin typeface="MgOpen Cosmetica" panose="020B0500000300020003" pitchFamily="34" charset="0"/>
              </a:rPr>
              <a:t>Minister </a:t>
            </a:r>
            <a:r>
              <a:rPr lang="en-ZA" altLang="x-none" sz="2000" kern="0" dirty="0">
                <a:solidFill>
                  <a:schemeClr val="tx1"/>
                </a:solidFill>
                <a:latin typeface="MgOpen Cosmetica" panose="020B0500000300020003" pitchFamily="34" charset="0"/>
              </a:rPr>
              <a:t>to give consent. </a:t>
            </a:r>
          </a:p>
          <a:p>
            <a:pPr marL="0" indent="0" eaLnBrk="1" hangingPunct="1">
              <a:spcBef>
                <a:spcPts val="0"/>
              </a:spcBef>
              <a:spcAft>
                <a:spcPts val="1200"/>
              </a:spcAft>
              <a:buClr>
                <a:srgbClr val="ED1C24"/>
              </a:buClr>
              <a:buNone/>
            </a:pPr>
            <a:r>
              <a:rPr lang="en-ZA" altLang="x-none" sz="2000" kern="0" spc="-10" dirty="0">
                <a:solidFill>
                  <a:schemeClr val="tx1"/>
                </a:solidFill>
                <a:latin typeface="MgOpen Cosmetica" panose="020B0500000300020003" pitchFamily="34" charset="0"/>
              </a:rPr>
              <a:t>If the Minister refuses, any person with an interest in the child’s well-being can apply to the </a:t>
            </a:r>
            <a:r>
              <a:rPr lang="en-ZA" altLang="x-none" sz="2000" b="1" kern="0" spc="-10" dirty="0">
                <a:solidFill>
                  <a:schemeClr val="tx1"/>
                </a:solidFill>
                <a:latin typeface="MgOpen Cosmetica" panose="020B0500000300020003" pitchFamily="34" charset="0"/>
              </a:rPr>
              <a:t>children’s court </a:t>
            </a:r>
            <a:r>
              <a:rPr lang="en-ZA" altLang="x-none" sz="2000" kern="0" spc="-10" dirty="0">
                <a:solidFill>
                  <a:schemeClr val="tx1"/>
                </a:solidFill>
                <a:latin typeface="MgOpen Cosmetica" panose="020B0500000300020003" pitchFamily="34" charset="0"/>
              </a:rPr>
              <a:t>for consent.</a:t>
            </a:r>
          </a:p>
        </p:txBody>
      </p:sp>
      <p:sp>
        <p:nvSpPr>
          <p:cNvPr id="75" name="TextBox 74">
            <a:extLst>
              <a:ext uri="{FF2B5EF4-FFF2-40B4-BE49-F238E27FC236}">
                <a16:creationId xmlns:a16="http://schemas.microsoft.com/office/drawing/2014/main" id="{8C97DD47-B62D-4FF7-B336-FB86DE601FAF}"/>
              </a:ext>
            </a:extLst>
          </p:cNvPr>
          <p:cNvSpPr txBox="1"/>
          <p:nvPr/>
        </p:nvSpPr>
        <p:spPr>
          <a:xfrm>
            <a:off x="2252121" y="572948"/>
            <a:ext cx="6298979" cy="984885"/>
          </a:xfrm>
          <a:prstGeom prst="rect">
            <a:avLst/>
          </a:prstGeom>
          <a:noFill/>
        </p:spPr>
        <p:txBody>
          <a:bodyPr wrap="square" lIns="0" tIns="0" rIns="0" bIns="0" rtlCol="0">
            <a:spAutoFit/>
          </a:bodyPr>
          <a:lstStyle/>
          <a:p>
            <a:r>
              <a:rPr lang="en-ZA" altLang="x-none" sz="3200" b="1" kern="0" dirty="0">
                <a:solidFill>
                  <a:srgbClr val="ED1C24"/>
                </a:solidFill>
                <a:latin typeface="MgOpen Cosmetica" panose="020B0500000300020003" pitchFamily="34" charset="0"/>
              </a:rPr>
              <a:t>Substituted consent in </a:t>
            </a:r>
            <a:br>
              <a:rPr lang="en-ZA" altLang="x-none" sz="3200" b="1" kern="0" dirty="0">
                <a:solidFill>
                  <a:srgbClr val="ED1C24"/>
                </a:solidFill>
                <a:latin typeface="MgOpen Cosmetica" panose="020B0500000300020003" pitchFamily="34" charset="0"/>
              </a:rPr>
            </a:br>
            <a:r>
              <a:rPr lang="en-ZA" altLang="x-none" sz="3200" b="1" kern="0" dirty="0">
                <a:solidFill>
                  <a:srgbClr val="ED1C24"/>
                </a:solidFill>
                <a:latin typeface="MgOpen Cosmetica" panose="020B0500000300020003" pitchFamily="34" charset="0"/>
              </a:rPr>
              <a:t>non-emergency situations</a:t>
            </a:r>
          </a:p>
        </p:txBody>
      </p:sp>
      <p:pic>
        <p:nvPicPr>
          <p:cNvPr id="76" name="Picture 75">
            <a:extLst>
              <a:ext uri="{FF2B5EF4-FFF2-40B4-BE49-F238E27FC236}">
                <a16:creationId xmlns:a16="http://schemas.microsoft.com/office/drawing/2014/main" id="{8830A720-4263-4C47-9350-F51606AD5A2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13976" y="3328780"/>
            <a:ext cx="2045750" cy="2136920"/>
          </a:xfrm>
          <a:prstGeom prst="rect">
            <a:avLst/>
          </a:prstGeom>
        </p:spPr>
      </p:pic>
    </p:spTree>
    <p:extLst>
      <p:ext uri="{BB962C8B-B14F-4D97-AF65-F5344CB8AC3E}">
        <p14:creationId xmlns:p14="http://schemas.microsoft.com/office/powerpoint/2010/main" val="289478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CF533662-99A5-454B-843B-A32E6090CC27}"/>
              </a:ext>
            </a:extLst>
          </p:cNvPr>
          <p:cNvGrpSpPr/>
          <p:nvPr/>
        </p:nvGrpSpPr>
        <p:grpSpPr>
          <a:xfrm>
            <a:off x="380026" y="525875"/>
            <a:ext cx="8152787" cy="5811093"/>
            <a:chOff x="737211" y="-698729"/>
            <a:chExt cx="8152787" cy="5811093"/>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2612146" y="-698729"/>
              <a:ext cx="627785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n-ZA"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Who can give consent </a:t>
              </a:r>
              <a:br>
                <a:rPr kumimoji="0" lang="en-ZA"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br>
              <a:r>
                <a:rPr kumimoji="0" lang="en-ZA"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in an emergency?</a:t>
              </a:r>
              <a:endParaRPr kumimoji="0" lang="en-GB"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941096" y="2434708"/>
              <a:ext cx="47900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superintendent of State hospital</a:t>
              </a:r>
            </a:p>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regional director of State clinic</a:t>
              </a:r>
            </a:p>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acting superintendent or acting</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regional director</a:t>
              </a:r>
            </a:p>
            <a:p>
              <a:pPr marL="342900" marR="0" lvl="0" indent="-342900" algn="l" defTabSz="914400" rtl="0" eaLnBrk="1" fontAlgn="base" latinLnBrk="0" hangingPunct="1">
                <a:lnSpc>
                  <a:spcPct val="100000"/>
                </a:lnSpc>
                <a:spcBef>
                  <a:spcPts val="0"/>
                </a:spcBef>
                <a:spcAft>
                  <a:spcPct val="0"/>
                </a:spcAft>
                <a:buClr>
                  <a:srgbClr val="ED1C24"/>
                </a:buClr>
                <a:buSzTx/>
                <a:buFontTx/>
                <a:buChar char="•"/>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equivalent official in a private </a:t>
              </a:r>
              <a:b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hospital or clinic</a:t>
              </a:r>
            </a:p>
          </p:txBody>
        </p:sp>
        <p:sp>
          <p:nvSpPr>
            <p:cNvPr id="91" name="Rectangle 5">
              <a:extLst>
                <a:ext uri="{FF2B5EF4-FFF2-40B4-BE49-F238E27FC236}">
                  <a16:creationId xmlns:a16="http://schemas.microsoft.com/office/drawing/2014/main" id="{6944942F-359F-4CE4-B036-CD6B2210511E}"/>
                </a:ext>
              </a:extLst>
            </p:cNvPr>
            <p:cNvSpPr txBox="1">
              <a:spLocks noChangeArrowheads="1"/>
            </p:cNvSpPr>
            <p:nvPr/>
          </p:nvSpPr>
          <p:spPr bwMode="auto">
            <a:xfrm>
              <a:off x="737211" y="35834"/>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
                  <a:srgbClr val="7E2C76"/>
                </a:buClr>
                <a:buSzTx/>
                <a:buFontTx/>
                <a:buNone/>
                <a:tabLst/>
                <a:defRPr/>
              </a:pPr>
              <a:endParaRPr kumimoji="0" lang="en-GB" altLang="x-none" sz="2800" b="1" i="0" u="none" strike="noStrike" kern="0" cap="none" spc="0" normalizeH="0" baseline="0" noProof="0" dirty="0">
                <a:ln>
                  <a:noFill/>
                </a:ln>
                <a:solidFill>
                  <a:srgbClr val="FF0000"/>
                </a:solidFill>
                <a:effectLst/>
                <a:uLnTx/>
                <a:uFillTx/>
                <a:latin typeface="MgOpen Cosmetica" panose="020B0500000300020003" pitchFamily="34" charset="0"/>
                <a:ea typeface="+mn-ea"/>
                <a:cs typeface="+mn-cs"/>
              </a:endParaRPr>
            </a:p>
          </p:txBody>
        </p:sp>
      </p:grpSp>
      <p:sp>
        <p:nvSpPr>
          <p:cNvPr id="24"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187" y="1799399"/>
            <a:ext cx="479004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In emergencies, consent for medical intervention or surgery can be given by </a:t>
            </a:r>
            <a:r>
              <a:rPr kumimoji="0" lang="en-ZA" altLang="x-none" sz="2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senior official of a health facility</a:t>
            </a:r>
            <a:r>
              <a:rPr kumimoji="0" lang="en-ZA"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t>
            </a:r>
            <a:endParaRPr kumimoji="0" lang="en-GB"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936875" y="1937514"/>
            <a:ext cx="2620012" cy="437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2B73769-C3FA-43CD-8380-C158013547F5}"/>
              </a:ext>
            </a:extLst>
          </p:cNvPr>
          <p:cNvGrpSpPr/>
          <p:nvPr/>
        </p:nvGrpSpPr>
        <p:grpSpPr>
          <a:xfrm>
            <a:off x="60580" y="-1586"/>
            <a:ext cx="9022840" cy="6859586"/>
            <a:chOff x="60580" y="-1586"/>
            <a:chExt cx="9022840" cy="6859586"/>
          </a:xfrm>
        </p:grpSpPr>
        <p:grpSp>
          <p:nvGrpSpPr>
            <p:cNvPr id="26" name="Group 25">
              <a:extLst>
                <a:ext uri="{FF2B5EF4-FFF2-40B4-BE49-F238E27FC236}">
                  <a16:creationId xmlns:a16="http://schemas.microsoft.com/office/drawing/2014/main" id="{A2CE845A-CAB9-4212-AC95-BF3A5FD44A2F}"/>
                </a:ext>
              </a:extLst>
            </p:cNvPr>
            <p:cNvGrpSpPr/>
            <p:nvPr/>
          </p:nvGrpSpPr>
          <p:grpSpPr>
            <a:xfrm>
              <a:off x="60580" y="-1586"/>
              <a:ext cx="9022840" cy="6859586"/>
              <a:chOff x="60580" y="-1586"/>
              <a:chExt cx="9022840" cy="6859586"/>
            </a:xfrm>
          </p:grpSpPr>
          <p:cxnSp>
            <p:nvCxnSpPr>
              <p:cNvPr id="41" name="Straight Connector 40">
                <a:extLst>
                  <a:ext uri="{FF2B5EF4-FFF2-40B4-BE49-F238E27FC236}">
                    <a16:creationId xmlns:a16="http://schemas.microsoft.com/office/drawing/2014/main" id="{1FF987C2-24F9-46E1-A4D0-CC002D99CFB5}"/>
                  </a:ext>
                </a:extLst>
              </p:cNvPr>
              <p:cNvCxnSpPr>
                <a:cxnSpLocks/>
              </p:cNvCxnSpPr>
              <p:nvPr/>
            </p:nvCxnSpPr>
            <p:spPr>
              <a:xfrm>
                <a:off x="6058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605315-2734-4397-A560-1C8A1C6D9E26}"/>
                  </a:ext>
                </a:extLst>
              </p:cNvPr>
              <p:cNvCxnSpPr>
                <a:cxnSpLocks/>
              </p:cNvCxnSpPr>
              <p:nvPr/>
            </p:nvCxnSpPr>
            <p:spPr>
              <a:xfrm>
                <a:off x="9083420" y="-1586"/>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549D3AB-CB6E-426C-AAE4-068A98070C99}"/>
                </a:ext>
              </a:extLst>
            </p:cNvPr>
            <p:cNvGrpSpPr/>
            <p:nvPr/>
          </p:nvGrpSpPr>
          <p:grpSpPr>
            <a:xfrm>
              <a:off x="158646" y="532900"/>
              <a:ext cx="1721222" cy="1023137"/>
              <a:chOff x="158646" y="532900"/>
              <a:chExt cx="1721222" cy="1023137"/>
            </a:xfrm>
          </p:grpSpPr>
          <p:grpSp>
            <p:nvGrpSpPr>
              <p:cNvPr id="28" name="Group 9">
                <a:extLst>
                  <a:ext uri="{FF2B5EF4-FFF2-40B4-BE49-F238E27FC236}">
                    <a16:creationId xmlns:a16="http://schemas.microsoft.com/office/drawing/2014/main" id="{E71B4125-E8A1-402C-A5B5-D71FB31B6E60}"/>
                  </a:ext>
                </a:extLst>
              </p:cNvPr>
              <p:cNvGrpSpPr>
                <a:grpSpLocks/>
              </p:cNvGrpSpPr>
              <p:nvPr/>
            </p:nvGrpSpPr>
            <p:grpSpPr bwMode="auto">
              <a:xfrm>
                <a:off x="158646" y="596227"/>
                <a:ext cx="1161764" cy="900361"/>
                <a:chOff x="45451" y="590550"/>
                <a:chExt cx="1213436" cy="848620"/>
              </a:xfrm>
            </p:grpSpPr>
            <p:cxnSp>
              <p:nvCxnSpPr>
                <p:cNvPr id="32" name="Straight Connector 31">
                  <a:extLst>
                    <a:ext uri="{FF2B5EF4-FFF2-40B4-BE49-F238E27FC236}">
                      <a16:creationId xmlns:a16="http://schemas.microsoft.com/office/drawing/2014/main" id="{A1512543-5B2E-4D59-83E0-6A5D4B6A058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978D5D5-1A16-40AF-89F4-E2824924E96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A16E4FD-C5E0-43F6-98F0-99974C939CAD}"/>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F4DB213-B438-456F-A4F5-7984D8C6D1FD}"/>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0B7CF52-46BD-4B27-A29C-C136D746EE5E}"/>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B7FD3C-37BE-430E-B5D0-8D17D04B693B}"/>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400781C-9F75-48C0-A403-056EA571BFD6}"/>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BF91C85-BB0B-4223-B9F7-ACF575C542C9}"/>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A665CB-20EE-4337-96B4-D9BFB4C0ED5E}"/>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2877431-852B-4517-A0CC-ACFEB8B97A69}"/>
                  </a:ext>
                </a:extLst>
              </p:cNvPr>
              <p:cNvGrpSpPr/>
              <p:nvPr/>
            </p:nvGrpSpPr>
            <p:grpSpPr>
              <a:xfrm>
                <a:off x="839564" y="532900"/>
                <a:ext cx="1040304" cy="1023137"/>
                <a:chOff x="839564" y="542426"/>
                <a:chExt cx="1040304" cy="1023137"/>
              </a:xfrm>
            </p:grpSpPr>
            <p:sp>
              <p:nvSpPr>
                <p:cNvPr id="30" name="Oval 29">
                  <a:extLst>
                    <a:ext uri="{FF2B5EF4-FFF2-40B4-BE49-F238E27FC236}">
                      <a16:creationId xmlns:a16="http://schemas.microsoft.com/office/drawing/2014/main" id="{0FD857C9-0E9E-4C16-BB54-860753260C21}"/>
                    </a:ext>
                  </a:extLst>
                </p:cNvPr>
                <p:cNvSpPr/>
                <p:nvPr/>
              </p:nvSpPr>
              <p:spPr bwMode="auto">
                <a:xfrm>
                  <a:off x="839564" y="542426"/>
                  <a:ext cx="1040304" cy="1023137"/>
                </a:xfrm>
                <a:prstGeom prst="ellipse">
                  <a:avLst/>
                </a:prstGeom>
                <a:solidFill>
                  <a:srgbClr val="ED1C24"/>
                </a:solidFill>
                <a:ln w="28575">
                  <a:solidFill>
                    <a:srgbClr val="FAC6C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1" name="Picture 22">
                  <a:extLst>
                    <a:ext uri="{FF2B5EF4-FFF2-40B4-BE49-F238E27FC236}">
                      <a16:creationId xmlns:a16="http://schemas.microsoft.com/office/drawing/2014/main" id="{09FD96F9-11A7-4719-8638-D2BF102683A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62533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02393" y="4121310"/>
            <a:ext cx="929856" cy="2187415"/>
          </a:xfrm>
          <a:prstGeom prst="rect">
            <a:avLst/>
          </a:prstGeom>
        </p:spPr>
      </p:pic>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12855" y="649030"/>
            <a:ext cx="6311107"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Consent by child-parents</a:t>
            </a:r>
            <a:endParaRPr kumimoji="0" lang="en-GB"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582109" y="2941989"/>
            <a:ext cx="7950704"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If the child-parent does </a:t>
            </a:r>
            <a:r>
              <a:rPr kumimoji="0" lang="en-US"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NOT</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have the required capacity for independent decision-making, then the child-parent’s parent or guardian would hold the decision-making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power for the child of the child-parent </a:t>
            </a:r>
          </a:p>
          <a:p>
            <a:pPr marL="342900" marR="0" lvl="0" indent="-342900" algn="l" defTabSz="914400" rtl="0" eaLnBrk="1" fontAlgn="base" latinLnBrk="0" hangingPunct="1">
              <a:lnSpc>
                <a:spcPct val="100000"/>
              </a:lnSpc>
              <a:spcBef>
                <a:spcPts val="0"/>
              </a:spcBef>
              <a:spcAft>
                <a:spcPts val="1200"/>
              </a:spcAft>
              <a:buClr>
                <a:srgbClr val="ED1C24"/>
              </a:buClr>
              <a:buSzTx/>
              <a:buFontTx/>
              <a:buChar char="•"/>
              <a:tabLst/>
              <a:defRPr/>
            </a:pP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rules on </a:t>
            </a:r>
            <a:r>
              <a:rPr kumimoji="0" lang="en-US"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emergency situations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and the rules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on addressing </a:t>
            </a:r>
            <a:r>
              <a:rPr kumimoji="0" lang="en-US" altLang="x-none" sz="24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lack of consent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would apply in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usual way to decision-making in this situation.</a:t>
            </a:r>
          </a:p>
        </p:txBody>
      </p:sp>
      <p:sp>
        <p:nvSpPr>
          <p:cNvPr id="35" name="Rectangle 5">
            <a:extLst>
              <a:ext uri="{FF2B5EF4-FFF2-40B4-BE49-F238E27FC236}">
                <a16:creationId xmlns:a16="http://schemas.microsoft.com/office/drawing/2014/main" id="{29ADD41E-FFFA-4E9A-8A44-261242C4EF0C}"/>
              </a:ext>
            </a:extLst>
          </p:cNvPr>
          <p:cNvSpPr txBox="1">
            <a:spLocks noChangeArrowheads="1"/>
          </p:cNvSpPr>
          <p:nvPr/>
        </p:nvSpPr>
        <p:spPr bwMode="auto">
          <a:xfrm>
            <a:off x="611189" y="1727415"/>
            <a:ext cx="7921624" cy="990217"/>
          </a:xfrm>
          <a:prstGeom prst="rect">
            <a:avLst/>
          </a:prstGeom>
          <a:solidFill>
            <a:srgbClr val="FF9966">
              <a:alpha val="20000"/>
            </a:srgbClr>
          </a:solidFill>
          <a:ln w="15875">
            <a:solidFill>
              <a:srgbClr val="ED1C24"/>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rPr>
              <a:t>A child-parent who is competent to consent in respect of himself or herself is also competent to consent in respect of his or her child. </a:t>
            </a:r>
            <a:endParaRPr kumimoji="0" lang="en-GB" altLang="x-none" sz="1800" b="1" i="0" u="none" strike="noStrike" kern="0" cap="none" spc="0" normalizeH="0" baseline="0" noProof="0" dirty="0">
              <a:ln>
                <a:noFill/>
              </a:ln>
              <a:solidFill>
                <a:srgbClr val="ED1C24"/>
              </a:solidFill>
              <a:effectLst/>
              <a:uLnTx/>
              <a:uFillTx/>
              <a:latin typeface="MgOpen Cosmetica" panose="020B0500000300020003" pitchFamily="34" charset="0"/>
              <a:ea typeface="+mn-ea"/>
              <a:cs typeface="+mn-cs"/>
            </a:endParaRPr>
          </a:p>
        </p:txBody>
      </p:sp>
      <p:grpSp>
        <p:nvGrpSpPr>
          <p:cNvPr id="22" name="Group 21">
            <a:extLst>
              <a:ext uri="{FF2B5EF4-FFF2-40B4-BE49-F238E27FC236}">
                <a16:creationId xmlns:a16="http://schemas.microsoft.com/office/drawing/2014/main" id="{B27EBCF0-F56D-4445-82B6-89170E145B9D}"/>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F3AF7928-C84A-4B83-9EE6-1C6E960EB909}"/>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0F1B3980-70C9-41F8-B293-2F9040E2C8B0}"/>
                  </a:ext>
                </a:extLst>
              </p:cNvPr>
              <p:cNvCxnSpPr>
                <a:cxnSpLocks/>
              </p:cNvCxnSpPr>
              <p:nvPr/>
            </p:nvCxnSpPr>
            <p:spPr>
              <a:xfrm>
                <a:off x="6058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DE29F3-008C-464D-951E-799C86C2441A}"/>
                  </a:ext>
                </a:extLst>
              </p:cNvPr>
              <p:cNvCxnSpPr>
                <a:cxnSpLocks/>
              </p:cNvCxnSpPr>
              <p:nvPr/>
            </p:nvCxnSpPr>
            <p:spPr>
              <a:xfrm>
                <a:off x="9083420" y="-1586"/>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45C916B-D5EB-4B4A-93A2-CCADBE2D853E}"/>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1A8F7BB9-5486-434E-9A4A-22AD3171B1D1}"/>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834CBA7D-2760-4389-AF90-E8D6F132E4D8}"/>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4E8435-2993-4217-97C7-3D8F8E39A508}"/>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88C193-6A82-4240-978F-6DE9951F74AE}"/>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01A36C-C29C-42D9-A6C4-D8DCB2A19CA3}"/>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518E6C-343B-421C-8D9F-E24AE31CD67B}"/>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FB1886-D8B2-4782-92BA-555F6F3ABE4C}"/>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607194B-27FA-4B42-A413-49B1617DD23C}"/>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20F66A8-2A54-46BD-89F6-7E1818407D58}"/>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5260CBB-55BD-47D1-97D8-FB6F6CDFEE9A}"/>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BD0D2D1-9D1D-46B6-B6A5-483E2BB0D8BE}"/>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508A25A3-38A7-4B89-952E-0639760E8450}"/>
                    </a:ext>
                  </a:extLst>
                </p:cNvPr>
                <p:cNvSpPr/>
                <p:nvPr/>
              </p:nvSpPr>
              <p:spPr bwMode="auto">
                <a:xfrm>
                  <a:off x="839564" y="542426"/>
                  <a:ext cx="1040304" cy="1023137"/>
                </a:xfrm>
                <a:prstGeom prst="ellipse">
                  <a:avLst/>
                </a:prstGeom>
                <a:solidFill>
                  <a:srgbClr val="ED1C24"/>
                </a:solidFill>
                <a:ln w="28575">
                  <a:solidFill>
                    <a:srgbClr val="FAC6C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110EF190-1B40-4283-A7AD-D7CCB76C1F0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88969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66462" y="649643"/>
            <a:ext cx="6266349"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R="0" lvl="0" algn="l"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Examination and treatment </a:t>
            </a:r>
            <a:br>
              <a:rPr lang="en-US" altLang="x-none" sz="3600" kern="0" dirty="0">
                <a:solidFill>
                  <a:srgbClr val="ED1C24"/>
                </a:solidFill>
                <a:latin typeface="MgOpen Cosmetica" panose="020B0500000300020003" pitchFamily="34" charset="0"/>
              </a:rPr>
            </a:br>
            <a:r>
              <a:rPr kumimoji="0" lang="en-US"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rPr>
              <a:t>of abused or neglected child </a:t>
            </a:r>
            <a:endParaRPr kumimoji="0" lang="en-GB" altLang="x-none" sz="3600" b="1" i="0" u="none" strike="noStrike" kern="0" cap="none" spc="0" normalizeH="0" baseline="0" noProof="0" dirty="0">
              <a:ln>
                <a:noFill/>
              </a:ln>
              <a:solidFill>
                <a:srgbClr val="ED1C24"/>
              </a:solidFill>
              <a:effectLst/>
              <a:uLnTx/>
              <a:uFillTx/>
              <a:latin typeface="MgOpen Cosmetica" panose="020B0500000300020003" pitchFamily="34" charset="0"/>
              <a:ea typeface="+mj-ea"/>
              <a:cs typeface="+mj-cs"/>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189" y="1791972"/>
            <a:ext cx="5256101"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There is an </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exception</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the general rules on consent </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if the parent or care-giver may be responsible for </a:t>
            </a:r>
            <a:r>
              <a:rPr kumimoji="0" lang="en-US" altLang="x-none" sz="20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child abuse or neglect</a:t>
            </a:r>
            <a:r>
              <a:rPr kumimoji="0" lang="en-US"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or may want to protect some other person who was responsible.</a:t>
            </a:r>
            <a:endParaRPr kumimoji="0" lang="en-GB" altLang="x-none" sz="20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2" name="Rectangle 1"/>
          <p:cNvSpPr/>
          <p:nvPr/>
        </p:nvSpPr>
        <p:spPr>
          <a:xfrm>
            <a:off x="611189" y="3482455"/>
            <a:ext cx="5210878" cy="2677656"/>
          </a:xfrm>
          <a:prstGeom prst="rect">
            <a:avLst/>
          </a:prstGeom>
        </p:spPr>
        <p:txBody>
          <a:bodyPr wrap="square" lIns="0" tIns="0" rIns="0" bIns="0">
            <a:spAutoFit/>
          </a:bodyPr>
          <a:lstStyle/>
          <a:p>
            <a:pPr lvl="0" eaLnBrk="1" hangingPunct="1">
              <a:spcBef>
                <a:spcPts val="0"/>
              </a:spcBef>
            </a:pPr>
            <a:r>
              <a:rPr lang="en-US" altLang="x-none" sz="2400" b="1" kern="0" dirty="0">
                <a:solidFill>
                  <a:srgbClr val="ED1C24"/>
                </a:solidFill>
                <a:latin typeface="MgOpen Cosmetica" panose="020B0500000300020003" pitchFamily="34" charset="0"/>
              </a:rPr>
              <a:t>A health practitioner may assess the child &amp; provide reasonable medical interventions WITHOUT CONSENT from parent, guardian or care-giver, regardless of age of child – but </a:t>
            </a:r>
          </a:p>
          <a:p>
            <a:pPr eaLnBrk="1" hangingPunct="1">
              <a:spcBef>
                <a:spcPts val="0"/>
              </a:spcBef>
            </a:pPr>
            <a:r>
              <a:rPr lang="en-ZA" sz="2400" b="1" dirty="0">
                <a:solidFill>
                  <a:srgbClr val="ED1C24"/>
                </a:solidFill>
                <a:latin typeface="MgOpen Cosmetica" panose="020B0604020202020204"/>
              </a:rPr>
              <a:t>may NOT give </a:t>
            </a:r>
            <a:r>
              <a:rPr lang="en-ZA" sz="2400" b="1" dirty="0" err="1">
                <a:solidFill>
                  <a:srgbClr val="ED1C24"/>
                </a:solidFill>
                <a:latin typeface="MgOpen Cosmetica" panose="020B0604020202020204"/>
              </a:rPr>
              <a:t>anaesthestic</a:t>
            </a:r>
            <a:r>
              <a:rPr lang="en-ZA" sz="2400" b="1" dirty="0">
                <a:solidFill>
                  <a:srgbClr val="ED1C24"/>
                </a:solidFill>
                <a:latin typeface="MgOpen Cosmetica" panose="020B0604020202020204"/>
              </a:rPr>
              <a:t> without consent.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7718" y="1909357"/>
            <a:ext cx="2427667" cy="2431096"/>
          </a:xfrm>
          <a:prstGeom prst="rect">
            <a:avLst/>
          </a:prstGeom>
        </p:spPr>
      </p:pic>
      <p:grpSp>
        <p:nvGrpSpPr>
          <p:cNvPr id="23" name="Group 22">
            <a:extLst>
              <a:ext uri="{FF2B5EF4-FFF2-40B4-BE49-F238E27FC236}">
                <a16:creationId xmlns:a16="http://schemas.microsoft.com/office/drawing/2014/main" id="{449D26D8-A552-460E-B9D5-283FBF9EB3A7}"/>
              </a:ext>
            </a:extLst>
          </p:cNvPr>
          <p:cNvGrpSpPr/>
          <p:nvPr/>
        </p:nvGrpSpPr>
        <p:grpSpPr>
          <a:xfrm>
            <a:off x="60580" y="-1586"/>
            <a:ext cx="9022840" cy="6859586"/>
            <a:chOff x="60580" y="-1586"/>
            <a:chExt cx="9022840" cy="6859586"/>
          </a:xfrm>
        </p:grpSpPr>
        <p:grpSp>
          <p:nvGrpSpPr>
            <p:cNvPr id="24" name="Group 23">
              <a:extLst>
                <a:ext uri="{FF2B5EF4-FFF2-40B4-BE49-F238E27FC236}">
                  <a16:creationId xmlns:a16="http://schemas.microsoft.com/office/drawing/2014/main" id="{742CAF28-3E59-44EE-9F61-39ACE60C2763}"/>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37F9CF9C-7EF0-4FFE-AE53-140B610276F0}"/>
                  </a:ext>
                </a:extLst>
              </p:cNvPr>
              <p:cNvCxnSpPr>
                <a:cxnSpLocks/>
              </p:cNvCxnSpPr>
              <p:nvPr/>
            </p:nvCxnSpPr>
            <p:spPr>
              <a:xfrm>
                <a:off x="60580" y="0"/>
                <a:ext cx="0" cy="6858000"/>
              </a:xfrm>
              <a:prstGeom prst="line">
                <a:avLst/>
              </a:prstGeom>
              <a:ln w="127000" cmpd="thinThick">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D06669-0D8C-4DF9-88B1-135A0F314FD1}"/>
                  </a:ext>
                </a:extLst>
              </p:cNvPr>
              <p:cNvCxnSpPr>
                <a:cxnSpLocks/>
              </p:cNvCxnSpPr>
              <p:nvPr/>
            </p:nvCxnSpPr>
            <p:spPr>
              <a:xfrm>
                <a:off x="9083420" y="-1586"/>
                <a:ext cx="0" cy="6858000"/>
              </a:xfrm>
              <a:prstGeom prst="line">
                <a:avLst/>
              </a:prstGeom>
              <a:ln w="127000" cmpd="thickThin">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E70C50C-44D9-4636-9D35-A86DCB948910}"/>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D668C7C0-4710-40CE-942E-60C7797A3099}"/>
                  </a:ext>
                </a:extLst>
              </p:cNvPr>
              <p:cNvGrpSpPr>
                <a:grpSpLocks/>
              </p:cNvGrpSpPr>
              <p:nvPr/>
            </p:nvGrpSpPr>
            <p:grpSpPr bwMode="auto">
              <a:xfrm>
                <a:off x="158646" y="596227"/>
                <a:ext cx="1161764" cy="900361"/>
                <a:chOff x="45451" y="590550"/>
                <a:chExt cx="1213436" cy="848620"/>
              </a:xfrm>
            </p:grpSpPr>
            <p:cxnSp>
              <p:nvCxnSpPr>
                <p:cNvPr id="31" name="Straight Connector 30">
                  <a:extLst>
                    <a:ext uri="{FF2B5EF4-FFF2-40B4-BE49-F238E27FC236}">
                      <a16:creationId xmlns:a16="http://schemas.microsoft.com/office/drawing/2014/main" id="{73E12076-0023-4C47-987C-62C8D7B313A7}"/>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0FD302-8AB4-49BE-BF58-B9CC1E26C980}"/>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32D46F4-8BA9-4E45-86B4-2283F4A7DBCD}"/>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CDFBE3-8444-4229-B9A5-EF18A692F686}"/>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F45D4B-03DF-4718-A282-772ED7DA1571}"/>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AF71CB-0DE7-4F71-B1C7-1A8FBEDA2EC0}"/>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CC23AA4-45B5-4EFB-AAF1-4005E0D7EA23}"/>
                    </a:ext>
                  </a:extLst>
                </p:cNvPr>
                <p:cNvCxnSpPr>
                  <a:cxnSpLocks/>
                </p:cNvCxnSpPr>
                <p:nvPr/>
              </p:nvCxnSpPr>
              <p:spPr>
                <a:xfrm>
                  <a:off x="45451" y="1439170"/>
                  <a:ext cx="1213436" cy="0"/>
                </a:xfrm>
                <a:prstGeom prst="line">
                  <a:avLst/>
                </a:prstGeom>
                <a:ln w="76200" cmpd="sng">
                  <a:solidFill>
                    <a:srgbClr val="C47174"/>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A60010D-569E-434A-9C4C-7C92D69B304A}"/>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CBB837-E638-4D2D-801A-71CDADE4763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B4CA783-2D72-41A9-9721-B3FDEE178D8F}"/>
                  </a:ext>
                </a:extLst>
              </p:cNvPr>
              <p:cNvGrpSpPr/>
              <p:nvPr/>
            </p:nvGrpSpPr>
            <p:grpSpPr>
              <a:xfrm>
                <a:off x="839564" y="532900"/>
                <a:ext cx="1040304" cy="1023137"/>
                <a:chOff x="839564" y="542426"/>
                <a:chExt cx="1040304" cy="1023137"/>
              </a:xfrm>
            </p:grpSpPr>
            <p:sp>
              <p:nvSpPr>
                <p:cNvPr id="29" name="Oval 28">
                  <a:extLst>
                    <a:ext uri="{FF2B5EF4-FFF2-40B4-BE49-F238E27FC236}">
                      <a16:creationId xmlns:a16="http://schemas.microsoft.com/office/drawing/2014/main" id="{09993972-D4BF-4C71-A543-1920E8C620F4}"/>
                    </a:ext>
                  </a:extLst>
                </p:cNvPr>
                <p:cNvSpPr/>
                <p:nvPr/>
              </p:nvSpPr>
              <p:spPr bwMode="auto">
                <a:xfrm>
                  <a:off x="839564" y="542426"/>
                  <a:ext cx="1040304" cy="1023137"/>
                </a:xfrm>
                <a:prstGeom prst="ellipse">
                  <a:avLst/>
                </a:prstGeom>
                <a:solidFill>
                  <a:srgbClr val="ED1C24"/>
                </a:solidFill>
                <a:ln w="28575">
                  <a:solidFill>
                    <a:srgbClr val="FAC6C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ABCCE60F-1220-49E7-8280-950174637A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2" name="Picture 41">
            <a:extLst>
              <a:ext uri="{FF2B5EF4-FFF2-40B4-BE49-F238E27FC236}">
                <a16:creationId xmlns:a16="http://schemas.microsoft.com/office/drawing/2014/main" id="{924DA5EE-9435-44EF-BECE-8D0BCD416A9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17718" y="4428427"/>
            <a:ext cx="2415083" cy="1880298"/>
          </a:xfrm>
          <a:prstGeom prst="rect">
            <a:avLst/>
          </a:prstGeom>
        </p:spPr>
      </p:pic>
    </p:spTree>
    <p:extLst>
      <p:ext uri="{BB962C8B-B14F-4D97-AF65-F5344CB8AC3E}">
        <p14:creationId xmlns:p14="http://schemas.microsoft.com/office/powerpoint/2010/main" val="4167044787"/>
      </p:ext>
    </p:extLst>
  </p:cSld>
  <p:clrMapOvr>
    <a:masterClrMapping/>
  </p:clrMapOvr>
</p:sld>
</file>

<file path=ppt/theme/theme1.xml><?xml version="1.0" encoding="utf-8"?>
<a:theme xmlns:a="http://schemas.openxmlformats.org/drawingml/2006/main" name="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 - Introduction FINAL (25sept19) - TEMPLATE" id="{E5A42397-2949-4843-A34C-503D6485B8AF}" vid="{C901B9D0-7816-4B44-B0AE-6B5AD15A9796}"/>
    </a:ext>
  </a:extLst>
</a:theme>
</file>

<file path=ppt/theme/theme10.xml><?xml version="1.0" encoding="utf-8"?>
<a:theme xmlns:a="http://schemas.openxmlformats.org/drawingml/2006/main" name="12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6 - Child Exploitation (30sept19) - TEMPLATE" id="{4D0736BD-5268-4822-89FD-CB83528DD726}" vid="{9AC44277-AB37-4AF9-9DFE-8C31FC15D840}"/>
    </a:ext>
  </a:extLst>
</a:theme>
</file>

<file path=ppt/theme/theme11.xml><?xml version="1.0" encoding="utf-8"?>
<a:theme xmlns:a="http://schemas.openxmlformats.org/drawingml/2006/main" name="13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7 - Police Clearance Certificates (30sept19) - TEMPLATE" id="{28E2D37E-4DEF-4ABE-A464-A84833623533}" vid="{BE3F2BCB-13BE-4FFF-96F6-8D822C33E19F}"/>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8 - Medical Interventions &amp; HIV Testing (30sept19) - TEMPLATE" id="{B082BD40-4519-45C8-B688-AD92EC25219B}" vid="{2B623839-C58A-45D1-A9EE-50B6153D5A49}"/>
    </a:ext>
  </a:extLst>
</a:theme>
</file>

<file path=ppt/theme/theme3.xml><?xml version="1.0" encoding="utf-8"?>
<a:theme xmlns:a="http://schemas.openxmlformats.org/drawingml/2006/main" name="Ch19 - Child-Headed Households (30sept19) -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9 - Child-Headed Households (30sept19) - TEMPLATE" id="{4617CC8E-04F9-4704-AE49-AF488BA5A0D6}" vid="{0EA7F300-6E00-42A5-A49D-45BBF53A920B}"/>
    </a:ext>
  </a:extLst>
</a:theme>
</file>

<file path=ppt/theme/theme4.xml><?xml version="1.0" encoding="utf-8"?>
<a:theme xmlns:a="http://schemas.openxmlformats.org/drawingml/2006/main" name="7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0 - Harmful Social, Cultural or Religious Practices (30sept19) - TEMPLATE" id="{9520D7F5-D472-479C-B96C-AED33EA0FFE8}" vid="{A5A30183-43EE-4294-A61E-803AD35FF121}"/>
    </a:ext>
  </a:extLst>
</a:theme>
</file>

<file path=ppt/theme/theme5.xml><?xml version="1.0" encoding="utf-8"?>
<a:theme xmlns:a="http://schemas.openxmlformats.org/drawingml/2006/main" name="8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1 - Baby-Dumping (30sept19) - TEMPLATE" id="{A504FA5F-ED43-48F7-B3C4-F1B1B3937C0F}" vid="{993868F8-5DEA-42BE-8E88-4518468203CD}"/>
    </a:ext>
  </a:extLst>
</a:theme>
</file>

<file path=ppt/theme/theme6.xml><?xml version="1.0" encoding="utf-8"?>
<a:theme xmlns:a="http://schemas.openxmlformats.org/drawingml/2006/main" name="Ch22 - Corporal Punishment (30sept19) -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2 - Corporal Punishment (30sept19) - TEMPLATE" id="{A3B88BEF-A9C8-46D4-8992-5881F731BD1E}" vid="{D3B0B52F-91B4-471B-BA26-8A0820803CA5}"/>
    </a:ext>
  </a:extLst>
</a:theme>
</file>

<file path=ppt/theme/theme7.xml><?xml version="1.0" encoding="utf-8"?>
<a:theme xmlns:a="http://schemas.openxmlformats.org/drawingml/2006/main" name="10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4 - Children &amp; Alcohol (15oct19) - TEMPLATE" id="{E141A0B2-1283-43D9-A528-2C81BA6B5F49}" vid="{5552EDAD-3854-4466-9935-43D1D01602C6}"/>
    </a:ext>
  </a:extLst>
</a:theme>
</file>

<file path=ppt/theme/theme8.xml><?xml version="1.0" encoding="utf-8"?>
<a:theme xmlns:a="http://schemas.openxmlformats.org/drawingml/2006/main" name="9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3 - Child Entertainment (30sept19) - TEMPLATE" id="{616B06FD-9020-442A-A377-8BB814D9E6D8}" vid="{10397894-ADE3-47F4-8113-5AB6B63C3B80}"/>
    </a:ext>
  </a:extLst>
</a:theme>
</file>

<file path=ppt/theme/theme9.xml><?xml version="1.0" encoding="utf-8"?>
<a:theme xmlns:a="http://schemas.openxmlformats.org/drawingml/2006/main" name="11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25 - Children in Prisons or Police Cells (30sept19) - TEMPLATE" id="{C6D5F8F9-69BD-49E9-A75D-B8A77B4D506A}" vid="{0B29DD92-88A9-41B0-8305-6A25AB4C593B}"/>
    </a:ext>
  </a:extLst>
</a:theme>
</file>

<file path=docProps/app.xml><?xml version="1.0" encoding="utf-8"?>
<Properties xmlns="http://schemas.openxmlformats.org/officeDocument/2006/extended-properties" xmlns:vt="http://schemas.openxmlformats.org/officeDocument/2006/docPropsVTypes">
  <Template/>
  <TotalTime>2335</TotalTime>
  <Words>3155</Words>
  <Application>Microsoft Office PowerPoint</Application>
  <PresentationFormat>On-screen Show (4:3)</PresentationFormat>
  <Paragraphs>318</Paragraphs>
  <Slides>39</Slides>
  <Notes>39</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39</vt:i4>
      </vt:variant>
    </vt:vector>
  </HeadingPairs>
  <TitlesOfParts>
    <vt:vector size="54" baseType="lpstr">
      <vt:lpstr>Courier New</vt:lpstr>
      <vt:lpstr>Arial</vt:lpstr>
      <vt:lpstr>Wingdings</vt:lpstr>
      <vt:lpstr>MgOpen Cosmetica</vt:lpstr>
      <vt:lpstr>CCPA Presentation for Police</vt:lpstr>
      <vt:lpstr>6_CCPA Presentation for Police</vt:lpstr>
      <vt:lpstr>Ch19 - Child-Headed Households (30sept19) - TEMPLATE</vt:lpstr>
      <vt:lpstr>7_CCPA Presentation for Police</vt:lpstr>
      <vt:lpstr>8_CCPA Presentation for Police</vt:lpstr>
      <vt:lpstr>Ch22 - Corporal Punishment (30sept19) - TEMPLATE</vt:lpstr>
      <vt:lpstr>10_CCPA Presentation for Police</vt:lpstr>
      <vt:lpstr>9_CCPA Presentation for Police</vt:lpstr>
      <vt:lpstr>11_CCPA Presentation for Police</vt:lpstr>
      <vt:lpstr>12_CCPA Presentation for Police</vt:lpstr>
      <vt:lpstr>13_CCPA Presentation for Police</vt:lpstr>
      <vt:lpstr>Summary of Namibia’s CHILD CARE AND PROTECTION ACT (Act No. 3 of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 Harmful social, cultural       or religious practices</vt:lpstr>
      <vt:lpstr>Are these practices harmful?</vt:lpstr>
      <vt:lpstr>Criteria for harmful practices</vt:lpstr>
      <vt:lpstr>21. Baby-dumping</vt:lpstr>
      <vt:lpstr>Criminal charges</vt:lpstr>
      <vt:lpstr>What is an approved authority?</vt:lpstr>
      <vt:lpstr>PowerPoint Presentation</vt:lpstr>
      <vt:lpstr>PowerPoint Presentation</vt:lpstr>
      <vt:lpstr>PowerPoint Presentation</vt:lpstr>
      <vt:lpstr>PowerPoint Presentation</vt:lpstr>
      <vt:lpstr>PowerPoint Presentation</vt:lpstr>
      <vt:lpstr>PowerPoint Presentation</vt:lpstr>
      <vt:lpstr>23. Child safety at places        of entertainment</vt:lpstr>
      <vt:lpstr>24. Children &amp; alcohol</vt:lpstr>
      <vt:lpstr>25. Children in prisons        or police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27. Police clearance  certificates</vt:lpstr>
      <vt:lpstr>Who must get a police  clearance certificate?</vt:lpstr>
      <vt:lpstr>Relevant crimes</vt:lpstr>
    </vt:vector>
  </TitlesOfParts>
  <Company>Legal Assistance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and Protection Act 3 of 2015</dc:title>
  <dc:creator>Perri</dc:creator>
  <cp:lastModifiedBy>Perri</cp:lastModifiedBy>
  <cp:revision>407</cp:revision>
  <dcterms:created xsi:type="dcterms:W3CDTF">2019-09-25T11:50:31Z</dcterms:created>
  <dcterms:modified xsi:type="dcterms:W3CDTF">2020-05-05T15:13:41Z</dcterms:modified>
</cp:coreProperties>
</file>