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4" r:id="rId1"/>
    <p:sldMasterId id="2147483746" r:id="rId2"/>
  </p:sldMasterIdLst>
  <p:notesMasterIdLst>
    <p:notesMasterId r:id="rId30"/>
  </p:notesMasterIdLst>
  <p:handoutMasterIdLst>
    <p:handoutMasterId r:id="rId31"/>
  </p:handoutMasterIdLst>
  <p:sldIdLst>
    <p:sldId id="512" r:id="rId3"/>
    <p:sldId id="513" r:id="rId4"/>
    <p:sldId id="514" r:id="rId5"/>
    <p:sldId id="517" r:id="rId6"/>
    <p:sldId id="518" r:id="rId7"/>
    <p:sldId id="516" r:id="rId8"/>
    <p:sldId id="519" r:id="rId9"/>
    <p:sldId id="520" r:id="rId10"/>
    <p:sldId id="521" r:id="rId11"/>
    <p:sldId id="522" r:id="rId12"/>
    <p:sldId id="523" r:id="rId13"/>
    <p:sldId id="526" r:id="rId14"/>
    <p:sldId id="525" r:id="rId15"/>
    <p:sldId id="524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5" r:id="rId24"/>
    <p:sldId id="534" r:id="rId25"/>
    <p:sldId id="536" r:id="rId26"/>
    <p:sldId id="537" r:id="rId27"/>
    <p:sldId id="538" r:id="rId28"/>
    <p:sldId id="515" r:id="rId29"/>
  </p:sldIdLst>
  <p:sldSz cx="9144000" cy="6858000" type="screen4x3"/>
  <p:notesSz cx="6858000" cy="9144000"/>
  <p:embeddedFontLst>
    <p:embeddedFont>
      <p:font typeface="MgOpen Cosmetica" panose="020B0500000300020003" pitchFamily="34" charset="0"/>
      <p:regular r:id="rId32"/>
      <p:bold r:id="rId33"/>
      <p:italic r:id="rId34"/>
      <p:boldItalic r:id="rId35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pos="5375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6F3"/>
    <a:srgbClr val="DFEFDE"/>
    <a:srgbClr val="0092C8"/>
    <a:srgbClr val="D9EFF7"/>
    <a:srgbClr val="DBF3E4"/>
    <a:srgbClr val="BFE4F1"/>
    <a:srgbClr val="C2EBD2"/>
    <a:srgbClr val="0DB14B"/>
    <a:srgbClr val="7E2C76"/>
    <a:srgbClr val="9665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8" autoAdjust="0"/>
    <p:restoredTop sz="94651" autoAdjust="0"/>
  </p:normalViewPr>
  <p:slideViewPr>
    <p:cSldViewPr snapToGrid="0" showGuides="1">
      <p:cViewPr varScale="1">
        <p:scale>
          <a:sx n="105" d="100"/>
          <a:sy n="105" d="100"/>
        </p:scale>
        <p:origin x="1752" y="78"/>
      </p:cViewPr>
      <p:guideLst>
        <p:guide orient="horz" pos="346"/>
        <p:guide pos="385"/>
        <p:guide pos="5375"/>
        <p:guide orient="horz" pos="39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CAF2E5-0AA4-425B-98EC-31F2320BCA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11D679-50D3-453F-A1F9-6CB94C4890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A85FE-AF88-4394-93B2-97FA5C10FDA6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8FF941-9B2F-4BD7-9074-F56A0D349A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F9F5FB-72D4-4313-B549-C10086C5E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12509-0481-41D1-8169-C08F0FB73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1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18DF021-7038-47EF-87BF-AE45AA2A610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6539493-CBA7-4306-9D22-8115180DAEA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82F86E9-C150-4479-AD9E-7DA464365FA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2BFADCA0-41B4-42FD-85B3-1A86DE5BC20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95B05171-C44F-4037-A594-E759B7A275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AC8A5394-7028-49C4-B014-3A105E164B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0DE6DDD-22DE-43FB-8E37-DF40755D59B6}" type="slidenum">
              <a:rPr lang="en-GB" altLang="en-NA"/>
              <a:pPr>
                <a:defRPr/>
              </a:pPr>
              <a:t>‹#›</a:t>
            </a:fld>
            <a:endParaRPr lang="en-GB" altLang="en-N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04D89C06-A66B-4283-9248-E05F80BCB2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30F1023D-22A0-43C0-A4A5-83E1EC8C0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 dirty="0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FA463D46-D002-4863-ABC0-092F8B3B34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503022-1CC7-4F5C-826D-C83548050178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73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17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2505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11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01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98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N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6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N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230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410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6656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57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x-none" altLang="x-none" dirty="0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697BD6-F075-46C2-8703-6514CD249C76}" type="slidenum">
              <a:rPr lang="en-GB" altLang="x-none" smtClean="0"/>
              <a:pPr/>
              <a:t>2</a:t>
            </a:fld>
            <a:endParaRPr lang="en-GB" altLang="x-none"/>
          </a:p>
        </p:txBody>
      </p:sp>
    </p:spTree>
    <p:extLst>
      <p:ext uri="{BB962C8B-B14F-4D97-AF65-F5344CB8AC3E}">
        <p14:creationId xmlns:p14="http://schemas.microsoft.com/office/powerpoint/2010/main" val="385157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831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3793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597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905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24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9453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72CCBEAD-B1FC-4478-8267-FEC84E7BF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1F5F9C68-2769-4826-A6E6-3484822F78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EA205A6-0269-48D2-9F67-D271797B1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BBE660-C142-4858-A07C-E4325909DC2B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5048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07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91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135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35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496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756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949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E417048D-0D21-48BB-9A62-8CB86C0CFD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C7444B2-ABB1-41AC-AEDF-26D4596CB9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A" altLang="en-NA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ADC20B0D-B8E6-416B-8F69-D610C3199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697BD6-F075-46C2-8703-6514CD249C76}" type="slidenum">
              <a:rPr kumimoji="0" lang="en-GB" altLang="en-N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N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35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83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6669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93725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167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CPA Hea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249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922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41395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131305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709384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00393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1781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1778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10153508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17660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F27312-CAEA-455C-801D-56D3D16F3D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C3ECCC-B48F-4B92-A718-9DB8FF632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11C80C-F740-4D25-82C1-5C59AC318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05CB4-6921-4C90-8E8C-0464CBEE87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456043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FF9BE4-20C8-4E3E-8AAB-F36D6439B7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3F5C43-827A-4062-A813-0C0795EE66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E1199C-5760-44D8-86F3-9B80C489D0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CE8-D5EB-4954-BF8E-3F981904935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5204193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CPA 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99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600">
                <a:latin typeface="MgOpen Cosmetica" panose="020B0500000300020003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 b="1">
                <a:latin typeface="MgOpen Cosmetica" panose="020B0500000300020003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F17626B9-5F21-4BBA-8155-43BD4DFA2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3F02DFEC-92C4-4A9A-AA61-843455BF5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63243CD5-079D-4E8E-801B-4614C6DBB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43825-7E85-477F-89C2-A84493665F6C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1742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084BD4-E884-4390-AD8C-E64C347B8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E299D2-54FB-47CA-9E7B-A805E8E476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EDBC86-3C26-4444-B0E2-7C6CB36C40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4A453-E842-4475-94AD-AFEDB3B09B87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19354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06DF8A-9E7F-4DE6-B7CF-BB85393D5B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8589B4-9BA0-4DB2-84D9-E178D0C5C8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E8BB-F199-4316-B6C0-2BD6C54AAB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70B04-6152-4B9E-A119-10348D7356CA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29528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715947-C347-4A19-B942-FD8D803506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EFA3D7-2288-42B2-B3E7-69E3E5270A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AB5649-E7F8-4B08-9A3B-5CDEEBF3A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32285-5224-443E-8C59-9B1F7856B558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034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E096CB-F6E1-4BB8-82B8-D9116EB7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35ECB4-6B56-404A-B9A6-7AA731C1FD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506B6DF-3E04-4217-83A9-09A6E7988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C6FC5-9367-400F-8D23-5C0B4180BF4D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650518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32E0D2-B994-4694-B1A5-9DC70A6E2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A5860C-428D-479F-9230-62BAF386FD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C2EB0-B6A5-4BB3-97E4-97F78C73E8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02F34-3540-4ED1-B138-70B42B173B66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330367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E1BA81-47E0-4DF1-BDE6-6E287F0E69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53F3C1-462C-4FA7-93E7-F9CD5F0DFE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549BB1-D89E-478A-B80A-334359D3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3F4D-7B74-4E3E-965A-EAF818EFB50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5490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B14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title style</a:t>
            </a:r>
            <a:endParaRPr lang="en-GB" altLang="en-N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text styles</a:t>
            </a:r>
          </a:p>
          <a:p>
            <a:pPr lvl="1"/>
            <a:r>
              <a:rPr lang="en-US" altLang="en-NA"/>
              <a:t>Second level</a:t>
            </a:r>
          </a:p>
          <a:p>
            <a:pPr lvl="2"/>
            <a:r>
              <a:rPr lang="en-US" altLang="en-NA"/>
              <a:t>Third level</a:t>
            </a:r>
          </a:p>
          <a:p>
            <a:pPr lvl="3"/>
            <a:r>
              <a:rPr lang="en-US" altLang="en-NA"/>
              <a:t>Fourth level</a:t>
            </a:r>
          </a:p>
          <a:p>
            <a:pPr lvl="4"/>
            <a:r>
              <a:rPr lang="en-US" altLang="en-NA"/>
              <a:t>Fifth level</a:t>
            </a:r>
            <a:endParaRPr lang="en-GB" altLang="en-NA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270554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2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B14B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531A30D-9001-465D-A2E1-891EAB29A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title style</a:t>
            </a:r>
            <a:endParaRPr lang="en-GB" altLang="en-NA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9FA117-1045-4F6B-9DC2-AEFAD816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NA"/>
              <a:t>Click to edit Master text styles</a:t>
            </a:r>
          </a:p>
          <a:p>
            <a:pPr lvl="1"/>
            <a:r>
              <a:rPr lang="en-US" altLang="en-NA"/>
              <a:t>Second level</a:t>
            </a:r>
          </a:p>
          <a:p>
            <a:pPr lvl="2"/>
            <a:r>
              <a:rPr lang="en-US" altLang="en-NA"/>
              <a:t>Third level</a:t>
            </a:r>
          </a:p>
          <a:p>
            <a:pPr lvl="3"/>
            <a:r>
              <a:rPr lang="en-US" altLang="en-NA"/>
              <a:t>Fourth level</a:t>
            </a:r>
          </a:p>
          <a:p>
            <a:pPr lvl="4"/>
            <a:r>
              <a:rPr lang="en-US" altLang="en-NA"/>
              <a:t>Fifth level</a:t>
            </a:r>
            <a:endParaRPr lang="en-GB" altLang="en-NA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DD649B73-EC73-4A35-BEE8-90719F09C2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C0376B1-737A-483E-8D22-4F5C167A75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C90E688-9470-4A42-9590-B0C17A0E7B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EF8E91-B467-4D80-8E7E-6707509D3641}" type="slidenum">
              <a:rPr lang="en-GB" altLang="en-NA" smtClean="0"/>
              <a:pPr>
                <a:defRPr/>
              </a:pPr>
              <a:t>‹#›</a:t>
            </a:fld>
            <a:endParaRPr lang="en-GB" altLang="en-NA"/>
          </a:p>
        </p:txBody>
      </p:sp>
    </p:spTree>
    <p:extLst>
      <p:ext uri="{BB962C8B-B14F-4D97-AF65-F5344CB8AC3E}">
        <p14:creationId xmlns:p14="http://schemas.microsoft.com/office/powerpoint/2010/main" val="40818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2C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5F55638-1751-4B34-9DE6-6D92AFBF1DF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2874496"/>
            <a:ext cx="7918450" cy="1600200"/>
          </a:xfrm>
        </p:spPr>
        <p:txBody>
          <a:bodyPr wrap="square" lIns="0" tIns="0" rIns="0" bIns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>
                <a:latin typeface="MgOpen Cosmetica" panose="020B0500000300020003" pitchFamily="34" charset="0"/>
              </a:rPr>
              <a:t>Summary of Namibia’s</a:t>
            </a:r>
            <a:br>
              <a:rPr lang="en-US" sz="3200" dirty="0">
                <a:latin typeface="MgOpen Cosmetica" panose="020B0500000300020003" pitchFamily="34" charset="0"/>
              </a:rPr>
            </a:br>
            <a:r>
              <a:rPr lang="en-US" sz="3600" dirty="0">
                <a:latin typeface="MgOpen Cosmetica" panose="020B0500000300020003" pitchFamily="34" charset="0"/>
              </a:rPr>
              <a:t>CHILD CARE AND PROTECTION ACT</a:t>
            </a:r>
            <a:br>
              <a:rPr lang="en-US" sz="3600" dirty="0">
                <a:latin typeface="MgOpen Cosmetica" panose="020B0500000300020003" pitchFamily="34" charset="0"/>
              </a:rPr>
            </a:br>
            <a:r>
              <a:rPr lang="en-US" sz="3600" dirty="0">
                <a:latin typeface="MgOpen Cosmetica" panose="020B0500000300020003" pitchFamily="34" charset="0"/>
              </a:rPr>
              <a:t>(</a:t>
            </a:r>
            <a:r>
              <a:rPr lang="en-US" sz="3200" dirty="0">
                <a:latin typeface="MgOpen Cosmetica" panose="020B0500000300020003" pitchFamily="34" charset="0"/>
              </a:rPr>
              <a:t>Act No. 3 of 2015)</a:t>
            </a:r>
            <a:endParaRPr lang="en-GB" altLang="en-NA" sz="3200" b="0" cap="all" dirty="0">
              <a:latin typeface="MgOpen Cosmetica" panose="020B05000003000200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36E0693-7719-4A36-BCA2-9DB8B61CB3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97534" y="294469"/>
            <a:ext cx="700107" cy="6269011"/>
          </a:xfrm>
          <a:prstGeom prst="rect">
            <a:avLst/>
          </a:prstGeom>
          <a:solidFill>
            <a:srgbClr val="CC7A17"/>
          </a:solidFill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B076338-50EB-4528-B96C-186764B56B1B}"/>
              </a:ext>
            </a:extLst>
          </p:cNvPr>
          <p:cNvGrpSpPr/>
          <p:nvPr/>
        </p:nvGrpSpPr>
        <p:grpSpPr>
          <a:xfrm>
            <a:off x="1" y="631222"/>
            <a:ext cx="4571999" cy="1470588"/>
            <a:chOff x="0" y="624691"/>
            <a:chExt cx="3603428" cy="146465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B75B0A5-6CA0-441A-B95A-CE4AC363B8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357019"/>
              <a:ext cx="3603428" cy="0"/>
            </a:xfrm>
            <a:prstGeom prst="line">
              <a:avLst/>
            </a:prstGeom>
            <a:ln w="152400" cmpd="sng">
              <a:solidFill>
                <a:srgbClr val="ED1C24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9184BD-FCE3-4CB3-AA42-C461134CAE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540101"/>
              <a:ext cx="3603428" cy="0"/>
            </a:xfrm>
            <a:prstGeom prst="line">
              <a:avLst/>
            </a:prstGeom>
            <a:ln w="152400" cmpd="sng">
              <a:solidFill>
                <a:srgbClr val="7192A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FE2D304-553F-41E8-8A0F-315B210870A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173937"/>
              <a:ext cx="3603428" cy="0"/>
            </a:xfrm>
            <a:prstGeom prst="line">
              <a:avLst/>
            </a:prstGeom>
            <a:ln w="152400" cmpd="sng">
              <a:solidFill>
                <a:srgbClr val="ED9D19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037D33C-25EA-43F3-A2F4-DE9D734D52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990855"/>
              <a:ext cx="3603428" cy="0"/>
            </a:xfrm>
            <a:prstGeom prst="line">
              <a:avLst/>
            </a:prstGeom>
            <a:ln w="152400" cmpd="sng">
              <a:solidFill>
                <a:srgbClr val="0DB14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3232DC8-91B6-404D-BEBB-E8A7082AF0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807773"/>
              <a:ext cx="3603428" cy="0"/>
            </a:xfrm>
            <a:prstGeom prst="line">
              <a:avLst/>
            </a:prstGeom>
            <a:ln w="152400" cmpd="sng">
              <a:solidFill>
                <a:srgbClr val="0092C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E109605-B3CF-4189-A47E-754FB8291A7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624691"/>
              <a:ext cx="3603428" cy="0"/>
            </a:xfrm>
            <a:prstGeom prst="line">
              <a:avLst/>
            </a:prstGeom>
            <a:ln w="152400" cmpd="sng">
              <a:solidFill>
                <a:srgbClr val="EC008C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6AA07F9-2DFD-475A-ADB5-CFE23B9DD65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2089349"/>
              <a:ext cx="3603428" cy="0"/>
            </a:xfrm>
            <a:prstGeom prst="line">
              <a:avLst/>
            </a:prstGeom>
            <a:ln w="152400" cmpd="sng">
              <a:solidFill>
                <a:srgbClr val="DE9DBB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2DD7551-7B3D-4C6F-B1B0-1108492234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723183"/>
              <a:ext cx="3603428" cy="0"/>
            </a:xfrm>
            <a:prstGeom prst="line">
              <a:avLst/>
            </a:prstGeom>
            <a:ln w="152400" cmpd="sng">
              <a:solidFill>
                <a:srgbClr val="88C24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415DD2D-1427-4597-85AD-489F2D34EB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0" y="1906265"/>
              <a:ext cx="3603428" cy="0"/>
            </a:xfrm>
            <a:prstGeom prst="line">
              <a:avLst/>
            </a:prstGeom>
            <a:ln w="152400" cmpd="sng">
              <a:solidFill>
                <a:srgbClr val="CA6D4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7">
            <a:extLst>
              <a:ext uri="{FF2B5EF4-FFF2-40B4-BE49-F238E27FC236}">
                <a16:creationId xmlns:a16="http://schemas.microsoft.com/office/drawing/2014/main" id="{97F42096-F554-4AC5-92FD-D00078405721}"/>
              </a:ext>
            </a:extLst>
          </p:cNvPr>
          <p:cNvGrpSpPr>
            <a:grpSpLocks/>
          </p:cNvGrpSpPr>
          <p:nvPr/>
        </p:nvGrpSpPr>
        <p:grpSpPr bwMode="auto">
          <a:xfrm>
            <a:off x="3715928" y="509265"/>
            <a:ext cx="1743075" cy="1714500"/>
            <a:chOff x="2646926" y="450891"/>
            <a:chExt cx="1743075" cy="171405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9029713-F78B-45DE-B7A7-95899B547F11}"/>
                </a:ext>
              </a:extLst>
            </p:cNvPr>
            <p:cNvSpPr/>
            <p:nvPr/>
          </p:nvSpPr>
          <p:spPr>
            <a:xfrm>
              <a:off x="2646926" y="450891"/>
              <a:ext cx="1743075" cy="1714052"/>
            </a:xfrm>
            <a:prstGeom prst="ellipse">
              <a:avLst/>
            </a:prstGeom>
            <a:solidFill>
              <a:srgbClr val="7E2C76"/>
            </a:solidFill>
            <a:ln>
              <a:noFill/>
            </a:ln>
            <a:effectLst>
              <a:outerShdw blurRad="50800" dist="38100" dir="5400000" algn="t" rotWithShape="0">
                <a:schemeClr val="tx1">
                  <a:alpha val="5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A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C86320A0-E77B-4353-8373-4E8A7B6922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0996" y="693565"/>
              <a:ext cx="1354933" cy="1388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653073" y="610054"/>
            <a:ext cx="33080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Part 5</a:t>
            </a:r>
          </a:p>
          <a:p>
            <a:pPr algn="ctr">
              <a:defRPr/>
            </a:pPr>
            <a:r>
              <a:rPr lang="en-US" sz="3200" b="1" kern="0" dirty="0">
                <a:solidFill>
                  <a:srgbClr val="FFFFFF"/>
                </a:solidFill>
                <a:latin typeface="MgOpen Cosmetica" panose="020B0500000300020003" pitchFamily="34" charset="0"/>
              </a:rPr>
              <a:t>AGREEMENTS ON CARE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B05C880-D760-41F9-ACED-E240E9B32580}"/>
              </a:ext>
            </a:extLst>
          </p:cNvPr>
          <p:cNvGrpSpPr/>
          <p:nvPr/>
        </p:nvGrpSpPr>
        <p:grpSpPr>
          <a:xfrm>
            <a:off x="2947160" y="4998802"/>
            <a:ext cx="5622228" cy="1354282"/>
            <a:chOff x="2947160" y="4998802"/>
            <a:chExt cx="5622228" cy="1354282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E5DB27B-D000-4C29-8A2C-055F26BA65B1}"/>
                </a:ext>
              </a:extLst>
            </p:cNvPr>
            <p:cNvSpPr/>
            <p:nvPr/>
          </p:nvSpPr>
          <p:spPr>
            <a:xfrm>
              <a:off x="3985345" y="6160724"/>
              <a:ext cx="4584043" cy="19236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r"/>
              <a:r>
                <a:rPr lang="en-GB" sz="1250" dirty="0">
                  <a:solidFill>
                    <a:schemeClr val="bg1"/>
                  </a:solidFill>
                  <a:latin typeface="MgOpen Cosmetica" panose="020B0500000300020003" pitchFamily="34" charset="0"/>
                  <a:ea typeface="Calibri" panose="020F0502020204030204" pitchFamily="34" charset="0"/>
                </a:rPr>
                <a:t>The revision of this PowerPoint presentation was funded by the EU.</a:t>
              </a:r>
              <a:endParaRPr lang="en-US" sz="1250" dirty="0">
                <a:solidFill>
                  <a:schemeClr val="bg1"/>
                </a:solidFill>
                <a:latin typeface="MgOpen Cosmetica" panose="020B0500000300020003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7AE3687-53AC-4217-BA09-462F13406AC5}"/>
                </a:ext>
              </a:extLst>
            </p:cNvPr>
            <p:cNvGrpSpPr/>
            <p:nvPr/>
          </p:nvGrpSpPr>
          <p:grpSpPr>
            <a:xfrm>
              <a:off x="2947160" y="4998802"/>
              <a:ext cx="5585653" cy="997565"/>
              <a:chOff x="2947160" y="4998802"/>
              <a:chExt cx="5585653" cy="997565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A5F21AD-FEF7-42E8-8D48-2941A02ADB1B}"/>
                  </a:ext>
                </a:extLst>
              </p:cNvPr>
              <p:cNvGrpSpPr/>
              <p:nvPr/>
            </p:nvGrpSpPr>
            <p:grpSpPr>
              <a:xfrm>
                <a:off x="2947160" y="4998802"/>
                <a:ext cx="4448140" cy="997565"/>
                <a:chOff x="4137468" y="5309917"/>
                <a:chExt cx="4448140" cy="997565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0E88F916-4F00-473D-ACF2-A4A28C75A2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784294" y="5659518"/>
                  <a:ext cx="801314" cy="435030"/>
                </a:xfrm>
                <a:prstGeom prst="rect">
                  <a:avLst/>
                </a:prstGeom>
                <a:effectLst>
                  <a:glow rad="1689100">
                    <a:schemeClr val="bg1">
                      <a:alpha val="0"/>
                    </a:schemeClr>
                  </a:glow>
                </a:effectLst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08D1512C-DF0F-4060-9BAC-43C860B2F7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876920" y="5476795"/>
                  <a:ext cx="694830" cy="679124"/>
                </a:xfrm>
                <a:prstGeom prst="rect">
                  <a:avLst/>
                </a:prstGeom>
                <a:effectLst>
                  <a:glow rad="1689100">
                    <a:schemeClr val="bg1">
                      <a:alpha val="0"/>
                    </a:schemeClr>
                  </a:glow>
                </a:effectLst>
              </p:spPr>
            </p:pic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F887B965-7D44-4869-90AA-BF9353E39825}"/>
                    </a:ext>
                  </a:extLst>
                </p:cNvPr>
                <p:cNvGrpSpPr/>
                <p:nvPr/>
              </p:nvGrpSpPr>
              <p:grpSpPr>
                <a:xfrm>
                  <a:off x="4923119" y="5431370"/>
                  <a:ext cx="969816" cy="876112"/>
                  <a:chOff x="4875984" y="5431370"/>
                  <a:chExt cx="969816" cy="876112"/>
                </a:xfrm>
              </p:grpSpPr>
              <p:pic>
                <p:nvPicPr>
                  <p:cNvPr id="61" name="Picture 60">
                    <a:extLst>
                      <a:ext uri="{FF2B5EF4-FFF2-40B4-BE49-F238E27FC236}">
                        <a16:creationId xmlns:a16="http://schemas.microsoft.com/office/drawing/2014/main" id="{8FCC489A-D024-44AC-B143-A195C7A271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5110231" y="5431370"/>
                    <a:ext cx="501323" cy="603027"/>
                  </a:xfrm>
                  <a:prstGeom prst="rect">
                    <a:avLst/>
                  </a:prstGeom>
                  <a:effectLst>
                    <a:glow rad="1689100">
                      <a:schemeClr val="bg1">
                        <a:alpha val="0"/>
                      </a:schemeClr>
                    </a:glow>
                  </a:effectLst>
                </p:spPr>
              </p:pic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15EDA548-CCB4-49A9-9A9B-C26197FCEA53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984" y="6061261"/>
                    <a:ext cx="969816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Legal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Assistance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Centre </a:t>
                    </a:r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3CEC23F4-72C0-4D9F-B9A3-E90C16A2E57E}"/>
                    </a:ext>
                  </a:extLst>
                </p:cNvPr>
                <p:cNvGrpSpPr/>
                <p:nvPr/>
              </p:nvGrpSpPr>
              <p:grpSpPr>
                <a:xfrm>
                  <a:off x="4137468" y="5309917"/>
                  <a:ext cx="834138" cy="997565"/>
                  <a:chOff x="3957415" y="5309917"/>
                  <a:chExt cx="834138" cy="997565"/>
                </a:xfrm>
              </p:grpSpPr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E89569E0-FFDF-4597-BD52-4F74F9EAFFC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4041842" y="5309917"/>
                    <a:ext cx="665284" cy="718423"/>
                  </a:xfrm>
                  <a:prstGeom prst="rect">
                    <a:avLst/>
                  </a:prstGeom>
                  <a:effectLst>
                    <a:glow rad="1689100">
                      <a:schemeClr val="bg1">
                        <a:alpha val="0"/>
                      </a:schemeClr>
                    </a:glow>
                  </a:effectLst>
                </p:spPr>
              </p:pic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D93310CE-1CC9-42CA-8039-F8F9D75CBFBD}"/>
                      </a:ext>
                    </a:extLst>
                  </p:cNvPr>
                  <p:cNvSpPr txBox="1"/>
                  <p:nvPr/>
                </p:nvSpPr>
                <p:spPr>
                  <a:xfrm>
                    <a:off x="3957415" y="6061261"/>
                    <a:ext cx="834138" cy="24622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marL="0" marR="0" lvl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Ministry of 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Gender Equality and</a:t>
                    </a:r>
                    <a:b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</a:br>
                    <a:r>
                      <a:rPr kumimoji="0" lang="en-US" sz="800" b="1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MgOpen Cosmetica" panose="020B0500000300020003" pitchFamily="34" charset="0"/>
                        <a:ea typeface="+mn-ea"/>
                        <a:cs typeface="+mn-cs"/>
                      </a:rPr>
                      <a:t>Child Welfare</a:t>
                    </a:r>
                    <a:endParaRPr kumimoji="0" lang="en-NA" sz="800" b="1" i="0" u="none" strike="noStrike" kern="1200" cap="none" spc="0" normalizeH="0" baseline="-2500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MgOpen Cosmetica" panose="020B0500000300020003" pitchFamily="34" charset="0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9B6A9576-F7B8-42A8-ABC0-8D19C54AE6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6747889" y="5401110"/>
                  <a:ext cx="748519" cy="754809"/>
                </a:xfrm>
                <a:prstGeom prst="rect">
                  <a:avLst/>
                </a:prstGeom>
              </p:spPr>
            </p:pic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A9746D05-C3C5-4DF7-8391-26CAFAC17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46581" y="5225283"/>
                <a:ext cx="786232" cy="61775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69039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6860" y="651429"/>
            <a:ext cx="6255954" cy="73866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800" dirty="0">
                <a:solidFill>
                  <a:srgbClr val="0DB14B"/>
                </a:solidFill>
                <a:latin typeface="MgOpen Cosmetica" panose="020B0500000300020003" pitchFamily="34" charset="0"/>
              </a:rPr>
              <a:t>Tips for parents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DE2685-F15A-4EC1-A73A-3CB8ABEFC81D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955ED5F-846D-4387-B4D4-3D64CFFB755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21BE039-D7DE-4819-B976-0D17E42CE6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115AC57A-76F6-42FF-A56D-F4BC046FB2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E8489F9-B42F-473F-9D29-D87C022F2683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08CB83FC-6734-47F3-88D2-5629ECCDCE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F1E1973-7180-4333-8779-3DB768A67B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58380C5-9B60-46F4-8900-6EE95EE455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7DBEEDE8-2BE8-4B48-91CB-3DB84AC3C2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DE193D4-DB9B-4C4B-B8FE-F4B32DE86F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340927F-8CC4-40F0-9349-50A38186DF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54A3D8-FF7E-4721-AA48-3FD558762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0EF24062-A8D7-480C-86A1-B794B63864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DC045F44-3B16-4C74-BE8B-A234BE96FD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D765A015-316D-4E0D-B264-687AA5DB3E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C8EA352-73FC-43C0-BC5C-5E01418BF4C1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8311604-7118-4B84-A9BD-590ED2619B44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0784F764-8340-4632-AF06-D54B863682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236FD1CC-39F9-4E12-936B-A9144C51F1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1831392"/>
            <a:ext cx="7921627" cy="404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0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40292" y="725375"/>
            <a:ext cx="6292521" cy="615553"/>
          </a:xfrm>
        </p:spPr>
        <p:txBody>
          <a:bodyPr wrap="square" lIns="0" tIns="0" rIns="0" bIns="0">
            <a:spAutoFit/>
          </a:bodyPr>
          <a:lstStyle/>
          <a:p>
            <a:pPr marL="630238" indent="-630238" algn="l" eaLnBrk="1" hangingPunct="1">
              <a:tabLst>
                <a:tab pos="1884363" algn="l"/>
              </a:tabLst>
            </a:pPr>
            <a:r>
              <a:rPr lang="en-GB" altLang="en-NA" sz="4000" dirty="0">
                <a:solidFill>
                  <a:srgbClr val="0DB14B"/>
                </a:solidFill>
                <a:latin typeface="MgOpen Cosmetica" panose="020B0500000300020003" pitchFamily="34" charset="0"/>
              </a:rPr>
              <a:t>Options for finalising plan</a:t>
            </a:r>
            <a:endParaRPr lang="en-GB" altLang="en-NA" sz="4800" dirty="0">
              <a:solidFill>
                <a:srgbClr val="0DB14B"/>
              </a:solidFill>
              <a:latin typeface="MgOpen Cosmetica" panose="020B05000003000200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D9B973C-552C-443C-B807-AD5D8C0C7D5E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E77D6F1-54E3-4E5A-98E8-30CBBB93D53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ADE7564-9316-407C-AF91-FDDCBCD74F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386DC9C-5E9D-4327-A54C-066CD25B99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4CA49-3E8F-41FD-BC9E-B727DF457825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D96645F9-7957-446C-8C62-3A6E2FA709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87644D2-86E2-4699-BA2D-BA6681FA19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E996A1D-81F6-4263-BEE1-0E7E26563A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7F8362F4-A7A6-43F5-ABDC-7A4D6DDC4E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D1E3A81C-2F9D-4AEE-B4C1-6655D171D3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0E039A1-9490-46C2-9D57-93EB016995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9C018317-2160-4929-B125-003013F72A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992B6B1-DEED-4A75-BBA8-466E2D394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4C18DE38-0AEA-425E-8AF9-2196EBEF39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69CA9C1-346C-4546-87E0-5261B7CBA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F0125543-67A0-42C6-9664-5C3F17129114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79B6163-DEC2-4106-BDFE-B6F18115987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E2BC5C01-54F7-447D-B711-E2CD00244A1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5C400291-40D5-4A20-A480-D1D83B963D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9" y="1842659"/>
            <a:ext cx="7921624" cy="337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5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6575" y="874779"/>
            <a:ext cx="3270163" cy="317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4355" y="2339192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0DB14B"/>
                </a:solidFill>
                <a:latin typeface="MgOpen Cosmetica" panose="020B0604020202020204"/>
              </a:rPr>
              <a:t>(2) Register plan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09483" y="453353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0DB14B"/>
                </a:solidFill>
                <a:latin typeface="MgOpen Cosmetica" panose="020B0604020202020204"/>
              </a:rPr>
              <a:t>(1) Keep plan private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00598" y="2385358"/>
            <a:ext cx="220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rgbClr val="0DB14B"/>
                </a:solidFill>
                <a:latin typeface="MgOpen Cosmetica" panose="020B0604020202020204"/>
              </a:rPr>
              <a:t>(3) Make plan into </a:t>
            </a:r>
            <a:br>
              <a:rPr lang="en-ZA" b="1" dirty="0">
                <a:solidFill>
                  <a:srgbClr val="0DB14B"/>
                </a:solidFill>
                <a:latin typeface="MgOpen Cosmetica" panose="020B0604020202020204"/>
              </a:rPr>
            </a:br>
            <a:r>
              <a:rPr lang="en-ZA" b="1" dirty="0">
                <a:solidFill>
                  <a:srgbClr val="0DB14B"/>
                </a:solidFill>
                <a:latin typeface="MgOpen Cosmetica" panose="020B0604020202020204"/>
              </a:rPr>
              <a:t>court order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2767972"/>
            <a:ext cx="2858924" cy="34833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634" y="3067048"/>
            <a:ext cx="2762178" cy="3241677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C93F4205-4AAB-4BAB-A743-6046C2BEAA97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AEBEB28-454D-40BA-B731-924568ECE21B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AC89E006-BE64-4238-8B17-D0EB494663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3040ECA9-8B24-404D-A7BD-5CF7746FE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2DEDCAC-BD9A-4A46-86F4-FCD1EFAE98EB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5" name="Group 9">
                <a:extLst>
                  <a:ext uri="{FF2B5EF4-FFF2-40B4-BE49-F238E27FC236}">
                    <a16:creationId xmlns:a16="http://schemas.microsoft.com/office/drawing/2014/main" id="{1EA3DF11-E806-40B6-BA2F-CB12D11167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2D92099-AC8C-4843-A148-3B4DF486F6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ECAAD43-8353-4A3B-AB72-FCD3A1EBCE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D51B8F5-9700-430B-815E-F437015005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ED67D9C-9297-4D13-8A9C-7D9B0962C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9606CB99-2C99-486F-8555-8E22D1DE5D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FD0D426D-3D65-42F1-B1BD-F6461A91FD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2782877-CB0F-4FBE-8A20-68E66CD110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B4F97AF-F19B-47C2-A04F-090A03165C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20F4D49-0307-4593-9B79-7A4AC40471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72C3DF96-6173-4A07-A963-92F8352FF210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BF486F16-480B-4D16-BF4C-84657B3B545C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8" name="Picture 22">
                  <a:extLst>
                    <a:ext uri="{FF2B5EF4-FFF2-40B4-BE49-F238E27FC236}">
                      <a16:creationId xmlns:a16="http://schemas.microsoft.com/office/drawing/2014/main" id="{C93C1A86-2D8C-4478-8851-4264146E88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88625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55537" y="719984"/>
            <a:ext cx="6274653" cy="615553"/>
          </a:xfrm>
        </p:spPr>
        <p:txBody>
          <a:bodyPr wrap="square" lIns="0" tIns="0" rIns="0" bIns="0">
            <a:spAutoFit/>
          </a:bodyPr>
          <a:lstStyle/>
          <a:p>
            <a:pPr algn="l">
              <a:tabLst>
                <a:tab pos="1884363" algn="l"/>
              </a:tabLst>
            </a:pPr>
            <a:r>
              <a:rPr lang="en-US" sz="4000" dirty="0">
                <a:solidFill>
                  <a:srgbClr val="0DB14B"/>
                </a:solidFill>
                <a:latin typeface="MgOpen Cosmetica" panose="020B0500000300020003"/>
              </a:rPr>
              <a:t>Enforcing a parenting plan</a:t>
            </a:r>
            <a:endParaRPr lang="en-GB" altLang="en-NA" sz="3600" dirty="0">
              <a:solidFill>
                <a:srgbClr val="0DB14B"/>
              </a:solidFill>
              <a:latin typeface="MgOpen Cosmetica" panose="020B050000030002000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811" y="1755386"/>
            <a:ext cx="5786971" cy="139880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lIns="144000" tIns="144000" rIns="144000" bIns="144000" rtlCol="0">
            <a:spAutoFit/>
          </a:bodyPr>
          <a:lstStyle/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Private plan: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Negotiate or get third party to mediate.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Registered plan: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Negotiate, mediate or go to court.</a:t>
            </a:r>
          </a:p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Court order: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Go to court. Court may order parties to participate in a lay-forum first.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90" y="3353543"/>
            <a:ext cx="7919000" cy="30572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Tools court can use to enforce a parenting plan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Refer parties to a </a:t>
            </a:r>
            <a:r>
              <a:rPr kumimoji="0" 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lay-forum 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such as mediation, a family meeting or a traditional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authority. 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If a parenting plan covers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maintenance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and is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registered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or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made into a court order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, the agreement on maintenance can be enforced in the same way as a maintenance order under the Maintenance Act.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Criminal penalty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contempt of court </a:t>
            </a:r>
            <a:r>
              <a:rPr lang="en-US" dirty="0">
                <a:solidFill>
                  <a:srgbClr val="000000"/>
                </a:solidFill>
                <a:latin typeface="MgOpen Cosmetica" panose="020B0500000300020003"/>
              </a:rPr>
              <a:t>if the plan is </a:t>
            </a:r>
            <a:r>
              <a:rPr lang="en-US" i="1" dirty="0">
                <a:solidFill>
                  <a:srgbClr val="000000"/>
                </a:solidFill>
                <a:latin typeface="MgOpen Cosmetica" panose="020B0500000300020003"/>
              </a:rPr>
              <a:t>made into a court order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fine of up to N$1 000 or prison for up to three months).</a:t>
            </a:r>
          </a:p>
          <a:p>
            <a:pPr marL="265113" marR="0" lvl="0" indent="-2651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Order </a:t>
            </a:r>
            <a:r>
              <a:rPr kumimoji="0" lang="en-US" sz="1800" b="1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social worker investigation </a:t>
            </a:r>
            <a:r>
              <a:rPr kumimoji="0" lang="en-US" sz="18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if child covered by the plan may be in need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of protective services.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706" y="1755387"/>
            <a:ext cx="1968106" cy="139880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89F0A5A-63B4-4479-9509-845987B05B00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78AD967-8C3D-45F1-82CE-E040F90FAEE3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B20A8FB-FABD-48AE-8AE6-0A793F2CFE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6CC3589-C2BD-46BD-8DBE-29635E609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5C1804-E275-46F7-8049-5ADBB8F3101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363B03DE-E773-4A01-938F-3D33C10216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CF822D5-3F68-4833-968C-3985003FD5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0E7158C-1B88-487A-AAB2-255E8276B8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A74CA28-7340-49BD-A588-B9AC06E82C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ED807AD-D5C3-49CD-B2E3-9F4524AEAD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7979432-C8CD-4B35-90C6-DEF1DC3971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812D85E-9188-4589-A7B3-F4C4D82BB4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F321CAB-5F3B-4E99-90D7-D603191D38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A699C30-9525-47AC-9F8F-07C105F4A5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C0E71A67-76FE-4471-9ADE-18D86E4774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988E4E5-CF2E-4EF6-B5FB-F28A89F5226E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287D65D1-E4E4-45C9-A1F5-B6BBF4FA291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B6BF2DA4-9F50-48F2-8530-16BD74D804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40719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0187" y="731838"/>
            <a:ext cx="6253775" cy="615553"/>
          </a:xfrm>
        </p:spPr>
        <p:txBody>
          <a:bodyPr wrap="square" lIns="0" tIns="0" rIns="0" bIns="0">
            <a:spAutoFit/>
          </a:bodyPr>
          <a:lstStyle/>
          <a:p>
            <a:pPr algn="l">
              <a:tabLst>
                <a:tab pos="1884363" algn="l"/>
              </a:tabLst>
            </a:pPr>
            <a:r>
              <a:rPr lang="en-US" sz="4000" dirty="0">
                <a:solidFill>
                  <a:srgbClr val="0DB14B"/>
                </a:solidFill>
                <a:latin typeface="MgOpen Cosmetica" panose="020B0500000300020003"/>
              </a:rPr>
              <a:t>The role of the court </a:t>
            </a:r>
            <a:endParaRPr lang="en-GB" altLang="en-NA" sz="3600" dirty="0">
              <a:solidFill>
                <a:srgbClr val="0DB14B"/>
              </a:solidFill>
              <a:latin typeface="MgOpen Cosmetica" panose="020B05000003000200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163" y="1785668"/>
            <a:ext cx="8028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court is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not required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to make a parenting plan into a court order even if the parties are in agreement. The court has a duty to consider the evidence placed before it and to make a decision based on 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best interests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of the child.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9407"/>
          <a:stretch/>
        </p:blipFill>
        <p:spPr>
          <a:xfrm>
            <a:off x="5505882" y="3318857"/>
            <a:ext cx="3026928" cy="22041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993345-92F9-4F88-8DCB-C6AD579820E1}"/>
              </a:ext>
            </a:extLst>
          </p:cNvPr>
          <p:cNvSpPr/>
          <p:nvPr/>
        </p:nvSpPr>
        <p:spPr>
          <a:xfrm>
            <a:off x="530762" y="3167991"/>
            <a:ext cx="45415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An agreement cannot be made into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 court order unless it is consistent with the Namibian Constitution and the laws of Namibia, as well as both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legally and practically enforceable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 The court will not make an agreement into a court order if it is vague or nonsensical.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E716085-B12A-4FE2-86A0-9237771403B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0DF041F-71BC-4ECB-A0C8-D7D0AE0AC53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B1F9E66-F697-40C4-AD90-61A80E1418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5173D65-3B96-47C4-B1EE-1B5CEAB5D1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E0A71EA-46D3-4046-AF31-4354E0AD7A8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4CC90658-225B-4D5A-ABB4-808FBC1127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5492D32-A03C-4A7D-B024-9B5B900AFF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DD0AB895-F241-43D7-8044-252DDCFEE1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8AEE45DF-DA3D-46AC-837F-8A475AEFD1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C46C195-BCBB-4079-A45E-CBA020D0A9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242312D9-E4B9-4A08-A99B-D03DD9BD45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1668759-BE15-4577-9BAF-4D17E54D24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360C268-1D8A-4806-B919-54BC931238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24F65E23-8363-4A9A-B55A-BB6CA637D6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47719AED-0972-4260-992E-88C31033C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E6649D9-8508-42DE-9A22-FDDB74F88DA1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3DAD973B-B970-4DDA-846F-96E61AA09E29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F3657602-1EAF-4636-B6D2-C669F048A89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3974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18" y="1667108"/>
            <a:ext cx="513876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5113" marR="0" lvl="0" indent="-265113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Kinship care is where </a:t>
            </a: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families make their own arrangements for children to live with someone other than the parents</a:t>
            </a:r>
            <a: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, such as extended family members or good friends.</a:t>
            </a:r>
          </a:p>
          <a:p>
            <a:pPr marL="265113" marR="0" lvl="0" indent="-265113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Act provides for </a:t>
            </a: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optional kinship care agreements </a:t>
            </a:r>
            <a: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between the parent and the person who will care for the child.</a:t>
            </a:r>
          </a:p>
          <a:p>
            <a:pPr marL="265113" marR="0" lvl="0" indent="-265113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 agreement must be registered with the children’s court if the kinship care-giver wants to apply for or receive a State grant for the child.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0282" y="736691"/>
            <a:ext cx="62836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604020202020204"/>
              </a:rPr>
              <a:t>12. Kinship care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696" y="934494"/>
            <a:ext cx="2441785" cy="4067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462" y="5277920"/>
            <a:ext cx="792162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kinship care agreement does NOT </a:t>
            </a:r>
            <a:r>
              <a:rPr kumimoji="0" lang="en-ZA" altLang="en-NA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transfer </a:t>
            </a: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parental rights &amp; duties. </a:t>
            </a:r>
            <a:b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It is normally a temporary arrangement. The child’s parent can </a:t>
            </a:r>
            <a:b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change</a:t>
            </a: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or </a:t>
            </a: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cancel</a:t>
            </a: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the kinship care arrangement at any time. </a:t>
            </a:r>
            <a:b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kinship care-giver can also cancel the agreement.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2BE9DC-ACF7-46A3-BDDF-E302828AEE06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8AA544B-68F1-47F3-B93F-0E0A054EC7DA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8379FB9-0EE0-4DAC-ADC0-367516C65C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5B4837A-B6F6-4070-940D-70614FFF0B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4C3757-970D-4CA9-A9F8-FBCFFD268EE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5" name="Group 9">
                <a:extLst>
                  <a:ext uri="{FF2B5EF4-FFF2-40B4-BE49-F238E27FC236}">
                    <a16:creationId xmlns:a16="http://schemas.microsoft.com/office/drawing/2014/main" id="{C148D1B9-1FE4-45FD-A558-FDCF21B8DA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072E009A-F919-4EB5-971E-38EECFEF99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29B5200-4B9D-44DF-8778-8D536F9904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E7E66A2-F193-4E22-BF91-D60B1DB45E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A8098A61-A5A0-4698-A7FC-B7EDA038C2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4F0D011-02EF-4A39-B2AA-7C30857BDA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ECCE1F1-DBE6-405C-8672-5E8D095D3A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36A7019-10E2-4F8E-B23E-D9DEE6BE5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B2E1571-1A33-499D-A4F9-C41DDD6BFF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EEE1E3F-257F-48C9-917C-77129B70C7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85679A1-0393-4E27-8549-59D320FF2CE4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64593F7B-857A-410D-A800-3C9C9839C91C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8" name="Picture 22">
                  <a:extLst>
                    <a:ext uri="{FF2B5EF4-FFF2-40B4-BE49-F238E27FC236}">
                      <a16:creationId xmlns:a16="http://schemas.microsoft.com/office/drawing/2014/main" id="{F2130627-C1D0-4514-B3A1-71FDCAB941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3011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070" y="640019"/>
            <a:ext cx="6324883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447675" marR="0" lvl="0" indent="-4476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NA" sz="3600" kern="0" dirty="0">
                <a:solidFill>
                  <a:srgbClr val="0092C8"/>
                </a:solidFill>
                <a:latin typeface="MgOpen Cosmetica" panose="020B0500000300020003" pitchFamily="34" charset="0"/>
              </a:rPr>
              <a:t>I</a:t>
            </a:r>
            <a:r>
              <a:rPr kumimoji="0" lang="en-ZA" altLang="en-NA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mportance</a:t>
            </a:r>
            <a:r>
              <a:rPr kumimoji="0" lang="en-ZA" altLang="en-NA" sz="36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 of kinship care</a:t>
            </a:r>
            <a:endParaRPr kumimoji="0" lang="en-GB" altLang="en-NA" sz="36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3" y="3648234"/>
            <a:ext cx="7941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Kinship care is </a:t>
            </a: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culturally important 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 Namibia.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61785"/>
            <a:ext cx="7941970" cy="16673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rgbClr val="0092C8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new distinction between foster care and kinship care </a:t>
            </a:r>
            <a:b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removes an unnecessary burden from community members, social workers and courts since kinship caregivers no longer </a:t>
            </a:r>
            <a:b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have to be formally approved as “foster parents”.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431" t="12878" r="7157" b="53799"/>
          <a:stretch/>
        </p:blipFill>
        <p:spPr>
          <a:xfrm>
            <a:off x="5568700" y="4315968"/>
            <a:ext cx="2964113" cy="199259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70269B9-BED2-40CA-ACD7-9FE5D533D156}"/>
              </a:ext>
            </a:extLst>
          </p:cNvPr>
          <p:cNvSpPr/>
          <p:nvPr/>
        </p:nvSpPr>
        <p:spPr>
          <a:xfrm>
            <a:off x="611188" y="4160520"/>
            <a:ext cx="4728525" cy="22159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new </a:t>
            </a: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recognition of kinship 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care and the </a:t>
            </a: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eligibility 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of kinship care-givers </a:t>
            </a: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apply for State grants 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will help them to access financial support for the children </a:t>
            </a:r>
            <a:b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in their care.</a:t>
            </a:r>
            <a:endParaRPr kumimoji="0" lang="en-GB" altLang="en-N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814098-1F20-417A-BBE8-F9C33482E1E4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7347FF0-0137-4364-8C00-063ABCD7725E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68635D0A-9A77-4F58-94AD-1B7C96049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59BDB2E-7B34-476A-8C60-3A293F941B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34FF6AA-D59E-401A-BBB5-73460F1912A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509A0AF4-0B49-460E-9A3C-024715B220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1B55384-728A-48DD-89CE-6D151A039E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CEB98343-96A6-4199-8767-BE2873EF11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B3BC3567-E5BD-4982-A39A-1F3FF1F00E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2F6786D-BE7D-4D4D-B022-70812F3A79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88FD11A9-D680-432E-9B75-7DC25BC8EB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58FB56C3-BCE2-4B73-A939-A13DB2D753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714AFA3-9EE1-454A-BF8A-DDB30CEDB9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77AFC25-D973-4D18-AC55-72AC1BDD8F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651C2841-C21D-4EF3-8660-F9DE94D449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04D0AD4-B94D-40AF-A19E-3C739535E814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6EE5B17-4E8C-4721-BC45-488CF5EF7D82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BE3A784D-8E21-4D34-B4B6-E07FB46DEC4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64404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2070" y="564556"/>
            <a:ext cx="6470743" cy="25906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rgbClr val="0092C8"/>
            </a:solidFill>
          </a:ln>
        </p:spPr>
        <p:txBody>
          <a:bodyPr vert="horz" wrap="squar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KINSHIP CARE AGREEMENTS ARE OPTIONAL: </a:t>
            </a:r>
            <a:b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parent or guardian can make a kinship care agreement with a kinship care-giver in respect of </a:t>
            </a:r>
            <a:b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any kinship care arrangement, but this is optional. </a:t>
            </a:r>
            <a:b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kinship care agreement is required ONLY IF </a:t>
            </a:r>
            <a:b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kinship care-giver wants to be eligible to </a:t>
            </a:r>
            <a:b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apply for or receive a State grant for the child.</a:t>
            </a:r>
            <a:endParaRPr kumimoji="0" lang="en-GB" altLang="en-NA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414" y="3656515"/>
            <a:ext cx="2000751" cy="2652210"/>
          </a:xfrm>
          <a:prstGeom prst="rect">
            <a:avLst/>
          </a:prstGeom>
          <a:solidFill>
            <a:schemeClr val="bg1"/>
          </a:solidFill>
          <a:ln w="15875">
            <a:solidFill>
              <a:srgbClr val="0092C8"/>
            </a:solidFill>
          </a:ln>
        </p:spPr>
        <p:txBody>
          <a:bodyPr vert="horz" wrap="non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Parent with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custody 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legal guardian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delegates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certain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parental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responsibilities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rights</a:t>
            </a:r>
            <a:endParaRPr kumimoji="0" lang="en-GB" altLang="en-NA" sz="18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2918" y="3656515"/>
            <a:ext cx="2000751" cy="2652210"/>
          </a:xfrm>
          <a:prstGeom prst="rect">
            <a:avLst/>
          </a:prstGeom>
          <a:solidFill>
            <a:schemeClr val="bg1"/>
          </a:solidFill>
          <a:ln w="15875">
            <a:solidFill>
              <a:srgbClr val="0092C8"/>
            </a:solidFill>
          </a:ln>
        </p:spPr>
        <p:txBody>
          <a:bodyPr vert="horz" wrap="non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Kinship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care-giver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accepts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delegation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of certain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parental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responsibilities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rights</a:t>
            </a:r>
            <a:endParaRPr kumimoji="0" lang="en-GB" altLang="en-NA" sz="18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D80424-20F9-4577-86CD-82ACD2D19489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07BAD9-72C8-441C-9B0E-8C31E8EBF05F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FA54B71-1A2C-47A9-AB44-FE005F68AA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A2F0DD6-F09F-4FB4-92DC-C19B2268A1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A1F813D-6C1F-4954-98F3-654726194A82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5" name="Group 9">
                <a:extLst>
                  <a:ext uri="{FF2B5EF4-FFF2-40B4-BE49-F238E27FC236}">
                    <a16:creationId xmlns:a16="http://schemas.microsoft.com/office/drawing/2014/main" id="{589AE681-D2D4-47BA-857B-E66983A906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E687DAB-B2AB-4C88-830A-7DDDAF85D9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2A74B08-8C8F-42A2-B950-FA0787EE8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59EBC5B-D166-4A6F-AC37-2C66652949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B8250377-C65F-4D2F-8A71-9CE9E684C8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1FD30CC1-11AA-43F6-B3A7-A55563C12E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AF0C61CD-0B99-41D6-B5D9-68AEAA6A18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A8727C9-B76D-4F7F-B4D3-8A6F9DD002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513468E-0C5F-49D7-A2BB-F981CE24C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76D75FF-CA60-4CB8-B3F2-574F598F0A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A3372799-E9BB-41F2-B4D3-9A0F8701FA00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9F2DBE-FCB3-4908-AEF7-FF56F3342441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8" name="Picture 22">
                  <a:extLst>
                    <a:ext uri="{FF2B5EF4-FFF2-40B4-BE49-F238E27FC236}">
                      <a16:creationId xmlns:a16="http://schemas.microsoft.com/office/drawing/2014/main" id="{7DE56B13-404C-4956-9DEC-C4ACF2BC76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530BD2-54A0-4699-B425-6CDD969660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994" y="3502152"/>
            <a:ext cx="3320012" cy="28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48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235" y="598991"/>
            <a:ext cx="6250578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36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Issues a kinship care </a:t>
            </a:r>
            <a:br>
              <a:rPr kumimoji="0" lang="en-ZA" altLang="en-NA" sz="36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en-NA" sz="36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agreement might cover</a:t>
            </a:r>
            <a:endParaRPr kumimoji="0" lang="en-GB" altLang="en-NA" sz="36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F533662-99A5-454B-843B-A32E6090CC27}"/>
              </a:ext>
            </a:extLst>
          </p:cNvPr>
          <p:cNvGrpSpPr/>
          <p:nvPr/>
        </p:nvGrpSpPr>
        <p:grpSpPr>
          <a:xfrm>
            <a:off x="607989" y="1780262"/>
            <a:ext cx="7921624" cy="4471486"/>
            <a:chOff x="698232" y="406286"/>
            <a:chExt cx="8165413" cy="4471486"/>
          </a:xfrm>
        </p:grpSpPr>
        <p:sp>
          <p:nvSpPr>
            <p:cNvPr id="89" name="Rectangle 5">
              <a:extLst>
                <a:ext uri="{FF2B5EF4-FFF2-40B4-BE49-F238E27FC236}">
                  <a16:creationId xmlns:a16="http://schemas.microsoft.com/office/drawing/2014/main" id="{26176B0F-68AF-48F7-9594-C8ABC2F815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1533" y="406286"/>
              <a:ext cx="567907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NA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A kinship care agreement might cover:</a:t>
              </a:r>
              <a:endParaRPr kumimoji="0" lang="en-GB" altLang="en-NA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5">
              <a:extLst>
                <a:ext uri="{FF2B5EF4-FFF2-40B4-BE49-F238E27FC236}">
                  <a16:creationId xmlns:a16="http://schemas.microsoft.com/office/drawing/2014/main" id="{7C592A13-FEF0-4913-BAA6-84C99230E1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232" y="999787"/>
              <a:ext cx="8165413" cy="3877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92C8"/>
                </a:buClr>
                <a:buSzTx/>
                <a:buFontTx/>
                <a:buChar char="•"/>
                <a:tabLst/>
                <a:defRPr/>
              </a:pPr>
              <a:r>
                <a:rPr kumimoji="0" lang="en-ZA" altLang="en-N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where and with whom the child will live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92C8"/>
                </a:buClr>
                <a:buSzTx/>
                <a:buFontTx/>
                <a:buChar char="•"/>
                <a:tabLst/>
                <a:defRPr/>
              </a:pPr>
              <a:r>
                <a:rPr kumimoji="0" lang="en-ZA" altLang="en-N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maintenance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92C8"/>
                </a:buClr>
                <a:buSzTx/>
                <a:buFontTx/>
                <a:buChar char="•"/>
                <a:tabLst/>
                <a:defRPr/>
              </a:pPr>
              <a:r>
                <a:rPr kumimoji="0" lang="en-ZA" altLang="en-N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contact with the child by the parent who does not live with the child, or by other persons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92C8"/>
                </a:buClr>
                <a:buSzTx/>
                <a:buFontTx/>
                <a:buChar char="•"/>
                <a:tabLst/>
                <a:defRPr/>
              </a:pPr>
              <a:r>
                <a:rPr kumimoji="0" lang="en-ZA" altLang="en-N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schooling and religious upbringing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92C8"/>
                </a:buClr>
                <a:buSzTx/>
                <a:buFontTx/>
                <a:buChar char="•"/>
                <a:tabLst/>
                <a:defRPr/>
              </a:pPr>
              <a:r>
                <a:rPr kumimoji="0" lang="en-ZA" altLang="en-N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who is responsible for medical care &amp; expenses</a:t>
              </a:r>
            </a:p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92C8"/>
                </a:buClr>
                <a:buSzTx/>
                <a:buFontTx/>
                <a:buChar char="•"/>
                <a:tabLst/>
                <a:defRPr/>
              </a:pPr>
              <a:r>
                <a:rPr kumimoji="0" lang="en-ZA" altLang="en-NA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other rights and responsibilities which are being delegated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rgbClr val="0092C8"/>
                </a:buClr>
                <a:buSzTx/>
                <a:buFontTx/>
                <a:buNone/>
                <a:tabLst/>
                <a:defRPr/>
              </a:pPr>
              <a:r>
                <a:rPr kumimoji="0" lang="en-ZA" altLang="en-NA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92C8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These are just some examples. </a:t>
              </a:r>
              <a:endParaRPr kumimoji="0" lang="en-GB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111182-1078-45E3-857C-2748F5C91E8C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D619407-2E56-46FC-8AA6-2F85EFFE76F3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8B7191E8-C5C3-4C69-B5F3-C98F0AD2F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0D8D4D6-276A-4AA5-A7AA-3C96A5F2CA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4891163-CB99-4E49-8C1C-12581E0DBEFB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C808973A-61CD-43CE-94F9-F2D11B0C37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20A10DCF-2506-411C-B4A2-C26E1C6268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D265274E-96E5-4981-8BD1-450C7A50AE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0E7E826-58E3-4BDD-9DDC-B0E5C09524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E934404-75E0-42F8-AC2C-8F29E72E21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85EB6C6-EF01-41DB-AE50-025666C1C5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56125F3-7303-4EF7-BF13-46FA1AE8E6B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3A40803E-EC64-4CF9-A2EB-CCF829B740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4064C4F2-7B99-4B4D-85E8-7D3658CFF3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5D98B156-C616-4905-8565-3EDF1F5878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7031ED9C-7872-403C-B105-2E1427157E96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41E82A01-14C6-4765-9768-A0B0C13282A7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87F280E1-97F3-4182-977B-D0614A93CF6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2F75F784-8592-46D6-BFBD-31704F7229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18" t="48510" r="66218" b="34567"/>
          <a:stretch/>
        </p:blipFill>
        <p:spPr>
          <a:xfrm>
            <a:off x="6528815" y="1926009"/>
            <a:ext cx="2000797" cy="12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22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888" y="649308"/>
            <a:ext cx="6244925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33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Making a kinship care agreement</a:t>
            </a:r>
            <a:endParaRPr kumimoji="0" lang="en-GB" altLang="en-NA" sz="33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94295"/>
            <a:ext cx="792162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2C8"/>
              </a:buClr>
              <a:buSzTx/>
              <a:buFontTx/>
              <a:buNone/>
              <a:tabLst/>
              <a:defRPr/>
            </a:pP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Guiding principle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: Best interests of the child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2C8"/>
              </a:buClr>
              <a:buSzTx/>
              <a:buFontTx/>
              <a:buChar char="•"/>
              <a:tabLst/>
              <a:defRPr/>
            </a:pP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Kinship care agreement must be in writing, </a:t>
            </a:r>
            <a:b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 signed by two adult witnesses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2C8"/>
              </a:buClr>
              <a:buSzTx/>
              <a:buFontTx/>
              <a:buChar char="•"/>
              <a:tabLst/>
              <a:defRPr/>
            </a:pP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It must describe the parental rights and </a:t>
            </a:r>
            <a:b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responsibilities being delegated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2C8"/>
              </a:buClr>
              <a:buSzTx/>
              <a:buFontTx/>
              <a:buChar char="•"/>
              <a:tabLst/>
              <a:defRPr/>
            </a:pP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Child’s views to be given due consideration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2C8"/>
              </a:buClr>
              <a:buSzTx/>
              <a:buFontTx/>
              <a:buChar char="•"/>
              <a:tabLst/>
              <a:defRPr/>
            </a:pP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Must be on the official form IF it is going to be registered with the children’s court.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2C8"/>
              </a:buClr>
              <a:buSzTx/>
              <a:buFontTx/>
              <a:buNone/>
              <a:tabLst/>
              <a:defRPr/>
            </a:pP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One kinship care agreement </a:t>
            </a:r>
            <a:b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can cover multiple children.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92C8"/>
              </a:buClr>
              <a:buSzTx/>
              <a:buFontTx/>
              <a:buChar char="•"/>
              <a:tabLst/>
              <a:defRPr/>
            </a:pPr>
            <a:endParaRPr kumimoji="0" lang="en-GB" altLang="en-N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124" y="1833682"/>
            <a:ext cx="2183687" cy="253715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846D4-6592-4BD5-B9BA-062CAC72CACD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62B82C4-45FF-4711-B775-0072FF66C0AC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6D2B10C0-C86D-48CB-9E57-79F8159149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DA9A4CF-341F-400B-9929-6AE837BE86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5EE65A6-5DD7-4853-9907-02557EA546CB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95AFE814-10C7-40A6-B421-318167A431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84CEA98-469E-41D4-8980-7F2C50B720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611C3453-5BB7-40EB-A1E0-5ED841B0E3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D419515E-31D0-4AF3-8E32-1A3E923215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487C712-7F9E-4E1E-B149-C7FCB4FEDD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E6F1246-C101-4A65-9B9F-A553BA16E7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2CC099A-2DAA-462D-909D-908BE96CE6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1618AAB2-A491-4E8C-B75F-69EAF323F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45CBD3D-2FB5-4693-B367-28D2E0A1B6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0E02A15-99A3-40DE-BCD6-FDAAF885FE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19EB1BF-7A82-4D91-A1A2-542FF103DA04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91F071B-EDBA-4E1B-8876-12182392767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8" name="Picture 22">
                  <a:extLst>
                    <a:ext uri="{FF2B5EF4-FFF2-40B4-BE49-F238E27FC236}">
                      <a16:creationId xmlns:a16="http://schemas.microsoft.com/office/drawing/2014/main" id="{A9AD91E9-A775-4258-A9D1-41FC9FDC2FF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863681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2C76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27418" y="15655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24" name="Rectangle 2">
            <a:extLst>
              <a:ext uri="{FF2B5EF4-FFF2-40B4-BE49-F238E27FC236}">
                <a16:creationId xmlns:a16="http://schemas.microsoft.com/office/drawing/2014/main" id="{0D869D02-13ED-47BF-A62E-5768FEDB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424" y="819511"/>
            <a:ext cx="6268785" cy="62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ts val="4900"/>
              </a:lnSpc>
              <a:tabLst>
                <a:tab pos="1884363" algn="l"/>
              </a:tabLst>
            </a:pPr>
            <a:r>
              <a:rPr lang="en-ZA" altLang="x-none" kern="0" cap="all" dirty="0">
                <a:solidFill>
                  <a:srgbClr val="7E2C76"/>
                </a:solidFill>
                <a:latin typeface="MgOpen Cosmetica" panose="020B0500000300020003" pitchFamily="34" charset="0"/>
              </a:rPr>
              <a:t>C</a:t>
            </a:r>
            <a:r>
              <a:rPr lang="en-ZA" altLang="x-none" kern="0" dirty="0">
                <a:solidFill>
                  <a:srgbClr val="7E2C76"/>
                </a:solidFill>
                <a:latin typeface="MgOpen Cosmetica" panose="020B0500000300020003" pitchFamily="34" charset="0"/>
              </a:rPr>
              <a:t>ontents </a:t>
            </a:r>
            <a:endParaRPr lang="en-GB" altLang="x-none" kern="0" cap="all" dirty="0">
              <a:solidFill>
                <a:srgbClr val="7E2C76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064" y="1807753"/>
            <a:ext cx="4435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ZA" b="1" dirty="0">
                <a:latin typeface="MgOpen Cosmetica" panose="020B0500000300020003" pitchFamily="34" charset="0"/>
              </a:rPr>
              <a:t>PART 5-AGREEMENTS ON CARE</a:t>
            </a:r>
          </a:p>
          <a:p>
            <a:pPr>
              <a:spcAft>
                <a:spcPts val="6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11. Parenting plans</a:t>
            </a:r>
          </a:p>
          <a:p>
            <a:pPr>
              <a:spcAft>
                <a:spcPts val="600"/>
              </a:spcAft>
            </a:pPr>
            <a:r>
              <a:rPr lang="en-ZA" b="1" dirty="0">
                <a:solidFill>
                  <a:srgbClr val="7E2C76"/>
                </a:solidFill>
                <a:latin typeface="MgOpen Cosmetica" panose="020B0500000300020003" pitchFamily="34" charset="0"/>
              </a:rPr>
              <a:t>12. Kinship care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850" y="1956692"/>
            <a:ext cx="3194111" cy="2102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851" y="4164546"/>
            <a:ext cx="3213349" cy="2144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96" y="3151259"/>
            <a:ext cx="4583587" cy="315746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496DAA74-9F65-43B9-ACD0-36FDFE058026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0489EC-D9E8-46EF-B05E-44F18B029EE0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D8C561C-92A4-43CE-958B-458DD53A79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9E2664D-C454-4C9E-BF9D-ACF17B92B5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7E2C7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E820A31-8AB8-46CC-BB16-93B530D09C6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:a16="http://schemas.microsoft.com/office/drawing/2014/main" id="{2AACBDE2-1D2E-4F3A-B3C7-A710C4F0B3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DC23EC5-F3E1-453D-B994-005096B69D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F4228980-576C-40B5-BE90-350A994E73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12B1A08-AEEB-42BE-8D99-5984FC0005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EF09952-1438-47AE-B983-310006260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3A15AD7-0731-49BD-B30A-8DDEAFEEEC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3A6853E8-2903-4959-85FB-3A61EA385B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CAA3EF3-3194-486C-8198-A2A8781EDA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1AF20AF-228E-4C04-8C53-57D4762441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524DCFC-BFBD-4B53-B67B-987BC0FBFB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137D9F9-197C-44E3-A4D7-55EBFDE5A291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0C8F078-C205-4CB5-8A6F-79F07AA84B22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7E2C76"/>
                </a:solidFill>
                <a:ln w="28575">
                  <a:solidFill>
                    <a:srgbClr val="DFCADD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1" name="Picture 22">
                  <a:extLst>
                    <a:ext uri="{FF2B5EF4-FFF2-40B4-BE49-F238E27FC236}">
                      <a16:creationId xmlns:a16="http://schemas.microsoft.com/office/drawing/2014/main" id="{F1FA98AD-5E93-4F06-85A7-19433F18D0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958912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6855" y="651886"/>
            <a:ext cx="6255957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31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Finalising a kinship care agreement</a:t>
            </a:r>
            <a:endParaRPr kumimoji="0" lang="en-GB" altLang="en-NA" sz="31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F18933-F088-4CB1-B89A-A568F433BEC7}"/>
              </a:ext>
            </a:extLst>
          </p:cNvPr>
          <p:cNvGrpSpPr/>
          <p:nvPr/>
        </p:nvGrpSpPr>
        <p:grpSpPr>
          <a:xfrm>
            <a:off x="620331" y="1697732"/>
            <a:ext cx="7921625" cy="4601902"/>
            <a:chOff x="611187" y="1861998"/>
            <a:chExt cx="7921625" cy="4437636"/>
          </a:xfrm>
        </p:grpSpPr>
        <p:sp>
          <p:nvSpPr>
            <p:cNvPr id="2" name="Down Arrow 1"/>
            <p:cNvSpPr/>
            <p:nvPr/>
          </p:nvSpPr>
          <p:spPr>
            <a:xfrm>
              <a:off x="4451628" y="2514600"/>
              <a:ext cx="359476" cy="379935"/>
            </a:xfrm>
            <a:prstGeom prst="downArrow">
              <a:avLst/>
            </a:prstGeom>
            <a:solidFill>
              <a:srgbClr val="009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6345573" y="3556674"/>
              <a:ext cx="359476" cy="371974"/>
            </a:xfrm>
            <a:prstGeom prst="downArrow">
              <a:avLst/>
            </a:prstGeom>
            <a:solidFill>
              <a:srgbClr val="009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2166056" y="3552449"/>
              <a:ext cx="359476" cy="371974"/>
            </a:xfrm>
            <a:prstGeom prst="downArrow">
              <a:avLst/>
            </a:prstGeom>
            <a:solidFill>
              <a:srgbClr val="0092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Rectangle 5">
              <a:extLst>
                <a:ext uri="{FF2B5EF4-FFF2-40B4-BE49-F238E27FC236}">
                  <a16:creationId xmlns:a16="http://schemas.microsoft.com/office/drawing/2014/main" id="{16DA5964-99CB-4A5D-9191-5A613CF9D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252" y="1861998"/>
              <a:ext cx="5568842" cy="71321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rgbClr val="0092C8"/>
              </a:solidFill>
            </a:ln>
          </p:spPr>
          <p:txBody>
            <a:bodyPr vert="horz" wrap="square" lIns="216000" tIns="216000" rIns="216000" bIns="216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N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TWO OPTIONS FOR KINSHIP CARE AGREEMENTS</a:t>
              </a:r>
              <a:endParaRPr kumimoji="0" lang="en-GB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5">
              <a:extLst>
                <a:ext uri="{FF2B5EF4-FFF2-40B4-BE49-F238E27FC236}">
                  <a16:creationId xmlns:a16="http://schemas.microsoft.com/office/drawing/2014/main" id="{16DA5964-99CB-4A5D-9191-5A613CF9D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5288" y="2894535"/>
              <a:ext cx="7531470" cy="71321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rgbClr val="0092C8"/>
              </a:solidFill>
            </a:ln>
          </p:spPr>
          <p:txBody>
            <a:bodyPr vert="horz" wrap="square" lIns="216000" tIns="216000" rIns="216000" bIns="216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N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Parent/guardian and kinship care-giver make kinship care agreement</a:t>
              </a:r>
              <a:endParaRPr kumimoji="0" lang="en-GB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5">
              <a:extLst>
                <a:ext uri="{FF2B5EF4-FFF2-40B4-BE49-F238E27FC236}">
                  <a16:creationId xmlns:a16="http://schemas.microsoft.com/office/drawing/2014/main" id="{16DA5964-99CB-4A5D-9191-5A613CF9D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187" y="3924423"/>
              <a:ext cx="3397875" cy="209821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rgbClr val="0092C8"/>
              </a:solidFill>
            </a:ln>
          </p:spPr>
          <p:txBody>
            <a:bodyPr vert="horz" wrap="square" lIns="216000" tIns="216000" rIns="216000" bIns="216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AutoNum type="arabicParenBoth"/>
                <a:tabLst/>
                <a:defRPr/>
              </a:pPr>
              <a:r>
                <a:rPr kumimoji="0" lang="en-ZA" altLang="en-N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Keep plan private within the family</a:t>
              </a:r>
            </a:p>
            <a:p>
              <a:pPr marL="630238" marR="0" lvl="0" indent="-2730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ZA" altLang="en-N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92C8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not enforceable by court</a:t>
              </a:r>
            </a:p>
            <a:p>
              <a:pPr marL="630238" marR="0" lvl="0" indent="-2730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ZA" altLang="en-N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92C8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changes by private agreement</a:t>
              </a:r>
              <a:endParaRPr kumimoji="0" lang="en-GB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5">
              <a:extLst>
                <a:ext uri="{FF2B5EF4-FFF2-40B4-BE49-F238E27FC236}">
                  <a16:creationId xmlns:a16="http://schemas.microsoft.com/office/drawing/2014/main" id="{16DA5964-99CB-4A5D-9191-5A613CF9D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39303" y="3924423"/>
              <a:ext cx="4093509" cy="237521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5875">
              <a:solidFill>
                <a:srgbClr val="0092C8"/>
              </a:solidFill>
            </a:ln>
          </p:spPr>
          <p:txBody>
            <a:bodyPr vert="horz" wrap="square" lIns="216000" tIns="216000" rIns="216000" bIns="21600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bg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bg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bg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+mn-lt"/>
                </a:defRPr>
              </a:lvl9pPr>
            </a:lstStyle>
            <a:p>
              <a:pPr marL="357188" marR="0" lvl="0" indent="-357188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altLang="en-N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(2)	Register plan at children’s court</a:t>
              </a:r>
            </a:p>
            <a:p>
              <a:pPr marL="630238" marR="0" lvl="0" indent="-2730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ZA" altLang="en-N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92C8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enforceable by court</a:t>
              </a:r>
            </a:p>
            <a:p>
              <a:pPr marL="630238" marR="0" lvl="0" indent="-27305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ZA" altLang="en-NA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92C8"/>
                  </a:solidFill>
                  <a:effectLst/>
                  <a:uLnTx/>
                  <a:uFillTx/>
                  <a:latin typeface="MgOpen Cosmetica" panose="020B0500000300020003" pitchFamily="34" charset="0"/>
                  <a:ea typeface="+mn-ea"/>
                  <a:cs typeface="+mn-cs"/>
                </a:rPr>
                <a:t>changes by agreement communicated to clerk of court; disputes about changes can be referred to court</a:t>
              </a:r>
              <a:endParaRPr kumimoji="0" lang="en-GB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BA4F11-33C6-4395-8DE0-7085DFE9149B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EBE5BFE-0CE0-4A36-BF16-89BD972C1197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590ABE7C-18F6-45AB-BD4B-B0D18DD8AC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8962579-5625-4460-90CA-BAEDAE9913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D377A5-E1F4-4880-928E-88802C3DC3A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0" name="Group 9">
                <a:extLst>
                  <a:ext uri="{FF2B5EF4-FFF2-40B4-BE49-F238E27FC236}">
                    <a16:creationId xmlns:a16="http://schemas.microsoft.com/office/drawing/2014/main" id="{833E592A-E36E-4722-B479-697E55CA88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B1478D5-3E44-437A-9BF8-E9B1070B8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7D2D2A07-3131-4A15-A6D1-8910F6099C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190A8F58-CE52-4A82-B0E5-C4FF6AD36B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D4A31F5A-8F1A-45A9-988B-7379BB0804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C6F6696-14E5-45AA-A1C1-004B9A2A1D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FEE33FB-57D4-4A43-9780-428ED17CEB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4CF0F7F-9898-46EE-8447-5C65BB6633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2789C7BA-79A6-41B8-BCAE-73532AA5E7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F1B154E-105D-4D95-B323-AFA387E5E6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FE364C7-8831-4756-BD0D-9A7DE674771A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9ED41D7-CDE1-4E70-81A2-1F3CA3909EAA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3" name="Picture 22">
                  <a:extLst>
                    <a:ext uri="{FF2B5EF4-FFF2-40B4-BE49-F238E27FC236}">
                      <a16:creationId xmlns:a16="http://schemas.microsoft.com/office/drawing/2014/main" id="{6C5BC050-AAAB-411A-B39A-616E53C8C7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03982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8" y="610121"/>
            <a:ext cx="6253776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NA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Court-ordered kinship care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192" y="1757568"/>
            <a:ext cx="79216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The parties to a kinship care agreement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CANNOT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have the agreement made into a court order.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Court-ordered kinship care is a form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alternative placement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that may be put in place ONLY after a child protection hearing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where a child is found to be in need of protective services.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6812" y="3838867"/>
            <a:ext cx="3710375" cy="246985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0B3F3B36-B041-4145-A8B7-3155EF9529D7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A4B2187-7BE9-4C43-AC00-0294F179B8B6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501BB8B-804F-4169-89DC-B86F50F270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FB47D56-724B-47CB-B83A-F05824EBB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6531C4A-84DE-412E-8DF6-47C0763CAAA0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74A3D151-8F35-4F15-98AD-329306B0A7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7228C77-386F-403E-B87B-BD16CB0C1C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B3BDB27-0352-402D-8E6C-BAA675D916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CCA060B-814D-4D3F-AB76-AE8D5C0933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AED906C-6F87-470B-B2E1-EC9586D0B7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DECC605-B783-4943-8704-428317133D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ABB4891-A3F5-4E09-A997-AFFD441F52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6DC4898-CEAC-4824-98C7-7AAAEB3CDE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185BAE7-9DAD-43CB-A26D-EE53523218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4CB379B1-50EE-416D-A5CD-63F529B0F6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0482813-D2DA-4962-B0A7-3B14A7922AA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75264024-11BF-4785-9895-FC3160B0D398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8" name="Picture 22">
                  <a:extLst>
                    <a:ext uri="{FF2B5EF4-FFF2-40B4-BE49-F238E27FC236}">
                      <a16:creationId xmlns:a16="http://schemas.microsoft.com/office/drawing/2014/main" id="{4F323AF7-C89E-40F5-9274-30788566523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79254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1847" y="685884"/>
            <a:ext cx="6262112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32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Changing or cancelling </a:t>
            </a:r>
            <a:br>
              <a:rPr kumimoji="0" lang="en-ZA" altLang="en-NA" sz="32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</a:br>
            <a:r>
              <a:rPr kumimoji="0" lang="en-ZA" altLang="en-NA" sz="32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a kinship care agreement</a:t>
            </a:r>
            <a:endParaRPr kumimoji="0" lang="en-GB" altLang="en-NA" sz="32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455" y="1697732"/>
            <a:ext cx="8111089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Either party to a kinship care agreement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can change or cancel it at any time.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kinship care-giver does not have to agree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to a parent’s proposed change – because a kinship care-giver has no legal duty to continue caring for the child.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parent or guardian does not have to agree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to a kinship care-giver’s proposed change –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because the parent or guardian can always cancel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the arrangement.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If the parties cannot agree, they can - </a:t>
            </a:r>
          </a:p>
          <a:p>
            <a:pPr marL="539750" marR="0" lvl="1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92C8"/>
              </a:buClr>
              <a:buSzPct val="9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refer the dispute to the children’s court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 </a:t>
            </a:r>
          </a:p>
          <a:p>
            <a:pPr marL="53975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92C8"/>
              </a:buClr>
              <a:buSzPct val="90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or </a:t>
            </a:r>
          </a:p>
          <a:p>
            <a:pPr marL="539750" marR="0" lvl="1" indent="-2746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92C8"/>
              </a:buClr>
              <a:buSzPct val="9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discontinue the kinship care arrangement.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  <a:ea typeface="+mn-ea"/>
                <a:cs typeface="+mn-cs"/>
              </a:rPr>
              <a:t> 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3952" y="3356725"/>
            <a:ext cx="2058861" cy="2952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If the parties </a:t>
            </a:r>
            <a:b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change or cancel </a:t>
            </a:r>
            <a:b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 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registered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agreement, the person who made the change must 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notify the clerk of the court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within </a:t>
            </a:r>
            <a:b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seven days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 </a:t>
            </a:r>
            <a:b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clerk will </a:t>
            </a:r>
            <a:b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inform the Ministry.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4C382D-124C-44EA-BF7D-10F57B6B85A8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D2983E-3A29-4C39-A80D-1D2961A66772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1BABEDC-9A86-43D5-BE4A-D2D38E6513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EAC86E8-C985-4CFD-B2B3-D7B5D87260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1A0311C-703D-45B9-9016-EC1754A1E4A5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B6591FE6-CACE-421B-95F1-8D84899CCD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2FD75C50-B53E-4415-87EC-DBB03924DC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11475F24-FD66-4956-99D2-4D1D6D83FD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A64C77F-17DA-4735-8600-3B66FE70C3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F6AB12E-22E5-4EF8-B9BF-E39CD3BA38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E41DB27-AEBB-494F-926F-E6B6BC1AB9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6EBA3D47-CEF6-49B7-8053-1A0B78C85B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A2B3A04-B0AF-451C-A045-EE968FFAF8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5E313F3-4092-4002-8FE1-7F40B5A7F0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AF29625D-2475-4F8F-AC6D-85F5847754B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0254D42B-5F8C-46C9-813D-12EF8B2D13A5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272CE706-280A-47C8-AA09-53AD4187026F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8" name="Picture 22">
                  <a:extLst>
                    <a:ext uri="{FF2B5EF4-FFF2-40B4-BE49-F238E27FC236}">
                      <a16:creationId xmlns:a16="http://schemas.microsoft.com/office/drawing/2014/main" id="{E606C4F2-4573-439F-8F95-66DDD67439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9108557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8428" y="1552410"/>
            <a:ext cx="6804384" cy="4756696"/>
          </a:xfrm>
          <a:prstGeom prst="rect">
            <a:avLst/>
          </a:prstGeom>
        </p:spPr>
      </p:pic>
      <p:sp>
        <p:nvSpPr>
          <p:cNvPr id="37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316" y="733575"/>
            <a:ext cx="1340312" cy="713218"/>
          </a:xfrm>
          <a:prstGeom prst="rect">
            <a:avLst/>
          </a:prstGeom>
          <a:solidFill>
            <a:schemeClr val="bg1"/>
          </a:solidFill>
          <a:ln w="15875">
            <a:solidFill>
              <a:srgbClr val="0092C8"/>
            </a:solidFill>
          </a:ln>
        </p:spPr>
        <p:txBody>
          <a:bodyPr vert="horz" wrap="non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CHANGE</a:t>
            </a:r>
            <a:endParaRPr kumimoji="0" lang="en-GB" altLang="en-NA" sz="18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8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49" y="733575"/>
            <a:ext cx="2058458" cy="713218"/>
          </a:xfrm>
          <a:prstGeom prst="rect">
            <a:avLst/>
          </a:prstGeom>
          <a:solidFill>
            <a:schemeClr val="bg1"/>
          </a:solidFill>
          <a:ln w="15875">
            <a:solidFill>
              <a:srgbClr val="0092C8"/>
            </a:solidFill>
          </a:ln>
        </p:spPr>
        <p:txBody>
          <a:bodyPr vert="horz" wrap="none" lIns="216000" tIns="216000" rIns="216000" bIns="216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CANCELLATION</a:t>
            </a:r>
            <a:endParaRPr kumimoji="0" lang="en-GB" altLang="en-NA" sz="18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9283C4-0289-4613-A4E4-5B47C04F9FFA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A3A8981-23B2-4E5D-B389-C39676A5D11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99DC484B-C797-4806-B917-056B686FE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A7EF814-8E89-4DA9-8F59-76D41811A4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AE67EE3-C110-4AB2-BC8B-46DA8A224F8A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4" name="Group 9">
                <a:extLst>
                  <a:ext uri="{FF2B5EF4-FFF2-40B4-BE49-F238E27FC236}">
                    <a16:creationId xmlns:a16="http://schemas.microsoft.com/office/drawing/2014/main" id="{360C663C-F30C-4C28-9946-31F6B3A4A1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88959DF0-2A1B-4167-B8B9-848CC366DA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28D70FC-B1BD-4E25-B316-4439BE5BF6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C4AF1C1-9FD0-4AE2-AF09-19C19C17D4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08E06A7-3E89-48C9-A280-F795ABED6E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60F5EAF-C574-49FA-BF08-6AB41BBA42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2DE8B7E-AFBB-4201-82D0-55D0460EA5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CFAB509-4258-4A05-B8DA-DF79CDCDB5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55B96F6-23F8-4645-8563-4E5F30E563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DB6B6EC9-5099-4589-A880-84D01D45F6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77B727D-1B99-4546-B30E-7E980F28A4E3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5517877E-6A8E-40E7-AA3B-6C549D8569B9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7" name="Picture 22">
                  <a:extLst>
                    <a:ext uri="{FF2B5EF4-FFF2-40B4-BE49-F238E27FC236}">
                      <a16:creationId xmlns:a16="http://schemas.microsoft.com/office/drawing/2014/main" id="{49860D48-C86B-43DA-8A77-A80D5F98E1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400061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own Arrow 1">
            <a:extLst>
              <a:ext uri="{FF2B5EF4-FFF2-40B4-BE49-F238E27FC236}">
                <a16:creationId xmlns:a16="http://schemas.microsoft.com/office/drawing/2014/main" id="{DEDDBEE5-59A8-4357-98A8-E0F861646206}"/>
              </a:ext>
            </a:extLst>
          </p:cNvPr>
          <p:cNvSpPr/>
          <p:nvPr/>
        </p:nvSpPr>
        <p:spPr>
          <a:xfrm>
            <a:off x="6761932" y="2481379"/>
            <a:ext cx="484632" cy="748006"/>
          </a:xfrm>
          <a:prstGeom prst="downArrow">
            <a:avLst/>
          </a:prstGeom>
          <a:solidFill>
            <a:srgbClr val="009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Down Arrow 1">
            <a:extLst>
              <a:ext uri="{FF2B5EF4-FFF2-40B4-BE49-F238E27FC236}">
                <a16:creationId xmlns:a16="http://schemas.microsoft.com/office/drawing/2014/main" id="{D4778FAB-3E1F-49E4-87C8-45A18D472464}"/>
              </a:ext>
            </a:extLst>
          </p:cNvPr>
          <p:cNvSpPr/>
          <p:nvPr/>
        </p:nvSpPr>
        <p:spPr>
          <a:xfrm>
            <a:off x="2001382" y="2481538"/>
            <a:ext cx="484632" cy="748006"/>
          </a:xfrm>
          <a:prstGeom prst="downArrow">
            <a:avLst/>
          </a:prstGeom>
          <a:solidFill>
            <a:srgbClr val="009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Rectangle 5">
            <a:extLst>
              <a:ext uri="{FF2B5EF4-FFF2-40B4-BE49-F238E27FC236}">
                <a16:creationId xmlns:a16="http://schemas.microsoft.com/office/drawing/2014/main" id="{D6F7E1CC-A5B3-4F00-9DE3-F33C8189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776" y="1378933"/>
            <a:ext cx="7763136" cy="13730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rgbClr val="0092C8"/>
            </a:solidFill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DISPUTES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Party to kinship care agreement wants to change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arrangement and the other party does not agree</a:t>
            </a:r>
            <a:endParaRPr kumimoji="0" lang="en-GB" altLang="en-NA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D6F7E1CC-A5B3-4F00-9DE3-F33C8189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050" y="3767178"/>
            <a:ext cx="7896589" cy="2541547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rgbClr val="0092C8"/>
            </a:solidFill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Option 2: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Apply for a court order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(Any party could ask the court to resolve the dispute if the parties want to continue the arrangement.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Alternatively, the kinship care-giver could apply to the court to be made the child’s legal custodian.)</a:t>
            </a:r>
            <a:endParaRPr kumimoji="0" lang="en-GB" altLang="en-NA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7" name="Rectangle 5">
            <a:extLst>
              <a:ext uri="{FF2B5EF4-FFF2-40B4-BE49-F238E27FC236}">
                <a16:creationId xmlns:a16="http://schemas.microsoft.com/office/drawing/2014/main" id="{D6F7E1CC-A5B3-4F00-9DE3-F33C8189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98" y="3229543"/>
            <a:ext cx="3240000" cy="13730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rgbClr val="0092C8"/>
            </a:solidFill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Option 1: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Seek mediation from social worker, </a:t>
            </a:r>
            <a:r>
              <a:rPr kumimoji="0" lang="en-ZA" altLang="en-NA" sz="1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etc</a:t>
            </a:r>
            <a:endParaRPr kumimoji="0" lang="en-GB" altLang="en-NA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4320028" y="2750355"/>
            <a:ext cx="484632" cy="1016823"/>
          </a:xfrm>
          <a:prstGeom prst="downArrow">
            <a:avLst/>
          </a:prstGeom>
          <a:solidFill>
            <a:srgbClr val="009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D6F7E1CC-A5B3-4F00-9DE3-F33C8189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523" y="3229543"/>
            <a:ext cx="2942778" cy="1373008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15875">
            <a:solidFill>
              <a:srgbClr val="0092C8"/>
            </a:solidFill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Option 3: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NA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Terminate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NA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agreement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2860535" y="604323"/>
            <a:ext cx="38882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NA" sz="36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Resolving disputes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3817C47-67C3-4ACD-B970-E03D0E379EF3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E921A22-BCF0-47BA-848A-0C2F44364124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DAA813D-ACF0-4542-B591-FD788B7754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A2EB724-B88A-499C-A78E-DCBBFBE59E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3CB72D3-6FC4-4A01-949B-55CC55E938D8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679E3C3B-1D21-439A-93C8-7EC9754F4E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DC76F76-37EC-4699-B6FF-13CADEED58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03626E33-713D-4576-ADB1-03E2D7E920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87487BF-C49B-4D9B-8EA3-547005FB2D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22D92464-66CC-4CEC-9101-123C75EACA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8C018416-920D-432B-83E0-96A25A30AA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9ADD88B3-C392-44AB-B181-2140DDBA84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4CB4E19-6571-4473-B356-24E2A1697F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5A8E9FEA-FCC6-4330-9C68-B68E336ABB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2D604878-D29B-4C48-85B6-AE68AC7D7F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2E91B58-E4BF-40C5-B0A1-862D5D2AD861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638D4686-41DA-482E-BBE7-58F62BB7DCA3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4" name="Picture 22">
                  <a:extLst>
                    <a:ext uri="{FF2B5EF4-FFF2-40B4-BE49-F238E27FC236}">
                      <a16:creationId xmlns:a16="http://schemas.microsoft.com/office/drawing/2014/main" id="{B3075E09-71D1-4610-8E01-F2B9FF27D8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684557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034" y="684713"/>
            <a:ext cx="6244928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3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Access by kinship care-giver </a:t>
            </a:r>
          </a:p>
          <a:p>
            <a:pPr marL="539750" marR="0" lvl="0" indent="-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34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after cancellation of agreement</a:t>
            </a:r>
            <a:endParaRPr kumimoji="0" lang="en-GB" altLang="en-NA" sz="34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C9734D4D-E471-4228-9D71-F9B85A6DE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518854"/>
            <a:ext cx="5734746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2C8"/>
              </a:buClr>
              <a:buSzTx/>
              <a:buFontTx/>
              <a:buChar char="•"/>
              <a:tabLst/>
              <a:defRPr/>
            </a:pP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agreement was unilaterally terminated by parent </a:t>
            </a: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2C8"/>
              </a:buClr>
              <a:buSzTx/>
              <a:buFontTx/>
              <a:buChar char="•"/>
              <a:tabLst/>
              <a:defRPr/>
            </a:pP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agreement was in place for at least 1 year </a:t>
            </a:r>
            <a: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OR</a:t>
            </a:r>
            <a: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</a:t>
            </a:r>
            <a:b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it was in place for a shorter time but continued access may  still be in the best interests of the child </a:t>
            </a: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AND</a:t>
            </a:r>
          </a:p>
          <a:p>
            <a:pPr marL="265113" marR="0" lvl="0" indent="-2651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2C8"/>
              </a:buClr>
              <a:buSzTx/>
              <a:buFontTx/>
              <a:buChar char="•"/>
              <a:tabLst/>
              <a:defRPr/>
            </a:pPr>
            <a: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</a:t>
            </a: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child was cared for primarily by the kinship </a:t>
            </a:r>
            <a:b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care-giver </a:t>
            </a:r>
            <a:r>
              <a:rPr kumimoji="0" lang="en-ZA" altLang="en-NA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while the agreement was in place.</a:t>
            </a:r>
            <a:endParaRPr kumimoji="0" lang="en-ZA" altLang="en-NA" sz="1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6944942F-359F-4CE4-B036-CD6B22105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1720742"/>
            <a:ext cx="78385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E2C76"/>
              </a:buClr>
              <a:buSzTx/>
              <a:buFontTx/>
              <a:buNone/>
              <a:tabLst/>
              <a:defRPr/>
            </a:pP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kinship care-giver may apply for access to a child after the kinship care agreement has been terminated if –</a:t>
            </a:r>
            <a:endParaRPr kumimoji="0" lang="en-GB" altLang="en-NA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sp>
        <p:nvSpPr>
          <p:cNvPr id="36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94" y="5296013"/>
            <a:ext cx="7921620" cy="1029476"/>
          </a:xfrm>
          <a:prstGeom prst="rect">
            <a:avLst/>
          </a:prstGeom>
          <a:solidFill>
            <a:schemeClr val="bg1"/>
          </a:solidFill>
          <a:ln w="15875">
            <a:solidFill>
              <a:srgbClr val="0092C8"/>
            </a:solidFill>
          </a:ln>
        </p:spPr>
        <p:txBody>
          <a:bodyPr vert="horz" wrap="square" lIns="216000" tIns="144000" rIns="216000" bIns="144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6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kinship care-giver can apply for continued access regardless of whether the kinship care agreement was registered or unregistered. The court must order </a:t>
            </a:r>
            <a:br>
              <a:rPr kumimoji="0" lang="en-ZA" altLang="en-NA" sz="16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</a:br>
            <a:r>
              <a:rPr kumimoji="0" lang="en-ZA" altLang="en-NA" sz="16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a social worker investigation before making its decision on access.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827" y="2620464"/>
            <a:ext cx="1989986" cy="239044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54FFE4A-8B37-418A-9089-21D49BAFBD7E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A6F008-9F3A-4B98-865E-95BE14F0C196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9F5B8C9-7A07-4456-88A4-8E4D47E6FF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EC50FD7C-2005-4710-944F-12DE84155E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36B5416-8F64-44CB-8F38-099311DDF4E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7" name="Group 9">
                <a:extLst>
                  <a:ext uri="{FF2B5EF4-FFF2-40B4-BE49-F238E27FC236}">
                    <a16:creationId xmlns:a16="http://schemas.microsoft.com/office/drawing/2014/main" id="{C6ED8DFD-374F-4769-8A07-B915C7389A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5ABD28E-C19B-40DB-84CE-419088000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1F18FA4-124F-46E1-A202-036DA883E9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396F3833-6E0D-4220-9254-6EC3AEE93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874CF96-1EB1-489C-9FB3-E568776738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6A2FDBA0-0081-45B8-A253-64C9AEB25D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718EE8F2-8A6A-4408-B4C4-39D57713DE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F90EFFE-3632-4534-BA52-E22F64F58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605DBC15-BC24-473C-8F05-9C16177850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3C7D2F6-EF89-45BC-BF6C-A02B915740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B9A6D20E-1A8B-45EF-A128-7AB46F8A6C9E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84997C5-105D-45B1-9F7F-2802C17A0049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0" name="Picture 22">
                  <a:extLst>
                    <a:ext uri="{FF2B5EF4-FFF2-40B4-BE49-F238E27FC236}">
                      <a16:creationId xmlns:a16="http://schemas.microsoft.com/office/drawing/2014/main" id="{D15BBFD1-DE37-4338-AA34-49B950ACE74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579637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>
            <a:extLst>
              <a:ext uri="{FF2B5EF4-FFF2-40B4-BE49-F238E27FC236}">
                <a16:creationId xmlns:a16="http://schemas.microsoft.com/office/drawing/2014/main" id="{5A22BD62-C3DD-45B8-81BE-162DF8B17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857" y="649308"/>
            <a:ext cx="6180105" cy="79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j-ea"/>
                <a:cs typeface="+mj-cs"/>
              </a:rPr>
              <a:t>State grants</a:t>
            </a:r>
            <a:endParaRPr kumimoji="0" lang="en-GB" altLang="en-NA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j-ea"/>
              <a:cs typeface="+mj-cs"/>
            </a:endParaRPr>
          </a:p>
        </p:txBody>
      </p:sp>
      <p:sp>
        <p:nvSpPr>
          <p:cNvPr id="90" name="Rectangle 5">
            <a:extLst>
              <a:ext uri="{FF2B5EF4-FFF2-40B4-BE49-F238E27FC236}">
                <a16:creationId xmlns:a16="http://schemas.microsoft.com/office/drawing/2014/main" id="{7C592A13-FEF0-4913-BAA6-84C99230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00454"/>
            <a:ext cx="7936748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The grant is </a:t>
            </a: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paid to the person who is taking care of the child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, no matter who applied for the grant.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92C8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It is a </a:t>
            </a: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crime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 to use a </a:t>
            </a: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false kinship care agreement 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to get a grant. The penalty is a fine of up  to </a:t>
            </a: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N$4 000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, imprisonment for up to </a:t>
            </a:r>
            <a:r>
              <a:rPr kumimoji="0" lang="en-ZA" altLang="en-NA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12 months</a:t>
            </a:r>
            <a:r>
              <a:rPr kumimoji="0" lang="en-ZA" altLang="en-NA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, or both.</a:t>
            </a:r>
          </a:p>
        </p:txBody>
      </p:sp>
      <p:sp>
        <p:nvSpPr>
          <p:cNvPr id="104" name="Rectangle 5">
            <a:extLst>
              <a:ext uri="{FF2B5EF4-FFF2-40B4-BE49-F238E27FC236}">
                <a16:creationId xmlns:a16="http://schemas.microsoft.com/office/drawing/2014/main" id="{16DA5964-99CB-4A5D-9191-5A613CF9D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43" y="1958998"/>
            <a:ext cx="4857212" cy="917513"/>
          </a:xfrm>
          <a:prstGeom prst="rect">
            <a:avLst/>
          </a:prstGeom>
          <a:solidFill>
            <a:schemeClr val="bg1"/>
          </a:solidFill>
          <a:ln w="15875">
            <a:solidFill>
              <a:srgbClr val="0092C8"/>
            </a:solidFill>
          </a:ln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NA" sz="1800" b="1" i="0" u="none" strike="noStrike" kern="0" cap="none" spc="0" normalizeH="0" baseline="0" noProof="0" dirty="0">
                <a:ln>
                  <a:noFill/>
                </a:ln>
                <a:solidFill>
                  <a:srgbClr val="0092C8"/>
                </a:solidFill>
                <a:effectLst/>
                <a:uLnTx/>
                <a:uFillTx/>
                <a:latin typeface="MgOpen Cosmetica" panose="020B0500000300020003" pitchFamily="34" charset="0"/>
                <a:ea typeface="+mn-ea"/>
                <a:cs typeface="+mn-cs"/>
              </a:rPr>
              <a:t>Either the parent or the kinship care-giver can apply for the grant, but not both.</a:t>
            </a:r>
            <a:endParaRPr kumimoji="0" lang="en-GB" altLang="en-NA" sz="1800" b="1" i="0" u="none" strike="noStrike" kern="0" cap="none" spc="0" normalizeH="0" baseline="0" noProof="0" dirty="0">
              <a:ln>
                <a:noFill/>
              </a:ln>
              <a:solidFill>
                <a:srgbClr val="0092C8"/>
              </a:solidFill>
              <a:effectLst/>
              <a:uLnTx/>
              <a:uFillTx/>
              <a:latin typeface="MgOpen Cosmetica" panose="020B0500000300020003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244" y="904033"/>
            <a:ext cx="2591570" cy="197247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8AB4BA0-F26A-4AD7-84E6-28F62B656DCF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A37FF78-0ADD-4C41-9044-4CE80B56E69D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D88B366-E368-49AB-95B4-CEE49D82B4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A6329C8-E65F-437C-8CFF-EEBA830633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4BB0EA4-47F0-4CED-92A1-9A26709EAB76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26" name="Group 9">
                <a:extLst>
                  <a:ext uri="{FF2B5EF4-FFF2-40B4-BE49-F238E27FC236}">
                    <a16:creationId xmlns:a16="http://schemas.microsoft.com/office/drawing/2014/main" id="{58749C05-80C8-437E-82D2-E16AD8C852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9C2DD33B-4628-4FDE-B389-1302460B4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C6EC99C-CEAF-4B8C-A21F-61984A7E7D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BEF5EE1-8553-49F9-9161-A48D3099A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4EBBE1F9-BF76-4C99-A428-ACDA34C213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300E49C-10E3-497E-B612-3691EC8F39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BD2A02D-4DBC-4730-9AFE-CB96613EA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7A1D4E5-E38B-4003-9363-F77EA694B9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378E1D9-C367-45C3-9617-E1224A85B9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D71850D6-5D0F-4D74-9DFF-B5F42AC5E9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FA0192D-1172-4259-BC84-000DBF51D6CC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73D1AD8-35C6-4C88-BD84-11BA166818C7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29" name="Picture 22">
                  <a:extLst>
                    <a:ext uri="{FF2B5EF4-FFF2-40B4-BE49-F238E27FC236}">
                      <a16:creationId xmlns:a16="http://schemas.microsoft.com/office/drawing/2014/main" id="{70FC1A57-9F6A-4171-8F24-02A0B32DDF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76743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6F3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31137" y="518889"/>
            <a:ext cx="6292823" cy="1107996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0092C8"/>
                </a:solidFill>
                <a:latin typeface="MgOpen Cosmetica" panose="020B0500000300020003" pitchFamily="34" charset="0"/>
              </a:rPr>
              <a:t>Parenting plans versus</a:t>
            </a:r>
            <a:br>
              <a:rPr lang="en-GB" altLang="en-NA" sz="3600" dirty="0">
                <a:solidFill>
                  <a:srgbClr val="0092C8"/>
                </a:solidFill>
                <a:latin typeface="MgOpen Cosmetica" panose="020B0500000300020003" pitchFamily="34" charset="0"/>
              </a:rPr>
            </a:br>
            <a:r>
              <a:rPr lang="en-GB" altLang="en-NA" sz="3600" dirty="0">
                <a:solidFill>
                  <a:srgbClr val="0092C8"/>
                </a:solidFill>
                <a:latin typeface="MgOpen Cosmetica" panose="020B0500000300020003" pitchFamily="34" charset="0"/>
              </a:rPr>
              <a:t>kinship care agreements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CEB0CA-A8BA-4BA6-8189-AF2A8DC50F57}"/>
              </a:ext>
            </a:extLst>
          </p:cNvPr>
          <p:cNvCxnSpPr>
            <a:cxnSpLocks/>
          </p:cNvCxnSpPr>
          <p:nvPr/>
        </p:nvCxnSpPr>
        <p:spPr>
          <a:xfrm>
            <a:off x="9083420" y="-1586"/>
            <a:ext cx="0" cy="6858000"/>
          </a:xfrm>
          <a:prstGeom prst="line">
            <a:avLst/>
          </a:prstGeom>
          <a:ln w="127000" cmpd="thickThin">
            <a:solidFill>
              <a:srgbClr val="0DB1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0360EAEE-03B9-4F57-9BD0-A80BC1EDAF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7" y="1768580"/>
            <a:ext cx="7921625" cy="454014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36424B37-2888-4BBF-AF59-492345D90B78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1718E67-6DC4-46A0-B4EC-B2317DF4B6D4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A05E1B6-05D9-4EB5-BE8D-512CAED9D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54F866BE-8D29-4C21-BD9D-61FEEE4806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092C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83B2E9A-C2B0-485C-B4A2-B13A76CA0641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9D686717-CCEB-42B6-93EC-41AB0311A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E6258F3D-EFA5-430B-A168-93EE878D2C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18E7F6C4-B262-47EF-B1E2-A3C55DCF1A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0C6CA5A0-C755-4F71-8DB5-4B15054C72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6A88B42-FC4D-476C-B1F6-B7B631822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A57FBC82-9DD0-445E-88A6-8D7C4C463C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BAA4C69-0F8F-44BD-A5A7-72CCC903D5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3B583AFE-44ED-498F-8057-1B01700EEC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36DA4B8-E4D7-458F-B335-B782D26FFA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5835AFE-7A78-47AB-8CDF-21C8B5CC23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95F36F0-BC69-4BBB-8DF8-63337006BAF3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053E777-9375-4E0D-904E-C41648E8E398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092C8"/>
                </a:solidFill>
                <a:ln w="28575">
                  <a:solidFill>
                    <a:srgbClr val="D9EFF7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2CB3D3FD-CBD7-47D4-9757-8687F9DFA76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98377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40282" y="802874"/>
            <a:ext cx="6292531" cy="55399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0DB14B"/>
                </a:solidFill>
                <a:latin typeface="MgOpen Cosmetica" panose="020B0500000300020003" pitchFamily="34" charset="0"/>
              </a:rPr>
              <a:t>11. Parenting plans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1211BD-542A-4EB4-8398-DEA94165BB10}"/>
              </a:ext>
            </a:extLst>
          </p:cNvPr>
          <p:cNvSpPr/>
          <p:nvPr/>
        </p:nvSpPr>
        <p:spPr>
          <a:xfrm>
            <a:off x="611188" y="1852081"/>
            <a:ext cx="5753032" cy="4473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The purpose of a parenting plan is to encourage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604020202020204"/>
              </a:rPr>
              <a:t>cooperation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604020202020204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between persons who have parental responsibilities and rights in respect of a child. 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6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Parenting plans can be particularly useful for parents who do not live in the same household. 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Parenting plans can be kept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604020202020204"/>
              </a:rPr>
              <a:t>private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within the family,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604020202020204"/>
              </a:rPr>
              <a:t>registered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at a children’s court or made into a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604020202020204"/>
              </a:rPr>
              <a:t>court  order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. The choice affects the procedure for changing or enforcing a parenting plan.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604020202020204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578" y="1044468"/>
            <a:ext cx="2075236" cy="2622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258" y="3908338"/>
            <a:ext cx="1988556" cy="240038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5647FB7-7406-4D97-8E83-851006174061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A6BA33D4-8DA1-494B-9C95-5F6EA3087716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276DCE6-E4B0-4870-9A67-40DE2A7197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496455AF-DF39-4919-AA75-E7C8A18F30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404F1FC-ED53-4BA3-AE02-B5A053A4A454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BD31C697-84CB-457F-9F35-648E888F830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DFB3B82E-4236-439E-A955-0A2814BFA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EFC0092-9BD5-4D74-92E1-B71BFEA63A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45A3FBE6-ADD4-4477-BB88-A23B4EC334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1CDC7FF-5D40-41A7-8416-F9D3C33F0A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A1F7E75-D657-455E-86DA-6505B0E7D0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F33BCB6F-0F87-409F-B694-9D37C89A20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9B77B8A8-54F8-4058-8E75-33BB24D811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81B6BAFC-9D86-4297-B2C7-DCAA0EAFE2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CD6A47A-D58A-4A2D-86EC-6C94AA3EC1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C595481-B32C-4B06-9B2A-CB919EA05446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ABD664EC-DBD9-49A4-8011-06FCB147B30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27378726-CBE5-4053-B094-3726458716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4171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034" y="798246"/>
            <a:ext cx="6253779" cy="49244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200" dirty="0">
                <a:solidFill>
                  <a:srgbClr val="0DB14B"/>
                </a:solidFill>
                <a:latin typeface="MgOpen Cosmetica" panose="020B0500000300020003" pitchFamily="34" charset="0"/>
              </a:rPr>
              <a:t>Who can make a parenting plan?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187" y="1810192"/>
            <a:ext cx="6253772" cy="4462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Parents of a child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particularly if they were never married or do not live together; divorced parents might make a parenting plan if the divorce order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did not include sufficient detail on parenting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Parent(s) and foster parent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who has acquired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some parental rights through a court order for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foster care 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781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Parent(s) and legal guardian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including an agreement between a minor parent and that minor parent’s own parent/guardian about the minor parent’s child</a:t>
            </a:r>
          </a:p>
          <a:p>
            <a:pPr marL="357188" marR="0" lvl="0" indent="-3571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>
                <a:tab pos="2778125" algn="l"/>
              </a:tabLst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Parent(s) and any person who has been given parental rights and responsibilities in terms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of a court order.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2" y="4032503"/>
            <a:ext cx="1900105" cy="2276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4230" y="1929384"/>
            <a:ext cx="2168584" cy="18133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9733148-333D-4AD5-9E08-D7B7926D1F50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FF48063-AF94-4F96-8F1E-D904C9ABFE3B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33CEB68-F88D-4662-B6D7-5AF133AB09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1B6CE06-0202-49CC-8A3A-451FF1E7C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3DC60ED-D5EE-4D2D-9EC1-332DAC26F4F4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B95A3B93-6458-4054-AF2D-BAE04994A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E40A88D-6C5F-4C3A-9360-E258110715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B7CDEA77-64B7-429D-B53C-3AE72A6137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0FE00EBD-B89A-4F79-AD2E-C385D5B9EC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276BD167-147C-4672-89FB-8030A141A6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EE87ECE8-E8A5-45F5-AF25-AED8933BE1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00A10801-A1AC-441E-A71D-F4CB4F429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2D7CFF4F-FA5A-4C34-8BFB-857D3385C9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CA5BB9A-58AF-47FE-8434-CA62698F25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92F958E-196B-4147-BCA9-0F6CEC70A2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4ACCBFA-A48D-4B2F-8AD9-F6684BC6E2C7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C5524A7-B5B9-4452-88F6-6603C3B538C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6C010ACE-F64A-4CCD-B35D-6D0E1E784E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62440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61028" y="596227"/>
            <a:ext cx="6271786" cy="984885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200" dirty="0">
                <a:solidFill>
                  <a:srgbClr val="0DB14B"/>
                </a:solidFill>
                <a:latin typeface="MgOpen Cosmetica" panose="020B0500000300020003" pitchFamily="34" charset="0"/>
              </a:rPr>
              <a:t>Who can NOT make </a:t>
            </a:r>
            <a:br>
              <a:rPr lang="en-GB" altLang="en-NA" sz="3200" dirty="0">
                <a:solidFill>
                  <a:srgbClr val="0DB14B"/>
                </a:solidFill>
                <a:latin typeface="MgOpen Cosmetica" panose="020B0500000300020003" pitchFamily="34" charset="0"/>
              </a:rPr>
            </a:br>
            <a:r>
              <a:rPr lang="en-GB" altLang="en-NA" sz="3200" dirty="0">
                <a:solidFill>
                  <a:srgbClr val="0DB14B"/>
                </a:solidFill>
                <a:latin typeface="MgOpen Cosmetica" panose="020B0500000300020003" pitchFamily="34" charset="0"/>
              </a:rPr>
              <a:t>a parenting plan?</a:t>
            </a:r>
          </a:p>
        </p:txBody>
      </p:sp>
      <p:sp>
        <p:nvSpPr>
          <p:cNvPr id="4" name="Rectangle 3"/>
          <p:cNvSpPr/>
          <p:nvPr/>
        </p:nvSpPr>
        <p:spPr>
          <a:xfrm>
            <a:off x="491528" y="1866919"/>
            <a:ext cx="52622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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parent and family member or friend looking after the parent’s child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No.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In this case, the parent is delegating temporary responsibility for the child’s care to someone else. But a parent does not have the power to transfer the legal rights and responsibilities which go with being a parent. These persons can make 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kinship care agreement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if they wish, but not a parenting plan.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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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biological parent and adoptive parent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No.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When a child is adopted, the biological parents no longer have parental rights and responsibilities. These persons can make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adoption plan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if they wish, but not a parenting plan. </a:t>
            </a:r>
          </a:p>
        </p:txBody>
      </p:sp>
      <p:sp>
        <p:nvSpPr>
          <p:cNvPr id="5" name="Oval 4"/>
          <p:cNvSpPr/>
          <p:nvPr/>
        </p:nvSpPr>
        <p:spPr>
          <a:xfrm>
            <a:off x="5917736" y="2039112"/>
            <a:ext cx="2615078" cy="1672822"/>
          </a:xfrm>
          <a:prstGeom prst="ellipse">
            <a:avLst/>
          </a:prstGeom>
          <a:solidFill>
            <a:srgbClr val="0DB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Kinship care agreements will be discussed below.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1748" y="4016430"/>
            <a:ext cx="1627054" cy="229229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96C02E32-50AA-4DAB-94C8-BCC0C7D5DB28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99EEF3B-A261-42DD-8614-077C5126A1D5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28F22AB-1BD2-48FE-B4B6-422A3D3F1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9FDEDAB-0A5A-44F2-82B0-91D3CBECD1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4637CE3-355E-46C2-B9DB-0C81ABB43669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415BB180-C7FC-4F16-A5BA-A8DF291118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319F3B1-8865-4BDB-909E-FB17205B95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9809CC8-C578-44EC-9239-F1388D4B8D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37792A0-D6A1-4F0A-AF7F-E7FBB8E442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39DB05D1-6CE8-44ED-A4B4-F9D250EFF8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EB5C9DD-A5CB-4265-A3BD-7D673012D2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75BABB9-593C-4F5C-9059-A64F0C06BF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202657F4-4203-4286-B708-B6A6C04460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9C343D3-4829-413E-A0EA-5C5D712B8A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8A907BE-CE04-4B57-A87D-E953E7C747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CB54FC2-D643-40AA-B79B-AF3D84E5109B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DFD0D0A-4D04-4B45-AF3B-3F411CF04E1E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2135DE96-0B6A-462F-96E6-A7F5BBC91C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4251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67712" y="581595"/>
            <a:ext cx="6265101" cy="1039323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lnSpc>
                <a:spcPts val="4000"/>
              </a:lnSpc>
              <a:tabLst>
                <a:tab pos="1884363" algn="l"/>
              </a:tabLst>
            </a:pPr>
            <a:r>
              <a:rPr lang="en-GB" altLang="en-NA" sz="4000" dirty="0">
                <a:solidFill>
                  <a:srgbClr val="0DB14B"/>
                </a:solidFill>
                <a:latin typeface="MgOpen Cosmetica" panose="020B0500000300020003" pitchFamily="34" charset="0"/>
              </a:rPr>
              <a:t>Issues parenting plans </a:t>
            </a:r>
            <a:br>
              <a:rPr lang="en-GB" altLang="en-NA" sz="4000" dirty="0">
                <a:solidFill>
                  <a:srgbClr val="0DB14B"/>
                </a:solidFill>
                <a:latin typeface="MgOpen Cosmetica" panose="020B0500000300020003" pitchFamily="34" charset="0"/>
              </a:rPr>
            </a:br>
            <a:r>
              <a:rPr lang="en-GB" altLang="en-NA" sz="4000" dirty="0">
                <a:solidFill>
                  <a:srgbClr val="0DB14B"/>
                </a:solidFill>
                <a:latin typeface="MgOpen Cosmetica" panose="020B0500000300020003" pitchFamily="34" charset="0"/>
              </a:rPr>
              <a:t>might cover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6EF213-A06C-4E4D-B8F5-5CAB239E3F54}"/>
              </a:ext>
            </a:extLst>
          </p:cNvPr>
          <p:cNvSpPr/>
          <p:nvPr/>
        </p:nvSpPr>
        <p:spPr>
          <a:xfrm>
            <a:off x="611188" y="1725164"/>
            <a:ext cx="6572054" cy="4678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where and with whom the child will live 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maintenance 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contact with the child by non-custodian parent or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by other persons such as extended family members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schooling and religious upbringing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responsibility for medical care &amp; medical expenses</a:t>
            </a:r>
          </a:p>
          <a:p>
            <a:pPr marL="265113" indent="-265113"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</a:pPr>
            <a:r>
              <a:rPr lang="en-US" sz="1600" dirty="0">
                <a:solidFill>
                  <a:srgbClr val="000000"/>
                </a:solidFill>
                <a:latin typeface="MgOpen Cosmetica" panose="020B0500000300020003"/>
              </a:rPr>
              <a:t>use of safety equipment (such a bicycle helmets)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participation in sport or other activities 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religious or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cultural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activities 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Christmas and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birthday gifts 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 discipline 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access to tv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or electronic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devices 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piercings &amp; tattoos </a:t>
            </a:r>
          </a:p>
          <a:p>
            <a:pPr marL="265113" marR="0" lvl="0" indent="-265113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pocket money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C96BC7-AAA1-474E-A401-7B0B205DEA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6041" y="3867912"/>
            <a:ext cx="5926772" cy="2440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96128" y="1860194"/>
            <a:ext cx="2936683" cy="1524585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lIns="144000" tIns="252000" rIns="144000" bIns="252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2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 good parenting plan will be flexible and realistic.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258010C-3EE2-49F5-82A5-EC5BCEDB8CB9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C29326-41DE-470A-95F0-40AA64AAF1E7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0C3DDF9-7F10-4B00-B5C3-17AFA4AD5B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69A1C42-6B37-4BA9-877C-446E29FFC6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3F1A0C5-F4BD-47D3-886B-655BFF0E102E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EC417AB9-DFD3-47B5-9FCA-E4BA6E11E4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9C55BA0B-EDB4-4D03-88FB-CFCA3FD188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987CFCF-5EC3-4F85-81BE-6AC1AB1593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3ADDD0D3-CA46-4479-A6C1-B99B87A738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2BB4A23-8807-4401-8130-DCFCF2FDBC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0ED9F68-0BF2-4D0A-95BE-C5FF7CDEE6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2E2913DF-9255-4B42-A1AD-B8A5761989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95E1BC7-B22B-4BA3-8B31-BBB69CACDB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D17ED4D-6437-4DC4-9A8C-ED3AB9F08E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7222C263-DB46-4E54-8106-D00662C3C3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1166E28-6FD5-4599-AB93-B623DDE361ED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CFE9D62-F522-42EE-B268-17B62DCBCDCE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54806B9C-8E92-442A-9A52-C8068A967D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52094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79035" y="767469"/>
            <a:ext cx="6253778" cy="553998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3600" dirty="0">
                <a:solidFill>
                  <a:srgbClr val="0DB14B"/>
                </a:solidFill>
                <a:latin typeface="MgOpen Cosmetica" panose="020B0500000300020003" pitchFamily="34" charset="0"/>
              </a:rPr>
              <a:t>Agreeing on a parenting plan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3C887E-1927-4A1E-A2B7-1C3A2ADFA019}"/>
              </a:ext>
            </a:extLst>
          </p:cNvPr>
          <p:cNvSpPr/>
          <p:nvPr/>
        </p:nvSpPr>
        <p:spPr>
          <a:xfrm>
            <a:off x="517584" y="1631076"/>
            <a:ext cx="270006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Any parenting plan must be in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best interests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of the child.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It can be made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independently or with the help of a third party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such as a lawyer, social worker, or traditional leader.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Principle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 participation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applies to a parenting plan.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The plan must be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signed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by the parties in the presence of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two witnesses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B14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786B3-4D92-412A-9439-3C201065DF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5988" y="1759806"/>
            <a:ext cx="5356826" cy="2880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73362" y="4640251"/>
            <a:ext cx="5032019" cy="1639455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lIns="144000" tIns="144000" rIns="144000" bIns="108000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 parenting plan must include a description of the child’s participation, or an explanation of why no consultation with the child took place (such as when a plan is made in respect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DB14B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of an infant).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DB14B"/>
              </a:solidFill>
              <a:effectLst/>
              <a:uLnTx/>
              <a:uFillTx/>
              <a:latin typeface="MgOpen Cosmetica" panose="020B0500000300020003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6B469E-1985-4B93-920F-788BFE59C290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BF2DAB6-B0A0-494F-9EDF-5257893A85C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6D1E8E44-9EC5-4604-B699-092F1AB9BB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0A3C5D8-56DC-4FFF-A004-CDCD7CBD3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D916DA8-8F60-429A-AB35-2529BAC39CB7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E50CE321-651B-4D74-97AA-20E0BC6526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3DDD58E6-0615-409B-95F0-4EB78BCD38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0349D2F-EEA8-47E8-9531-1036671D72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0401CD3C-5550-4DAB-B518-A9B225FD64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4D061F15-016D-49A0-B2C5-AC650A334E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53A87F0-00D3-43BC-BEB6-811DCBD438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C797B8C-F889-4BA6-94D6-BA171CC138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3FE63DA5-580E-4032-BBD1-4500D1371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46906FED-31F0-4D77-BD92-55CBDEA5B9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AF2EF81-4944-4BC6-AD8F-DCEB2254B7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E7F7B59-8E81-4009-847A-131785CBB29F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F0FA005-31F8-4D36-B667-F3126656DC66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07460CFC-78E4-411C-8D48-86775652AA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404381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49427" y="628969"/>
            <a:ext cx="6283386" cy="830997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5400" dirty="0">
                <a:solidFill>
                  <a:srgbClr val="0DB14B"/>
                </a:solidFill>
                <a:latin typeface="MgOpen Cosmetica" panose="020B0500000300020003" pitchFamily="34" charset="0"/>
              </a:rPr>
              <a:t>FAQs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354EA9C8-BD6C-4940-84E0-7C7120C3F6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01638" y="1637821"/>
            <a:ext cx="8604250" cy="476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98A3A02-DECD-4A22-9747-B90F84125E5C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898AB0A-97FB-4B1C-B16B-536F8C6B7FB7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43C696F2-E986-4780-82CC-C19FA5A87C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80F3519-22AB-436E-8EAA-B3222C0C84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1147182-70DF-4D4B-A61D-A6F6C6F83A9D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90D16259-2C4B-4F63-833C-9CAC6C6444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EB8E740-D75B-430D-8168-242BBD650E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3E0F51D-AAFC-4C40-8FD3-4ACB7ADE33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B9AFF56B-AA7D-4A6A-A23F-46D8565467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FBC152E-5E1E-4726-95CE-769CB42847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E9098FB-3B3E-4692-A29C-1FDF4E5213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9C44BFC-67B4-43E2-89BE-531FC84A1B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C46A0834-80C9-4666-8CFA-85B5D31C0E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972475A8-B7FA-4F97-812A-41F2906D72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5BF2BB33-62D0-418A-95D1-A20D9FFAF2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6A11FD6-A34C-4B29-B082-C6B2057F7FA0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69A7EFCF-7EA6-4430-A47C-E3BB068C77FD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25C63E92-C559-4969-BE0D-5E01D1234D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8" name="Picture 5">
            <a:extLst>
              <a:ext uri="{FF2B5EF4-FFF2-40B4-BE49-F238E27FC236}">
                <a16:creationId xmlns:a16="http://schemas.microsoft.com/office/drawing/2014/main" id="{84E74133-8AA0-40FC-A7D8-75C659EC2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66" y="1934584"/>
            <a:ext cx="7895747" cy="1551185"/>
          </a:xfrm>
          <a:prstGeom prst="rect">
            <a:avLst/>
          </a:prstGeom>
          <a:noFill/>
          <a:ln w="25400">
            <a:solidFill>
              <a:srgbClr val="0DB1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DD975534-78EC-46E3-AD5D-179BA3752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66" y="3905764"/>
            <a:ext cx="7895747" cy="1551185"/>
          </a:xfrm>
          <a:prstGeom prst="rect">
            <a:avLst/>
          </a:prstGeom>
          <a:noFill/>
          <a:ln w="25400">
            <a:solidFill>
              <a:srgbClr val="0DB14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2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FDE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5CB3724F-A152-4FB2-8E9C-D4C1223527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12848" y="683418"/>
            <a:ext cx="6319965" cy="738664"/>
          </a:xfrm>
        </p:spPr>
        <p:txBody>
          <a:bodyPr wrap="square" lIns="0" tIns="0" rIns="0" bIns="0">
            <a:spAutoFit/>
          </a:bodyPr>
          <a:lstStyle/>
          <a:p>
            <a:pPr algn="l" eaLnBrk="1" hangingPunct="1">
              <a:tabLst>
                <a:tab pos="1884363" algn="l"/>
              </a:tabLst>
            </a:pPr>
            <a:r>
              <a:rPr lang="en-GB" altLang="en-NA" sz="4800" dirty="0">
                <a:solidFill>
                  <a:srgbClr val="0DB14B"/>
                </a:solidFill>
                <a:latin typeface="MgOpen Cosmetica" panose="020B0500000300020003" pitchFamily="34" charset="0"/>
              </a:rPr>
              <a:t>Things to consider</a:t>
            </a:r>
            <a:endParaRPr lang="en-GB" altLang="en-NA" sz="6000" dirty="0">
              <a:solidFill>
                <a:srgbClr val="0DB14B"/>
              </a:solidFill>
              <a:latin typeface="MgOpen Cosmetica" panose="020B05000003000200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326" y="1682246"/>
            <a:ext cx="78811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 may say what they think a parent wants to hear rather than what they really think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. A child may feel more comfortable expressing views privately to someone who is facilitating the parenting plan, such as a social worker.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 parenting plan may need to be revised as the child develops.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Even if a child is too young to give input when the parenting plan is initially made, it may be appropriate for the child to give input at a later stage when the plan is revised.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0DB14B"/>
              </a:buClr>
              <a:buSzPct val="90000"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Children should not be put into a position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where they have to choose between their 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parents.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 If the parents cannot agree on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something, it is probably not appropriate to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gOpen Cosmetica" panose="020B0500000300020003"/>
                <a:ea typeface="+mn-ea"/>
                <a:cs typeface="+mn-cs"/>
              </a:rPr>
              <a:t>ask the child to make the decision.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777" y="4275737"/>
            <a:ext cx="3055036" cy="203298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E7F5A9F-6EAB-4103-B6C9-D3B77742A3D1}"/>
              </a:ext>
            </a:extLst>
          </p:cNvPr>
          <p:cNvGrpSpPr/>
          <p:nvPr/>
        </p:nvGrpSpPr>
        <p:grpSpPr>
          <a:xfrm>
            <a:off x="60580" y="-1586"/>
            <a:ext cx="9022840" cy="6859586"/>
            <a:chOff x="60580" y="-1586"/>
            <a:chExt cx="9022840" cy="68595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F7C4662-6CFD-4155-AA9F-B2141E52CBE8}"/>
                </a:ext>
              </a:extLst>
            </p:cNvPr>
            <p:cNvGrpSpPr/>
            <p:nvPr/>
          </p:nvGrpSpPr>
          <p:grpSpPr>
            <a:xfrm>
              <a:off x="60580" y="-1586"/>
              <a:ext cx="9022840" cy="6859586"/>
              <a:chOff x="60580" y="-1586"/>
              <a:chExt cx="9022840" cy="685958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2F067A5-2D2F-4F05-821D-940386199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80" y="0"/>
                <a:ext cx="0" cy="6858000"/>
              </a:xfrm>
              <a:prstGeom prst="line">
                <a:avLst/>
              </a:prstGeom>
              <a:ln w="127000" cmpd="thinThick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170C61-E098-4E24-8560-65C6428E0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420" y="-1586"/>
                <a:ext cx="0" cy="6858000"/>
              </a:xfrm>
              <a:prstGeom prst="line">
                <a:avLst/>
              </a:prstGeom>
              <a:ln w="127000" cmpd="thickThin">
                <a:solidFill>
                  <a:srgbClr val="0DB1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042E53-E92E-48EB-9F03-8FE5D6201F8B}"/>
                </a:ext>
              </a:extLst>
            </p:cNvPr>
            <p:cNvGrpSpPr/>
            <p:nvPr/>
          </p:nvGrpSpPr>
          <p:grpSpPr>
            <a:xfrm>
              <a:off x="158646" y="532900"/>
              <a:ext cx="1721222" cy="1023137"/>
              <a:chOff x="158646" y="532900"/>
              <a:chExt cx="1721222" cy="1023137"/>
            </a:xfrm>
          </p:grpSpPr>
          <p:grpSp>
            <p:nvGrpSpPr>
              <p:cNvPr id="33" name="Group 9">
                <a:extLst>
                  <a:ext uri="{FF2B5EF4-FFF2-40B4-BE49-F238E27FC236}">
                    <a16:creationId xmlns:a16="http://schemas.microsoft.com/office/drawing/2014/main" id="{8320511D-FD8D-4B13-89A5-6B28A4FBE5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646" y="596227"/>
                <a:ext cx="1161764" cy="900361"/>
                <a:chOff x="45451" y="590550"/>
                <a:chExt cx="1213436" cy="848620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C123D1C6-C71D-4915-BA3D-A6DB9AFA2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015653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1C24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B12AE90-621C-4BAA-AB0E-B0930782B2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120342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7192A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0AFFAF9-2D11-43BE-9868-4936877824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909378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D9D19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0A0D964E-B418-4D77-9FC2-8D163C3E58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803101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DB14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3C430A25-7259-4743-89C8-C093F89593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696826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0092C8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8A121A1-9D72-46CF-A67F-611D4BFBC6A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59055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EC008C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8E383FF-CF3C-461B-98EC-33FEFA817E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439170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DE9DBB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4E35316-B6CA-4F0E-96EF-C6B4EDB1B2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226619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88C24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3421FD27-0F7D-48A9-8E5F-83EC6B6C9A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451" y="1332894"/>
                  <a:ext cx="1213436" cy="0"/>
                </a:xfrm>
                <a:prstGeom prst="line">
                  <a:avLst/>
                </a:prstGeom>
                <a:ln w="76200" cmpd="sng">
                  <a:solidFill>
                    <a:srgbClr val="CA6D47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8C024466-FAC1-42A3-B200-F518575B5CE2}"/>
                  </a:ext>
                </a:extLst>
              </p:cNvPr>
              <p:cNvGrpSpPr/>
              <p:nvPr/>
            </p:nvGrpSpPr>
            <p:grpSpPr>
              <a:xfrm>
                <a:off x="839564" y="532900"/>
                <a:ext cx="1040304" cy="1023137"/>
                <a:chOff x="839564" y="542426"/>
                <a:chExt cx="1040304" cy="1023137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CEB26B57-6E79-4CCE-BE7F-677AE5600F12}"/>
                    </a:ext>
                  </a:extLst>
                </p:cNvPr>
                <p:cNvSpPr/>
                <p:nvPr/>
              </p:nvSpPr>
              <p:spPr bwMode="auto">
                <a:xfrm>
                  <a:off x="839564" y="542426"/>
                  <a:ext cx="1040304" cy="1023137"/>
                </a:xfrm>
                <a:prstGeom prst="ellipse">
                  <a:avLst/>
                </a:prstGeom>
                <a:solidFill>
                  <a:srgbClr val="0DB14B"/>
                </a:solidFill>
                <a:ln w="28575">
                  <a:solidFill>
                    <a:srgbClr val="DBF3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x-none" dirty="0">
                    <a:latin typeface="MgOpen Cosmetica" panose="020B0500000300020003" pitchFamily="34" charset="0"/>
                  </a:endParaRPr>
                </a:p>
              </p:txBody>
            </p:sp>
            <p:pic>
              <p:nvPicPr>
                <p:cNvPr id="36" name="Picture 22">
                  <a:extLst>
                    <a:ext uri="{FF2B5EF4-FFF2-40B4-BE49-F238E27FC236}">
                      <a16:creationId xmlns:a16="http://schemas.microsoft.com/office/drawing/2014/main" id="{02F4F709-9730-44F0-98F9-574BD0B21B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37415" y="684121"/>
                  <a:ext cx="791013" cy="810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828510287"/>
      </p:ext>
    </p:extLst>
  </p:cSld>
  <p:clrMapOvr>
    <a:masterClrMapping/>
  </p:clrMapOvr>
</p:sld>
</file>

<file path=ppt/theme/theme1.xml><?xml version="1.0" encoding="utf-8"?>
<a:theme xmlns:a="http://schemas.openxmlformats.org/drawingml/2006/main" name="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h1 - Introduction FINAL (25sept19) - TEMPLATE" id="{E5A42397-2949-4843-A34C-503D6485B8AF}" vid="{C901B9D0-7816-4B44-B0AE-6B5AD15A9796}"/>
    </a:ext>
  </a:extLst>
</a:theme>
</file>

<file path=ppt/theme/theme2.xml><?xml version="1.0" encoding="utf-8"?>
<a:theme xmlns:a="http://schemas.openxmlformats.org/drawingml/2006/main" name="1_CCPA Presentation for Polic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CPA Presentation for Police" id="{6B1F0E36-F9D7-4302-8AF6-FF7D21684B65}" vid="{9BF36CCD-B7D2-429D-9468-23F238B1DC0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2046</Words>
  <Application>Microsoft Office PowerPoint</Application>
  <PresentationFormat>On-screen Show (4:3)</PresentationFormat>
  <Paragraphs>184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Courier New</vt:lpstr>
      <vt:lpstr>Arial</vt:lpstr>
      <vt:lpstr>Wingdings</vt:lpstr>
      <vt:lpstr>MgOpen Cosmetica</vt:lpstr>
      <vt:lpstr>CCPA Presentation for Police</vt:lpstr>
      <vt:lpstr>1_CCPA Presentation for Police</vt:lpstr>
      <vt:lpstr>Summary of Namibia’s CHILD CARE AND PROTECTION ACT (Act No. 3 of 2015)</vt:lpstr>
      <vt:lpstr>PowerPoint Presentation</vt:lpstr>
      <vt:lpstr>11. Parenting plans</vt:lpstr>
      <vt:lpstr>Who can make a parenting plan?</vt:lpstr>
      <vt:lpstr>Who can NOT make  a parenting plan?</vt:lpstr>
      <vt:lpstr>Issues parenting plans  might cover</vt:lpstr>
      <vt:lpstr>Agreeing on a parenting plan</vt:lpstr>
      <vt:lpstr>FAQs</vt:lpstr>
      <vt:lpstr>Things to consider</vt:lpstr>
      <vt:lpstr>Tips for parents</vt:lpstr>
      <vt:lpstr>Options for finalising plan</vt:lpstr>
      <vt:lpstr>PowerPoint Presentation</vt:lpstr>
      <vt:lpstr>Enforcing a parenting plan</vt:lpstr>
      <vt:lpstr>The role of the court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Parenting plans versus kinship care agreements</vt:lpstr>
    </vt:vector>
  </TitlesOfParts>
  <Company>Legal Assistance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 Care and Protection Act 3 of 2015</dc:title>
  <dc:creator>Perri</dc:creator>
  <cp:lastModifiedBy>Perri</cp:lastModifiedBy>
  <cp:revision>293</cp:revision>
  <dcterms:created xsi:type="dcterms:W3CDTF">2019-09-25T11:50:31Z</dcterms:created>
  <dcterms:modified xsi:type="dcterms:W3CDTF">2020-05-05T15:11:44Z</dcterms:modified>
</cp:coreProperties>
</file>