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4" r:id="rId1"/>
    <p:sldMasterId id="2147483746" r:id="rId2"/>
  </p:sldMasterIdLst>
  <p:notesMasterIdLst>
    <p:notesMasterId r:id="rId17"/>
  </p:notesMasterIdLst>
  <p:handoutMasterIdLst>
    <p:handoutMasterId r:id="rId18"/>
  </p:handoutMasterIdLst>
  <p:sldIdLst>
    <p:sldId id="512" r:id="rId3"/>
    <p:sldId id="513" r:id="rId4"/>
    <p:sldId id="514" r:id="rId5"/>
    <p:sldId id="515" r:id="rId6"/>
    <p:sldId id="516" r:id="rId7"/>
    <p:sldId id="520" r:id="rId8"/>
    <p:sldId id="517" r:id="rId9"/>
    <p:sldId id="518" r:id="rId10"/>
    <p:sldId id="519" r:id="rId11"/>
    <p:sldId id="521" r:id="rId12"/>
    <p:sldId id="522" r:id="rId13"/>
    <p:sldId id="523" r:id="rId14"/>
    <p:sldId id="524" r:id="rId15"/>
    <p:sldId id="525" r:id="rId16"/>
  </p:sldIdLst>
  <p:sldSz cx="9144000" cy="6858000" type="screen4x3"/>
  <p:notesSz cx="6858000" cy="9144000"/>
  <p:embeddedFontLst>
    <p:embeddedFont>
      <p:font typeface="MgOpen Cosmetica" panose="020B0500000300020003" pitchFamily="34" charset="0"/>
      <p:regular r:id="rId19"/>
      <p:bold r:id="rId20"/>
      <p:italic r:id="rId21"/>
      <p:boldItalic r:id="rId22"/>
    </p:embeddedFont>
  </p:embeddedFont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85" userDrawn="1">
          <p15:clr>
            <a:srgbClr val="A4A3A4"/>
          </p15:clr>
        </p15:guide>
        <p15:guide id="3" pos="5375" userDrawn="1">
          <p15:clr>
            <a:srgbClr val="A4A3A4"/>
          </p15:clr>
        </p15:guide>
        <p15:guide id="4" orient="horz" pos="3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i"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5C82"/>
    <a:srgbClr val="DDD6E0"/>
    <a:srgbClr val="7E2C76"/>
    <a:srgbClr val="96658D"/>
    <a:srgbClr val="BD1A8D"/>
    <a:srgbClr val="E6911A"/>
    <a:srgbClr val="B72026"/>
    <a:srgbClr val="EC008C"/>
    <a:srgbClr val="326DAC"/>
    <a:srgbClr val="009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8" autoAdjust="0"/>
    <p:restoredTop sz="94651" autoAdjust="0"/>
  </p:normalViewPr>
  <p:slideViewPr>
    <p:cSldViewPr snapToGrid="0" showGuides="1">
      <p:cViewPr varScale="1">
        <p:scale>
          <a:sx n="105" d="100"/>
          <a:sy n="105" d="100"/>
        </p:scale>
        <p:origin x="1752" y="78"/>
      </p:cViewPr>
      <p:guideLst>
        <p:guide orient="horz" pos="346"/>
        <p:guide pos="385"/>
        <p:guide pos="5375"/>
        <p:guide orient="horz" pos="39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CAF2E5-0AA4-425B-98EC-31F2320BCA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11D679-50D3-453F-A1F9-6CB94C4890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6A85FE-AF88-4394-93B2-97FA5C10FDA6}" type="datetimeFigureOut">
              <a:rPr lang="en-US" smtClean="0"/>
              <a:t>5/5/2020</a:t>
            </a:fld>
            <a:endParaRPr lang="en-US"/>
          </a:p>
        </p:txBody>
      </p:sp>
      <p:sp>
        <p:nvSpPr>
          <p:cNvPr id="4" name="Footer Placeholder 3">
            <a:extLst>
              <a:ext uri="{FF2B5EF4-FFF2-40B4-BE49-F238E27FC236}">
                <a16:creationId xmlns:a16="http://schemas.microsoft.com/office/drawing/2014/main" id="{BB8FF941-9B2F-4BD7-9074-F56A0D349A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F9F5FB-72D4-4313-B549-C10086C5ED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512509-0481-41D1-8169-C08F0FB739BC}" type="slidenum">
              <a:rPr lang="en-US" smtClean="0"/>
              <a:t>‹#›</a:t>
            </a:fld>
            <a:endParaRPr lang="en-US"/>
          </a:p>
        </p:txBody>
      </p:sp>
    </p:spTree>
    <p:extLst>
      <p:ext uri="{BB962C8B-B14F-4D97-AF65-F5344CB8AC3E}">
        <p14:creationId xmlns:p14="http://schemas.microsoft.com/office/powerpoint/2010/main" val="1606119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18DF021-7038-47EF-87BF-AE45AA2A610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1267" name="Rectangle 3">
            <a:extLst>
              <a:ext uri="{FF2B5EF4-FFF2-40B4-BE49-F238E27FC236}">
                <a16:creationId xmlns:a16="http://schemas.microsoft.com/office/drawing/2014/main" id="{C6539493-CBA7-4306-9D22-8115180DAEA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a:extLst>
              <a:ext uri="{FF2B5EF4-FFF2-40B4-BE49-F238E27FC236}">
                <a16:creationId xmlns:a16="http://schemas.microsoft.com/office/drawing/2014/main" id="{882F86E9-C150-4479-AD9E-7DA464365FA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2BFADCA0-41B4-42FD-85B3-1A86DE5BC20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a:extLst>
              <a:ext uri="{FF2B5EF4-FFF2-40B4-BE49-F238E27FC236}">
                <a16:creationId xmlns:a16="http://schemas.microsoft.com/office/drawing/2014/main" id="{95B05171-C44F-4037-A594-E759B7A275F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1271" name="Rectangle 7">
            <a:extLst>
              <a:ext uri="{FF2B5EF4-FFF2-40B4-BE49-F238E27FC236}">
                <a16:creationId xmlns:a16="http://schemas.microsoft.com/office/drawing/2014/main" id="{AC8A5394-7028-49C4-B014-3A105E164BA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0DE6DDD-22DE-43FB-8E37-DF40755D59B6}" type="slidenum">
              <a:rPr lang="en-GB" altLang="en-NA"/>
              <a:pPr>
                <a:defRPr/>
              </a:pPr>
              <a:t>‹#›</a:t>
            </a:fld>
            <a:endParaRPr lang="en-GB" altLang="en-N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4D89C06-A66B-4283-9248-E05F80BCB220}"/>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30F1023D-22A0-43C0-A4A5-83E1EC8C02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latin typeface="Arial" panose="020B0604020202020204" pitchFamily="34" charset="0"/>
            </a:endParaRPr>
          </a:p>
        </p:txBody>
      </p:sp>
      <p:sp>
        <p:nvSpPr>
          <p:cNvPr id="5124" name="Slide Number Placeholder 3">
            <a:extLst>
              <a:ext uri="{FF2B5EF4-FFF2-40B4-BE49-F238E27FC236}">
                <a16:creationId xmlns:a16="http://schemas.microsoft.com/office/drawing/2014/main" id="{FA463D46-D002-4863-ABC0-092F8B3B34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503022-1CC7-4F5C-826D-C83548050178}" type="slidenum">
              <a:rPr kumimoji="0" lang="en-GB" altLang="en-N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N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373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520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9575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08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6345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135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x-none" smtClean="0"/>
              <a:pPr/>
              <a:t>2</a:t>
            </a:fld>
            <a:endParaRPr lang="en-GB" altLang="x-none"/>
          </a:p>
        </p:txBody>
      </p:sp>
    </p:spTree>
    <p:extLst>
      <p:ext uri="{BB962C8B-B14F-4D97-AF65-F5344CB8AC3E}">
        <p14:creationId xmlns:p14="http://schemas.microsoft.com/office/powerpoint/2010/main" val="38515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959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838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09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151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977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452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BBE660-C142-4858-A07C-E4325909DC2B}"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344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83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16669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29372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16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309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519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1010078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694537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2133603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488584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91519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177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2487067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2616411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370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2621934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59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dirty="0"/>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dirty="0"/>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201742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319354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229528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20343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65051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330367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275490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85C82">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a:t>Click to edit Master title style</a:t>
            </a:r>
            <a:endParaRPr lang="en-GB" altLang="en-NA"/>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a:t>Click to edit Master text styles</a:t>
            </a:r>
          </a:p>
          <a:p>
            <a:pPr lvl="1"/>
            <a:r>
              <a:rPr lang="en-US" altLang="en-NA"/>
              <a:t>Second level</a:t>
            </a:r>
          </a:p>
          <a:p>
            <a:pPr lvl="2"/>
            <a:r>
              <a:rPr lang="en-US" altLang="en-NA"/>
              <a:t>Third level</a:t>
            </a:r>
          </a:p>
          <a:p>
            <a:pPr lvl="3"/>
            <a:r>
              <a:rPr lang="en-US" altLang="en-NA"/>
              <a:t>Fourth level</a:t>
            </a:r>
          </a:p>
          <a:p>
            <a:pPr lvl="4"/>
            <a:r>
              <a:rPr lang="en-US" altLang="en-NA"/>
              <a:t>Fifth level</a:t>
            </a:r>
            <a:endParaRPr lang="en-GB" altLang="en-NA"/>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en-NA" smtClean="0"/>
              <a:pPr>
                <a:defRPr/>
              </a:pPr>
              <a:t>‹#›</a:t>
            </a:fld>
            <a:endParaRPr lang="en-GB" altLang="en-NA"/>
          </a:p>
        </p:txBody>
      </p:sp>
    </p:spTree>
    <p:extLst>
      <p:ext uri="{BB962C8B-B14F-4D97-AF65-F5344CB8AC3E}">
        <p14:creationId xmlns:p14="http://schemas.microsoft.com/office/powerpoint/2010/main" val="27055488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25" r:id="rId12"/>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85C82">
            <a:alpha val="2500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a:t>Click to edit Master title style</a:t>
            </a:r>
            <a:endParaRPr lang="en-GB" altLang="en-NA"/>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a:t>Click to edit Master text styles</a:t>
            </a:r>
          </a:p>
          <a:p>
            <a:pPr lvl="1"/>
            <a:r>
              <a:rPr lang="en-US" altLang="en-NA"/>
              <a:t>Second level</a:t>
            </a:r>
          </a:p>
          <a:p>
            <a:pPr lvl="2"/>
            <a:r>
              <a:rPr lang="en-US" altLang="en-NA"/>
              <a:t>Third level</a:t>
            </a:r>
          </a:p>
          <a:p>
            <a:pPr lvl="3"/>
            <a:r>
              <a:rPr lang="en-US" altLang="en-NA"/>
              <a:t>Fourth level</a:t>
            </a:r>
          </a:p>
          <a:p>
            <a:pPr lvl="4"/>
            <a:r>
              <a:rPr lang="en-US" altLang="en-NA"/>
              <a:t>Fifth level</a:t>
            </a:r>
            <a:endParaRPr lang="en-GB" altLang="en-NA"/>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en-NA" smtClean="0"/>
              <a:pPr>
                <a:defRPr/>
              </a:pPr>
              <a:t>‹#›</a:t>
            </a:fld>
            <a:endParaRPr lang="en-GB" altLang="en-NA"/>
          </a:p>
        </p:txBody>
      </p:sp>
    </p:spTree>
    <p:extLst>
      <p:ext uri="{BB962C8B-B14F-4D97-AF65-F5344CB8AC3E}">
        <p14:creationId xmlns:p14="http://schemas.microsoft.com/office/powerpoint/2010/main" val="214043851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2C76"/>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F55638-1751-4B34-9DE6-6D92AFBF1DFF}"/>
              </a:ext>
            </a:extLst>
          </p:cNvPr>
          <p:cNvSpPr>
            <a:spLocks noGrp="1" noChangeArrowheads="1"/>
          </p:cNvSpPr>
          <p:nvPr>
            <p:ph type="ctrTitle" idx="4294967295"/>
          </p:nvPr>
        </p:nvSpPr>
        <p:spPr>
          <a:xfrm>
            <a:off x="611188" y="2869240"/>
            <a:ext cx="7918450" cy="1600200"/>
          </a:xfrm>
        </p:spPr>
        <p:txBody>
          <a:bodyPr wrap="square" lIns="0" tIns="0" rIns="0" bIns="0">
            <a:spAutoFit/>
          </a:bodyPr>
          <a:lstStyle/>
          <a:p>
            <a:pPr>
              <a:spcAft>
                <a:spcPts val="1200"/>
              </a:spcAft>
            </a:pPr>
            <a:r>
              <a:rPr lang="en-US" sz="3200" dirty="0">
                <a:latin typeface="MgOpen Cosmetica" panose="020B0500000300020003" pitchFamily="34" charset="0"/>
              </a:rPr>
              <a:t>Summary of Namibia’s</a:t>
            </a:r>
            <a:br>
              <a:rPr lang="en-US" sz="3200" dirty="0">
                <a:latin typeface="MgOpen Cosmetica" panose="020B0500000300020003" pitchFamily="34" charset="0"/>
              </a:rPr>
            </a:br>
            <a:r>
              <a:rPr lang="en-US" sz="3600" dirty="0">
                <a:latin typeface="MgOpen Cosmetica" panose="020B0500000300020003" pitchFamily="34" charset="0"/>
              </a:rPr>
              <a:t>CHILD CARE AND PROTECTION ACT</a:t>
            </a:r>
            <a:br>
              <a:rPr lang="en-US" sz="3600" dirty="0">
                <a:latin typeface="MgOpen Cosmetica" panose="020B0500000300020003" pitchFamily="34" charset="0"/>
              </a:rPr>
            </a:br>
            <a:r>
              <a:rPr lang="en-US" sz="3600" dirty="0">
                <a:latin typeface="MgOpen Cosmetica" panose="020B0500000300020003" pitchFamily="34" charset="0"/>
              </a:rPr>
              <a:t>(</a:t>
            </a:r>
            <a:r>
              <a:rPr lang="en-US" sz="3200" dirty="0">
                <a:latin typeface="MgOpen Cosmetica" panose="020B0500000300020003" pitchFamily="34" charset="0"/>
              </a:rPr>
              <a:t>Act No. 3 of 2015)</a:t>
            </a:r>
            <a:endParaRPr lang="en-GB" altLang="en-NA" sz="3200" b="0" cap="all" dirty="0">
              <a:latin typeface="MgOpen Cosmetica" panose="020B0500000300020003" pitchFamily="34" charset="0"/>
            </a:endParaRPr>
          </a:p>
        </p:txBody>
      </p:sp>
      <p:pic>
        <p:nvPicPr>
          <p:cNvPr id="13" name="Picture 12">
            <a:extLst>
              <a:ext uri="{FF2B5EF4-FFF2-40B4-BE49-F238E27FC236}">
                <a16:creationId xmlns:a16="http://schemas.microsoft.com/office/drawing/2014/main" id="{136E0693-7719-4A36-BCA2-9DB8B61CB3A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7534" y="294469"/>
            <a:ext cx="700107" cy="6269011"/>
          </a:xfrm>
          <a:prstGeom prst="rect">
            <a:avLst/>
          </a:prstGeom>
          <a:solidFill>
            <a:srgbClr val="CC7A17"/>
          </a:solidFill>
        </p:spPr>
      </p:pic>
      <p:grpSp>
        <p:nvGrpSpPr>
          <p:cNvPr id="29" name="Group 28">
            <a:extLst>
              <a:ext uri="{FF2B5EF4-FFF2-40B4-BE49-F238E27FC236}">
                <a16:creationId xmlns:a16="http://schemas.microsoft.com/office/drawing/2014/main" id="{7B076338-50EB-4528-B96C-186764B56B1B}"/>
              </a:ext>
            </a:extLst>
          </p:cNvPr>
          <p:cNvGrpSpPr/>
          <p:nvPr/>
        </p:nvGrpSpPr>
        <p:grpSpPr>
          <a:xfrm>
            <a:off x="1" y="631222"/>
            <a:ext cx="4571999" cy="1470588"/>
            <a:chOff x="0" y="624691"/>
            <a:chExt cx="3603428" cy="1464658"/>
          </a:xfrm>
        </p:grpSpPr>
        <p:cxnSp>
          <p:nvCxnSpPr>
            <p:cNvPr id="34" name="Straight Connector 33">
              <a:extLst>
                <a:ext uri="{FF2B5EF4-FFF2-40B4-BE49-F238E27FC236}">
                  <a16:creationId xmlns:a16="http://schemas.microsoft.com/office/drawing/2014/main" id="{3B75B0A5-6CA0-441A-B95A-CE4AC363B8E3}"/>
                </a:ext>
              </a:extLst>
            </p:cNvPr>
            <p:cNvCxnSpPr>
              <a:cxnSpLocks/>
            </p:cNvCxnSpPr>
            <p:nvPr/>
          </p:nvCxnSpPr>
          <p:spPr bwMode="auto">
            <a:xfrm>
              <a:off x="0" y="1357019"/>
              <a:ext cx="3603428" cy="0"/>
            </a:xfrm>
            <a:prstGeom prst="line">
              <a:avLst/>
            </a:prstGeom>
            <a:ln w="1524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19184BD-FCE3-4CB3-AA42-C461134CAE7E}"/>
                </a:ext>
              </a:extLst>
            </p:cNvPr>
            <p:cNvCxnSpPr>
              <a:cxnSpLocks/>
            </p:cNvCxnSpPr>
            <p:nvPr/>
          </p:nvCxnSpPr>
          <p:spPr bwMode="auto">
            <a:xfrm>
              <a:off x="0" y="1540101"/>
              <a:ext cx="3603428" cy="0"/>
            </a:xfrm>
            <a:prstGeom prst="line">
              <a:avLst/>
            </a:prstGeom>
            <a:ln w="1524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E2D304-553F-41E8-8A0F-315B210870A7}"/>
                </a:ext>
              </a:extLst>
            </p:cNvPr>
            <p:cNvCxnSpPr>
              <a:cxnSpLocks/>
            </p:cNvCxnSpPr>
            <p:nvPr/>
          </p:nvCxnSpPr>
          <p:spPr bwMode="auto">
            <a:xfrm>
              <a:off x="0" y="1173937"/>
              <a:ext cx="3603428" cy="0"/>
            </a:xfrm>
            <a:prstGeom prst="line">
              <a:avLst/>
            </a:prstGeom>
            <a:ln w="1524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37D33C-25EA-43F3-A2F4-DE9D734D5240}"/>
                </a:ext>
              </a:extLst>
            </p:cNvPr>
            <p:cNvCxnSpPr>
              <a:cxnSpLocks/>
            </p:cNvCxnSpPr>
            <p:nvPr/>
          </p:nvCxnSpPr>
          <p:spPr bwMode="auto">
            <a:xfrm>
              <a:off x="0" y="990855"/>
              <a:ext cx="3603428" cy="0"/>
            </a:xfrm>
            <a:prstGeom prst="line">
              <a:avLst/>
            </a:prstGeom>
            <a:ln w="1524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3232DC8-91B6-404D-BEBB-E8A7082AF0EC}"/>
                </a:ext>
              </a:extLst>
            </p:cNvPr>
            <p:cNvCxnSpPr>
              <a:cxnSpLocks/>
            </p:cNvCxnSpPr>
            <p:nvPr/>
          </p:nvCxnSpPr>
          <p:spPr bwMode="auto">
            <a:xfrm>
              <a:off x="0" y="807773"/>
              <a:ext cx="3603428" cy="0"/>
            </a:xfrm>
            <a:prstGeom prst="line">
              <a:avLst/>
            </a:prstGeom>
            <a:ln w="1524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109605-B3CF-4189-A47E-754FB8291A73}"/>
                </a:ext>
              </a:extLst>
            </p:cNvPr>
            <p:cNvCxnSpPr>
              <a:cxnSpLocks/>
            </p:cNvCxnSpPr>
            <p:nvPr/>
          </p:nvCxnSpPr>
          <p:spPr bwMode="auto">
            <a:xfrm>
              <a:off x="0" y="624691"/>
              <a:ext cx="3603428" cy="0"/>
            </a:xfrm>
            <a:prstGeom prst="line">
              <a:avLst/>
            </a:prstGeom>
            <a:ln w="1524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AA07F9-2DFD-475A-ADB5-CFE23B9DD65D}"/>
                </a:ext>
              </a:extLst>
            </p:cNvPr>
            <p:cNvCxnSpPr>
              <a:cxnSpLocks/>
            </p:cNvCxnSpPr>
            <p:nvPr/>
          </p:nvCxnSpPr>
          <p:spPr bwMode="auto">
            <a:xfrm>
              <a:off x="0" y="2089349"/>
              <a:ext cx="3603428" cy="0"/>
            </a:xfrm>
            <a:prstGeom prst="line">
              <a:avLst/>
            </a:prstGeom>
            <a:ln w="1524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DD7551-7B3D-4C6F-B1B0-110849223494}"/>
                </a:ext>
              </a:extLst>
            </p:cNvPr>
            <p:cNvCxnSpPr>
              <a:cxnSpLocks/>
            </p:cNvCxnSpPr>
            <p:nvPr/>
          </p:nvCxnSpPr>
          <p:spPr bwMode="auto">
            <a:xfrm>
              <a:off x="0" y="1723183"/>
              <a:ext cx="3603428" cy="0"/>
            </a:xfrm>
            <a:prstGeom prst="line">
              <a:avLst/>
            </a:prstGeom>
            <a:ln w="1524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415DD2D-1427-4597-85AD-489F2D34EB8D}"/>
                </a:ext>
              </a:extLst>
            </p:cNvPr>
            <p:cNvCxnSpPr>
              <a:cxnSpLocks/>
            </p:cNvCxnSpPr>
            <p:nvPr/>
          </p:nvCxnSpPr>
          <p:spPr bwMode="auto">
            <a:xfrm>
              <a:off x="0" y="1906265"/>
              <a:ext cx="3603428" cy="0"/>
            </a:xfrm>
            <a:prstGeom prst="line">
              <a:avLst/>
            </a:prstGeom>
            <a:ln w="1524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0" name="Group 27">
            <a:extLst>
              <a:ext uri="{FF2B5EF4-FFF2-40B4-BE49-F238E27FC236}">
                <a16:creationId xmlns:a16="http://schemas.microsoft.com/office/drawing/2014/main" id="{97F42096-F554-4AC5-92FD-D00078405721}"/>
              </a:ext>
            </a:extLst>
          </p:cNvPr>
          <p:cNvGrpSpPr>
            <a:grpSpLocks/>
          </p:cNvGrpSpPr>
          <p:nvPr/>
        </p:nvGrpSpPr>
        <p:grpSpPr bwMode="auto">
          <a:xfrm>
            <a:off x="3715928" y="509265"/>
            <a:ext cx="1743075" cy="1714500"/>
            <a:chOff x="2646926" y="450891"/>
            <a:chExt cx="1743075" cy="1714052"/>
          </a:xfrm>
        </p:grpSpPr>
        <p:sp>
          <p:nvSpPr>
            <p:cNvPr id="31" name="Oval 30">
              <a:extLst>
                <a:ext uri="{FF2B5EF4-FFF2-40B4-BE49-F238E27FC236}">
                  <a16:creationId xmlns:a16="http://schemas.microsoft.com/office/drawing/2014/main" id="{59029713-F78B-45DE-B7A7-95899B547F11}"/>
                </a:ext>
              </a:extLst>
            </p:cNvPr>
            <p:cNvSpPr/>
            <p:nvPr/>
          </p:nvSpPr>
          <p:spPr>
            <a:xfrm>
              <a:off x="2646926" y="450891"/>
              <a:ext cx="1743075" cy="1714052"/>
            </a:xfrm>
            <a:prstGeom prst="ellipse">
              <a:avLst/>
            </a:prstGeom>
            <a:solidFill>
              <a:srgbClr val="7E2C76"/>
            </a:solidFill>
            <a:ln>
              <a:noFill/>
            </a:ln>
            <a:effectLst>
              <a:outerShdw blurRad="50800" dist="38100" dir="5400000" algn="t" rotWithShape="0">
                <a:schemeClr val="tx1">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NA" sz="1800" b="0" i="0" u="none" strike="noStrike" kern="1200" cap="none" spc="0" normalizeH="0" baseline="0" noProof="0">
                <a:ln>
                  <a:noFill/>
                </a:ln>
                <a:solidFill>
                  <a:srgbClr val="FFFFFF"/>
                </a:solidFill>
                <a:effectLst/>
                <a:uLnTx/>
                <a:uFillTx/>
                <a:latin typeface="Arial"/>
                <a:ea typeface="+mn-ea"/>
                <a:cs typeface="+mn-cs"/>
              </a:endParaRPr>
            </a:p>
          </p:txBody>
        </p:sp>
        <p:pic>
          <p:nvPicPr>
            <p:cNvPr id="32" name="Picture 12">
              <a:extLst>
                <a:ext uri="{FF2B5EF4-FFF2-40B4-BE49-F238E27FC236}">
                  <a16:creationId xmlns:a16="http://schemas.microsoft.com/office/drawing/2014/main" id="{C86320A0-E77B-4353-8373-4E8A7B6922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0996" y="693565"/>
              <a:ext cx="1354933" cy="138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5653073" y="651185"/>
            <a:ext cx="3308047" cy="156966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Part 4</a:t>
            </a:r>
          </a:p>
          <a:p>
            <a:pPr lvl="0" algn="ctr">
              <a:defRPr/>
            </a:pPr>
            <a:r>
              <a:rPr lang="en-US" sz="3200" b="1" kern="0" dirty="0">
                <a:solidFill>
                  <a:srgbClr val="FFFFFF"/>
                </a:solidFill>
                <a:latin typeface="MgOpen Cosmetica" panose="020B0500000300020003" pitchFamily="34" charset="0"/>
              </a:rPr>
              <a:t>DEATH </a:t>
            </a:r>
            <a:r>
              <a:rPr lang="en-US" sz="3200" b="1" kern="0">
                <a:solidFill>
                  <a:srgbClr val="FFFFFF"/>
                </a:solidFill>
                <a:latin typeface="MgOpen Cosmetica" panose="020B0500000300020003" pitchFamily="34" charset="0"/>
              </a:rPr>
              <a:t>OF PARENT</a:t>
            </a:r>
            <a:endParaRPr kumimoji="0" lang="en-US" sz="32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grpSp>
        <p:nvGrpSpPr>
          <p:cNvPr id="49" name="Group 48">
            <a:extLst>
              <a:ext uri="{FF2B5EF4-FFF2-40B4-BE49-F238E27FC236}">
                <a16:creationId xmlns:a16="http://schemas.microsoft.com/office/drawing/2014/main" id="{AA40D107-9AFC-4AB3-B62F-CD7C4CAB3F50}"/>
              </a:ext>
            </a:extLst>
          </p:cNvPr>
          <p:cNvGrpSpPr/>
          <p:nvPr/>
        </p:nvGrpSpPr>
        <p:grpSpPr>
          <a:xfrm>
            <a:off x="2947160" y="4998802"/>
            <a:ext cx="5622228" cy="1354282"/>
            <a:chOff x="2947160" y="4998802"/>
            <a:chExt cx="5622228" cy="1354282"/>
          </a:xfrm>
        </p:grpSpPr>
        <p:sp>
          <p:nvSpPr>
            <p:cNvPr id="50" name="Rectangle 49">
              <a:extLst>
                <a:ext uri="{FF2B5EF4-FFF2-40B4-BE49-F238E27FC236}">
                  <a16:creationId xmlns:a16="http://schemas.microsoft.com/office/drawing/2014/main" id="{56FEAFBF-16A6-4D76-BB0E-F0765B899199}"/>
                </a:ext>
              </a:extLst>
            </p:cNvPr>
            <p:cNvSpPr/>
            <p:nvPr/>
          </p:nvSpPr>
          <p:spPr>
            <a:xfrm>
              <a:off x="3985345" y="6160724"/>
              <a:ext cx="4584043" cy="192360"/>
            </a:xfrm>
            <a:prstGeom prst="rect">
              <a:avLst/>
            </a:prstGeom>
          </p:spPr>
          <p:txBody>
            <a:bodyPr wrap="square" lIns="0" tIns="0" rIns="0" bIns="0">
              <a:spAutoFit/>
            </a:bodyPr>
            <a:lstStyle/>
            <a:p>
              <a:pPr algn="r"/>
              <a:r>
                <a:rPr lang="en-GB" sz="1250" dirty="0">
                  <a:solidFill>
                    <a:schemeClr val="bg1"/>
                  </a:solidFill>
                  <a:latin typeface="MgOpen Cosmetica" panose="020B0500000300020003" pitchFamily="34" charset="0"/>
                  <a:ea typeface="Calibri" panose="020F0502020204030204" pitchFamily="34" charset="0"/>
                </a:rPr>
                <a:t>The revision of this PowerPoint presentation was funded by the EU.</a:t>
              </a:r>
              <a:endParaRPr lang="en-US" sz="1250" dirty="0">
                <a:solidFill>
                  <a:schemeClr val="bg1"/>
                </a:solidFill>
                <a:latin typeface="MgOpen Cosmetica" panose="020B0500000300020003" pitchFamily="34" charset="0"/>
              </a:endParaRPr>
            </a:p>
          </p:txBody>
        </p:sp>
        <p:grpSp>
          <p:nvGrpSpPr>
            <p:cNvPr id="51" name="Group 50">
              <a:extLst>
                <a:ext uri="{FF2B5EF4-FFF2-40B4-BE49-F238E27FC236}">
                  <a16:creationId xmlns:a16="http://schemas.microsoft.com/office/drawing/2014/main" id="{51603C3F-B533-43D9-B338-35B11A340362}"/>
                </a:ext>
              </a:extLst>
            </p:cNvPr>
            <p:cNvGrpSpPr/>
            <p:nvPr/>
          </p:nvGrpSpPr>
          <p:grpSpPr>
            <a:xfrm>
              <a:off x="2947160" y="4998802"/>
              <a:ext cx="5585653" cy="997565"/>
              <a:chOff x="2947160" y="4998802"/>
              <a:chExt cx="5585653" cy="997565"/>
            </a:xfrm>
          </p:grpSpPr>
          <p:grpSp>
            <p:nvGrpSpPr>
              <p:cNvPr id="52" name="Group 51">
                <a:extLst>
                  <a:ext uri="{FF2B5EF4-FFF2-40B4-BE49-F238E27FC236}">
                    <a16:creationId xmlns:a16="http://schemas.microsoft.com/office/drawing/2014/main" id="{7154D1B6-9A8E-4A24-AD2D-4EED304B1C91}"/>
                  </a:ext>
                </a:extLst>
              </p:cNvPr>
              <p:cNvGrpSpPr/>
              <p:nvPr/>
            </p:nvGrpSpPr>
            <p:grpSpPr>
              <a:xfrm>
                <a:off x="2947160" y="4998802"/>
                <a:ext cx="4448140" cy="997565"/>
                <a:chOff x="4137468" y="5309917"/>
                <a:chExt cx="4448140" cy="997565"/>
              </a:xfrm>
            </p:grpSpPr>
            <p:pic>
              <p:nvPicPr>
                <p:cNvPr id="54" name="Picture 53">
                  <a:extLst>
                    <a:ext uri="{FF2B5EF4-FFF2-40B4-BE49-F238E27FC236}">
                      <a16:creationId xmlns:a16="http://schemas.microsoft.com/office/drawing/2014/main" id="{2B996BE8-3AD9-4F3B-907F-86038ED583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7784294" y="5659518"/>
                  <a:ext cx="801314" cy="435030"/>
                </a:xfrm>
                <a:prstGeom prst="rect">
                  <a:avLst/>
                </a:prstGeom>
                <a:effectLst>
                  <a:glow rad="1689100">
                    <a:schemeClr val="bg1">
                      <a:alpha val="0"/>
                    </a:schemeClr>
                  </a:glow>
                </a:effectLst>
              </p:spPr>
            </p:pic>
            <p:pic>
              <p:nvPicPr>
                <p:cNvPr id="55" name="Picture 54">
                  <a:extLst>
                    <a:ext uri="{FF2B5EF4-FFF2-40B4-BE49-F238E27FC236}">
                      <a16:creationId xmlns:a16="http://schemas.microsoft.com/office/drawing/2014/main" id="{CE502ECE-9342-440C-BB90-4B883ED4CB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5876920" y="5476795"/>
                  <a:ext cx="694830" cy="679124"/>
                </a:xfrm>
                <a:prstGeom prst="rect">
                  <a:avLst/>
                </a:prstGeom>
                <a:effectLst>
                  <a:glow rad="1689100">
                    <a:schemeClr val="bg1">
                      <a:alpha val="0"/>
                    </a:schemeClr>
                  </a:glow>
                </a:effectLst>
              </p:spPr>
            </p:pic>
            <p:grpSp>
              <p:nvGrpSpPr>
                <p:cNvPr id="56" name="Group 55">
                  <a:extLst>
                    <a:ext uri="{FF2B5EF4-FFF2-40B4-BE49-F238E27FC236}">
                      <a16:creationId xmlns:a16="http://schemas.microsoft.com/office/drawing/2014/main" id="{A92883DF-158B-458E-AF68-E3766E01D7D2}"/>
                    </a:ext>
                  </a:extLst>
                </p:cNvPr>
                <p:cNvGrpSpPr/>
                <p:nvPr/>
              </p:nvGrpSpPr>
              <p:grpSpPr>
                <a:xfrm>
                  <a:off x="4923119" y="5431370"/>
                  <a:ext cx="969816" cy="876112"/>
                  <a:chOff x="4875984" y="5431370"/>
                  <a:chExt cx="969816" cy="876112"/>
                </a:xfrm>
              </p:grpSpPr>
              <p:pic>
                <p:nvPicPr>
                  <p:cNvPr id="61" name="Picture 60">
                    <a:extLst>
                      <a:ext uri="{FF2B5EF4-FFF2-40B4-BE49-F238E27FC236}">
                        <a16:creationId xmlns:a16="http://schemas.microsoft.com/office/drawing/2014/main" id="{8D3B9C51-83EC-42E4-8791-816F246B97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5110231" y="5431370"/>
                    <a:ext cx="501323" cy="603027"/>
                  </a:xfrm>
                  <a:prstGeom prst="rect">
                    <a:avLst/>
                  </a:prstGeom>
                  <a:effectLst>
                    <a:glow rad="1689100">
                      <a:schemeClr val="bg1">
                        <a:alpha val="0"/>
                      </a:schemeClr>
                    </a:glow>
                  </a:effectLst>
                </p:spPr>
              </p:pic>
              <p:sp>
                <p:nvSpPr>
                  <p:cNvPr id="62" name="TextBox 61">
                    <a:extLst>
                      <a:ext uri="{FF2B5EF4-FFF2-40B4-BE49-F238E27FC236}">
                        <a16:creationId xmlns:a16="http://schemas.microsoft.com/office/drawing/2014/main" id="{30393513-C474-4FB6-ADBB-93A6689EC333}"/>
                      </a:ext>
                    </a:extLst>
                  </p:cNvPr>
                  <p:cNvSpPr txBox="1"/>
                  <p:nvPr/>
                </p:nvSpPr>
                <p:spPr>
                  <a:xfrm>
                    <a:off x="4875984" y="6061261"/>
                    <a:ext cx="969816"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Legal </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Assistance </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Centre </a:t>
                    </a:r>
                  </a:p>
                </p:txBody>
              </p:sp>
            </p:grpSp>
            <p:grpSp>
              <p:nvGrpSpPr>
                <p:cNvPr id="57" name="Group 56">
                  <a:extLst>
                    <a:ext uri="{FF2B5EF4-FFF2-40B4-BE49-F238E27FC236}">
                      <a16:creationId xmlns:a16="http://schemas.microsoft.com/office/drawing/2014/main" id="{DFF39C3C-47D6-4265-9D60-B8090DFA665B}"/>
                    </a:ext>
                  </a:extLst>
                </p:cNvPr>
                <p:cNvGrpSpPr/>
                <p:nvPr/>
              </p:nvGrpSpPr>
              <p:grpSpPr>
                <a:xfrm>
                  <a:off x="4137468" y="5309917"/>
                  <a:ext cx="834138" cy="997565"/>
                  <a:chOff x="3957415" y="5309917"/>
                  <a:chExt cx="834138" cy="997565"/>
                </a:xfrm>
              </p:grpSpPr>
              <p:pic>
                <p:nvPicPr>
                  <p:cNvPr id="59" name="Picture 58">
                    <a:extLst>
                      <a:ext uri="{FF2B5EF4-FFF2-40B4-BE49-F238E27FC236}">
                        <a16:creationId xmlns:a16="http://schemas.microsoft.com/office/drawing/2014/main" id="{FAB1252E-3F0B-4C26-9ED8-C2145388384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4041842" y="5309917"/>
                    <a:ext cx="665284" cy="718423"/>
                  </a:xfrm>
                  <a:prstGeom prst="rect">
                    <a:avLst/>
                  </a:prstGeom>
                  <a:effectLst>
                    <a:glow rad="1689100">
                      <a:schemeClr val="bg1">
                        <a:alpha val="0"/>
                      </a:schemeClr>
                    </a:glow>
                  </a:effectLst>
                </p:spPr>
              </p:pic>
              <p:sp>
                <p:nvSpPr>
                  <p:cNvPr id="60" name="TextBox 59">
                    <a:extLst>
                      <a:ext uri="{FF2B5EF4-FFF2-40B4-BE49-F238E27FC236}">
                        <a16:creationId xmlns:a16="http://schemas.microsoft.com/office/drawing/2014/main" id="{8F5C9AAC-F3A8-49D8-8C21-5525FD2289F5}"/>
                      </a:ext>
                    </a:extLst>
                  </p:cNvPr>
                  <p:cNvSpPr txBox="1"/>
                  <p:nvPr/>
                </p:nvSpPr>
                <p:spPr>
                  <a:xfrm>
                    <a:off x="3957415" y="6061261"/>
                    <a:ext cx="834138"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Ministry of </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Gender Equality and</a:t>
                    </a:r>
                    <a:b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br>
                    <a:r>
                      <a:rPr kumimoji="0" lang="en-US"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rPr>
                      <a:t>Child Welfare</a:t>
                    </a:r>
                    <a:endParaRPr kumimoji="0" lang="en-NA" sz="800" b="1" i="0" u="none" strike="noStrike" kern="1200" cap="none" spc="0" normalizeH="0" baseline="-25000" noProof="0" dirty="0">
                      <a:ln>
                        <a:noFill/>
                      </a:ln>
                      <a:solidFill>
                        <a:srgbClr val="FFFFFF"/>
                      </a:solidFill>
                      <a:effectLst/>
                      <a:uLnTx/>
                      <a:uFillTx/>
                      <a:latin typeface="MgOpen Cosmetica" panose="020B0500000300020003" pitchFamily="34" charset="0"/>
                      <a:ea typeface="+mn-ea"/>
                      <a:cs typeface="+mn-cs"/>
                    </a:endParaRPr>
                  </a:p>
                </p:txBody>
              </p:sp>
            </p:grpSp>
            <p:pic>
              <p:nvPicPr>
                <p:cNvPr id="58" name="Picture 57">
                  <a:extLst>
                    <a:ext uri="{FF2B5EF4-FFF2-40B4-BE49-F238E27FC236}">
                      <a16:creationId xmlns:a16="http://schemas.microsoft.com/office/drawing/2014/main" id="{A6526D08-21E1-454D-9D74-D5B9680635C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747889" y="5401110"/>
                  <a:ext cx="748519" cy="754809"/>
                </a:xfrm>
                <a:prstGeom prst="rect">
                  <a:avLst/>
                </a:prstGeom>
              </p:spPr>
            </p:pic>
          </p:grpSp>
          <p:pic>
            <p:nvPicPr>
              <p:cNvPr id="53" name="Picture 52">
                <a:extLst>
                  <a:ext uri="{FF2B5EF4-FFF2-40B4-BE49-F238E27FC236}">
                    <a16:creationId xmlns:a16="http://schemas.microsoft.com/office/drawing/2014/main" id="{97144272-8A78-4818-9539-6A1CA75481B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46581" y="5225283"/>
                <a:ext cx="786232" cy="617754"/>
              </a:xfrm>
              <a:prstGeom prst="rect">
                <a:avLst/>
              </a:prstGeom>
            </p:spPr>
          </p:pic>
        </p:grpSp>
      </p:grpSp>
    </p:spTree>
    <p:extLst>
      <p:ext uri="{BB962C8B-B14F-4D97-AF65-F5344CB8AC3E}">
        <p14:creationId xmlns:p14="http://schemas.microsoft.com/office/powerpoint/2010/main" val="66903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1295235" y="1868252"/>
            <a:ext cx="3229292" cy="4428000"/>
          </a:xfrm>
          <a:prstGeom prst="rect">
            <a:avLst/>
          </a:prstGeom>
          <a:solidFill>
            <a:schemeClr val="bg1"/>
          </a:solidFill>
          <a:ln w="15875">
            <a:solidFill>
              <a:srgbClr val="785C82"/>
            </a:solidFill>
          </a:ln>
        </p:spPr>
        <p:txBody>
          <a:bodyPr vert="horz" wrap="square" lIns="180000" tIns="144000" rIns="180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An aunt applies to be the guardian of her niece after the death of the child’s parents. The social worker investigation finds that the aunt goes out gambling every night. Because of this evidence, the children’s commissioner may decide that she is not a good role model for the children, and not well-suited to safeguard the child’s assets. Her guardianship application may be refused.</a:t>
            </a: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754880" y="1645920"/>
            <a:ext cx="3777933" cy="466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71018" y="585851"/>
            <a:ext cx="6047686" cy="954107"/>
          </a:xfrm>
          <a:prstGeom prst="rect">
            <a:avLst/>
          </a:prstGeom>
          <a:noFill/>
        </p:spPr>
        <p:txBody>
          <a:bodyPr wrap="square" rtlCol="0">
            <a:spAutoFit/>
          </a:bodyPr>
          <a:lstStyle/>
          <a:p>
            <a:pPr algn="ctr">
              <a:buClr>
                <a:srgbClr val="785C82"/>
              </a:buClr>
              <a:buSzPct val="90000"/>
            </a:pPr>
            <a:r>
              <a:rPr lang="en-US" sz="2800" dirty="0">
                <a:latin typeface="MgOpen Cosmetica" panose="020B0500000300020003"/>
              </a:rPr>
              <a:t>The key factor = </a:t>
            </a:r>
            <a:br>
              <a:rPr lang="en-US" sz="2800" dirty="0">
                <a:latin typeface="MgOpen Cosmetica" panose="020B0500000300020003"/>
              </a:rPr>
            </a:br>
            <a:r>
              <a:rPr lang="en-US" sz="2800" b="1" dirty="0">
                <a:latin typeface="MgOpen Cosmetica" panose="020B0500000300020003"/>
              </a:rPr>
              <a:t>best interests of the child</a:t>
            </a:r>
            <a:endParaRPr lang="en-US" sz="2800" dirty="0">
              <a:latin typeface="MgOpen Cosmetica" panose="020B0500000300020003"/>
            </a:endParaRPr>
          </a:p>
        </p:txBody>
      </p:sp>
      <p:grpSp>
        <p:nvGrpSpPr>
          <p:cNvPr id="21" name="Group 20">
            <a:extLst>
              <a:ext uri="{FF2B5EF4-FFF2-40B4-BE49-F238E27FC236}">
                <a16:creationId xmlns:a16="http://schemas.microsoft.com/office/drawing/2014/main" id="{DDA15660-11EB-413D-917E-8B6248A7B57A}"/>
              </a:ext>
            </a:extLst>
          </p:cNvPr>
          <p:cNvGrpSpPr/>
          <p:nvPr/>
        </p:nvGrpSpPr>
        <p:grpSpPr>
          <a:xfrm>
            <a:off x="60580" y="-1586"/>
            <a:ext cx="9022840" cy="6859586"/>
            <a:chOff x="60580" y="-1586"/>
            <a:chExt cx="9022840" cy="6859586"/>
          </a:xfrm>
        </p:grpSpPr>
        <p:grpSp>
          <p:nvGrpSpPr>
            <p:cNvPr id="22" name="Group 21">
              <a:extLst>
                <a:ext uri="{FF2B5EF4-FFF2-40B4-BE49-F238E27FC236}">
                  <a16:creationId xmlns:a16="http://schemas.microsoft.com/office/drawing/2014/main" id="{945C17C2-2C83-43EE-A511-9944469BE928}"/>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403AD7F4-A17A-487A-8F59-037A80EBD6CB}"/>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134D73-A95A-4128-B14C-60A05B9547A7}"/>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6890717-5687-490A-BAF8-BF811CEF933E}"/>
                </a:ext>
              </a:extLst>
            </p:cNvPr>
            <p:cNvGrpSpPr/>
            <p:nvPr/>
          </p:nvGrpSpPr>
          <p:grpSpPr>
            <a:xfrm>
              <a:off x="158646" y="532900"/>
              <a:ext cx="1721222" cy="1023137"/>
              <a:chOff x="158646" y="532900"/>
              <a:chExt cx="1721222" cy="1023137"/>
            </a:xfrm>
          </p:grpSpPr>
          <p:grpSp>
            <p:nvGrpSpPr>
              <p:cNvPr id="24" name="Group 9">
                <a:extLst>
                  <a:ext uri="{FF2B5EF4-FFF2-40B4-BE49-F238E27FC236}">
                    <a16:creationId xmlns:a16="http://schemas.microsoft.com/office/drawing/2014/main" id="{E3F1B274-EEB8-4B7E-83E2-FC23A256E97E}"/>
                  </a:ext>
                </a:extLst>
              </p:cNvPr>
              <p:cNvGrpSpPr>
                <a:grpSpLocks/>
              </p:cNvGrpSpPr>
              <p:nvPr/>
            </p:nvGrpSpPr>
            <p:grpSpPr bwMode="auto">
              <a:xfrm>
                <a:off x="158646" y="596227"/>
                <a:ext cx="1161764" cy="900361"/>
                <a:chOff x="45451" y="590550"/>
                <a:chExt cx="1213436" cy="848620"/>
              </a:xfrm>
            </p:grpSpPr>
            <p:cxnSp>
              <p:nvCxnSpPr>
                <p:cNvPr id="28" name="Straight Connector 27">
                  <a:extLst>
                    <a:ext uri="{FF2B5EF4-FFF2-40B4-BE49-F238E27FC236}">
                      <a16:creationId xmlns:a16="http://schemas.microsoft.com/office/drawing/2014/main" id="{17E667FE-35CA-471C-AA53-105475E84B02}"/>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A20D7F-454C-4182-A328-3462E74FBB91}"/>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241C405-6F04-4C99-8E67-536495A4A001}"/>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9A68C61-7E50-4C5A-B1B3-7024961A7A00}"/>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6DA39A-340A-4372-969B-DC63B73FF42A}"/>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A55AC2-94B7-409A-8611-CA2612D5660F}"/>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F5B75CA-EA37-4F99-8020-49A98179192F}"/>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8D44CC-7E86-422B-88B9-128DCA206B92}"/>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76400F-CFD3-4046-A1F8-BAC9B5ADCB21}"/>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C4F31AC9-619D-46BA-9F90-F593F1ED45FD}"/>
                  </a:ext>
                </a:extLst>
              </p:cNvPr>
              <p:cNvGrpSpPr/>
              <p:nvPr/>
            </p:nvGrpSpPr>
            <p:grpSpPr>
              <a:xfrm>
                <a:off x="839564" y="532900"/>
                <a:ext cx="1040304" cy="1023137"/>
                <a:chOff x="839564" y="542426"/>
                <a:chExt cx="1040304" cy="1023137"/>
              </a:xfrm>
            </p:grpSpPr>
            <p:sp>
              <p:nvSpPr>
                <p:cNvPr id="26" name="Oval 25">
                  <a:extLst>
                    <a:ext uri="{FF2B5EF4-FFF2-40B4-BE49-F238E27FC236}">
                      <a16:creationId xmlns:a16="http://schemas.microsoft.com/office/drawing/2014/main" id="{A53798D6-D6A9-48E3-B634-86D0F8F69D9D}"/>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7" name="Picture 22">
                  <a:extLst>
                    <a:ext uri="{FF2B5EF4-FFF2-40B4-BE49-F238E27FC236}">
                      <a16:creationId xmlns:a16="http://schemas.microsoft.com/office/drawing/2014/main" id="{C22C4089-50A2-4B45-A495-256D2DE84ED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98077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2287890" y="736691"/>
            <a:ext cx="624492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40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Certificate of guardianship</a:t>
            </a:r>
            <a:endParaRPr kumimoji="0" lang="en-GB" altLang="x-none" sz="40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1615758"/>
            <a:ext cx="792162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00" tIns="38100" rIns="88900" bIns="381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
                <a:srgbClr val="785C82"/>
              </a:buClr>
              <a:buSzTx/>
              <a:buFontTx/>
              <a:buNone/>
              <a:tabLst/>
              <a:defRPr/>
            </a:pPr>
            <a:r>
              <a:rPr kumimoji="0" lang="en-US" altLang="x-none" sz="24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If application is approved, the clerk of the children’s court will issue a certificate of guardianship.</a:t>
            </a:r>
            <a:endParaRPr kumimoji="0" lang="en-GB" altLang="x-none" sz="24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3" name="TextBox 2"/>
          <p:cNvSpPr txBox="1"/>
          <p:nvPr/>
        </p:nvSpPr>
        <p:spPr>
          <a:xfrm>
            <a:off x="536814" y="2593222"/>
            <a:ext cx="8131697" cy="355481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ts val="1800"/>
              </a:spcBef>
              <a:spcAft>
                <a:spcPct val="0"/>
              </a:spcAft>
              <a:buClr>
                <a:srgbClr val="785C82"/>
              </a:buClr>
              <a:buSzPct val="90000"/>
              <a:buFont typeface="Wingdings" panose="05000000000000000000" pitchFamily="2" charset="2"/>
              <a:buChar char="l"/>
              <a:tabLst/>
              <a:defRPr/>
            </a:pPr>
            <a:r>
              <a:rPr kumimoji="0" lang="en-US" sz="2000" b="0" i="0" u="none" strike="noStrike" kern="1200" cap="none" spc="-10" normalizeH="0" noProof="0" dirty="0">
                <a:ln>
                  <a:noFill/>
                </a:ln>
                <a:solidFill>
                  <a:srgbClr val="000000"/>
                </a:solidFill>
                <a:effectLst/>
                <a:uLnTx/>
                <a:uFillTx/>
                <a:latin typeface="MgOpen Cosmetica" panose="020B0500000300020003"/>
                <a:ea typeface="+mn-ea"/>
                <a:cs typeface="+mn-cs"/>
              </a:rPr>
              <a:t>The certificate can be used as </a:t>
            </a:r>
            <a:r>
              <a:rPr kumimoji="0" lang="en-US" sz="2000" b="1" i="0" u="none" strike="noStrike" kern="1200" cap="none" spc="-10" normalizeH="0" noProof="0" dirty="0">
                <a:ln>
                  <a:noFill/>
                </a:ln>
                <a:solidFill>
                  <a:srgbClr val="000000"/>
                </a:solidFill>
                <a:effectLst/>
                <a:uLnTx/>
                <a:uFillTx/>
                <a:latin typeface="MgOpen Cosmetica" panose="020B0500000300020003"/>
                <a:ea typeface="+mn-ea"/>
                <a:cs typeface="+mn-cs"/>
              </a:rPr>
              <a:t>proof of guardianship </a:t>
            </a:r>
            <a:r>
              <a:rPr kumimoji="0" lang="en-US" sz="2000" b="0" i="0" u="none" strike="noStrike" kern="1200" cap="none" spc="-10" normalizeH="0" noProof="0" dirty="0">
                <a:ln>
                  <a:noFill/>
                </a:ln>
                <a:solidFill>
                  <a:srgbClr val="000000"/>
                </a:solidFill>
                <a:effectLst/>
                <a:uLnTx/>
                <a:uFillTx/>
                <a:latin typeface="MgOpen Cosmetica" panose="020B0500000300020003"/>
                <a:ea typeface="+mn-ea"/>
                <a:cs typeface="+mn-cs"/>
              </a:rPr>
              <a:t>when the guardian </a:t>
            </a:r>
            <a: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t>wishes to conduct transactions on behalf of the child. </a:t>
            </a:r>
            <a:endParaRPr kumimoji="0" lang="en-ZA" sz="2000" b="0" i="0" u="none" strike="noStrike" kern="1200" cap="none" spc="0" normalizeH="0" baseline="0" noProof="0" dirty="0">
              <a:ln>
                <a:noFill/>
              </a:ln>
              <a:solidFill>
                <a:srgbClr val="000000"/>
              </a:solidFill>
              <a:effectLst/>
              <a:uLnTx/>
              <a:uFillTx/>
              <a:latin typeface="MgOpen Cosmetica" panose="020B0500000300020003"/>
              <a:ea typeface="+mn-ea"/>
              <a:cs typeface="+mn-cs"/>
            </a:endParaRPr>
          </a:p>
          <a:p>
            <a:pPr marL="285750" marR="0" lvl="0" indent="-285750" algn="l" defTabSz="914400" rtl="0" eaLnBrk="0" fontAlgn="base" latinLnBrk="0" hangingPunct="0">
              <a:lnSpc>
                <a:spcPct val="100000"/>
              </a:lnSpc>
              <a:spcBef>
                <a:spcPts val="1800"/>
              </a:spcBef>
              <a:spcAft>
                <a:spcPct val="0"/>
              </a:spcAft>
              <a:buClr>
                <a:srgbClr val="785C82"/>
              </a:buClr>
              <a:buSzPct val="90000"/>
              <a:buFont typeface="Wingdings" panose="05000000000000000000" pitchFamily="2" charset="2"/>
              <a:buChar char="l"/>
              <a:tabLst/>
              <a:defRPr/>
            </a:pPr>
            <a: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t>The clerk must keep a copy of the </a:t>
            </a:r>
            <a:b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t>certificate on file at the children’s </a:t>
            </a:r>
            <a:b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t>court.</a:t>
            </a:r>
          </a:p>
          <a:p>
            <a:pPr marL="285750" marR="0" lvl="0" indent="-285750" algn="l" defTabSz="914400" rtl="0" eaLnBrk="0" fontAlgn="base" latinLnBrk="0" hangingPunct="0">
              <a:lnSpc>
                <a:spcPct val="100000"/>
              </a:lnSpc>
              <a:spcBef>
                <a:spcPts val="1800"/>
              </a:spcBef>
              <a:spcAft>
                <a:spcPct val="0"/>
              </a:spcAft>
              <a:buClr>
                <a:srgbClr val="785C82"/>
              </a:buClr>
              <a:buSzPct val="90000"/>
              <a:buFont typeface="Wingdings" panose="05000000000000000000" pitchFamily="2" charset="2"/>
              <a:buChar char="l"/>
              <a:tabLst/>
              <a:defRPr/>
            </a:pPr>
            <a: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t>The clerk must send a copy of the </a:t>
            </a:r>
            <a:b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2000" b="0" i="0" u="none" strike="noStrike" kern="1200" cap="none" spc="0" normalizeH="0" baseline="0" noProof="0" dirty="0">
                <a:ln>
                  <a:noFill/>
                </a:ln>
                <a:solidFill>
                  <a:srgbClr val="000000"/>
                </a:solidFill>
                <a:effectLst/>
                <a:uLnTx/>
                <a:uFillTx/>
                <a:latin typeface="MgOpen Cosmetica" panose="020B0500000300020003"/>
                <a:ea typeface="+mn-ea"/>
                <a:cs typeface="+mn-cs"/>
              </a:rPr>
              <a:t>certificate to the Master of the High Court. </a:t>
            </a:r>
          </a:p>
          <a:p>
            <a:pPr marL="285750" indent="-285750">
              <a:spcBef>
                <a:spcPts val="1800"/>
              </a:spcBef>
              <a:buClr>
                <a:srgbClr val="785C82"/>
              </a:buClr>
              <a:buSzPct val="90000"/>
              <a:buFont typeface="Wingdings" panose="05000000000000000000" pitchFamily="2" charset="2"/>
              <a:buChar char="l"/>
            </a:pPr>
            <a:r>
              <a:rPr lang="en-US" sz="2000" kern="0" dirty="0">
                <a:solidFill>
                  <a:srgbClr val="000000"/>
                </a:solidFill>
                <a:latin typeface="MgOpen Cosmetica" panose="020B0500000300020003"/>
              </a:rPr>
              <a:t>Some </a:t>
            </a:r>
            <a:r>
              <a:rPr lang="en-US" sz="2000" kern="0" dirty="0">
                <a:latin typeface="MgOpen Cosmetica" panose="020B0500000300020003"/>
              </a:rPr>
              <a:t>legal guardians will need additional paperwork from the </a:t>
            </a:r>
            <a:br>
              <a:rPr lang="en-US" sz="2000" kern="0" dirty="0">
                <a:latin typeface="MgOpen Cosmetica" panose="020B0500000300020003"/>
              </a:rPr>
            </a:br>
            <a:r>
              <a:rPr lang="en-US" sz="2000" kern="0" dirty="0">
                <a:latin typeface="MgOpen Cosmetica" panose="020B0500000300020003"/>
              </a:rPr>
              <a:t>Master </a:t>
            </a:r>
            <a:r>
              <a:rPr lang="en-US" sz="2000" kern="0" dirty="0">
                <a:solidFill>
                  <a:srgbClr val="000000"/>
                </a:solidFill>
                <a:latin typeface="MgOpen Cosmetica" panose="020B0500000300020003"/>
              </a:rPr>
              <a:t>of the High Court before they can administer a child’s property. </a:t>
            </a:r>
            <a:endParaRPr lang="en-US" kern="0" dirty="0">
              <a:solidFill>
                <a:srgbClr val="000000"/>
              </a:solidFill>
              <a:latin typeface="MgOpen Cosmetica" panose="020B0500000300020003"/>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p:blipFill>
        <p:spPr>
          <a:xfrm>
            <a:off x="5961888" y="3527999"/>
            <a:ext cx="2570924" cy="1640789"/>
          </a:xfrm>
          <a:prstGeom prst="rect">
            <a:avLst/>
          </a:prstGeom>
        </p:spPr>
      </p:pic>
      <p:grpSp>
        <p:nvGrpSpPr>
          <p:cNvPr id="22" name="Group 21">
            <a:extLst>
              <a:ext uri="{FF2B5EF4-FFF2-40B4-BE49-F238E27FC236}">
                <a16:creationId xmlns:a16="http://schemas.microsoft.com/office/drawing/2014/main" id="{F369D5C4-7AB1-4B5A-BA87-C2085ED0E71C}"/>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E3D8232A-CB67-4F3F-BF37-EE6BFC286CD5}"/>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9C6985EA-E9B3-4906-AF9B-F7ADBD4CF441}"/>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25C37A9-69FB-42AD-BC52-F6C569BB5966}"/>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854B182-A555-404D-A04D-E5AB42E040E1}"/>
                </a:ext>
              </a:extLst>
            </p:cNvPr>
            <p:cNvGrpSpPr/>
            <p:nvPr/>
          </p:nvGrpSpPr>
          <p:grpSpPr>
            <a:xfrm>
              <a:off x="158646" y="532900"/>
              <a:ext cx="1721222" cy="1023137"/>
              <a:chOff x="158646" y="532900"/>
              <a:chExt cx="1721222" cy="1023137"/>
            </a:xfrm>
          </p:grpSpPr>
          <p:grpSp>
            <p:nvGrpSpPr>
              <p:cNvPr id="25" name="Group 9">
                <a:extLst>
                  <a:ext uri="{FF2B5EF4-FFF2-40B4-BE49-F238E27FC236}">
                    <a16:creationId xmlns:a16="http://schemas.microsoft.com/office/drawing/2014/main" id="{24D404C8-7FAF-416B-85E7-6F7A8D10DB0D}"/>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9DA8B144-83B9-4898-9E6E-F505BF461A4D}"/>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9904C75-BA47-4569-B29A-E2896DDB18B0}"/>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6C360E-188D-423E-A8F3-064812718C4A}"/>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C74784A-DC82-46C4-A699-72F8CCCC8D1B}"/>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016840-3C87-44E3-B401-22119CF027EF}"/>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589A639-0009-4D55-BA77-FD2E2C1833C3}"/>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A6FAB9-9452-4925-82F7-B6A0AC31091B}"/>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FF7E87-A58F-4D4E-85AF-E2F2C3618926}"/>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7043B0-6C12-43E4-9DB2-DBF504A086DE}"/>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A55840E-B289-47D7-8DAC-B65B350427E8}"/>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59342F98-84C7-4B95-880E-DC03E5E44B18}"/>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90D57C7E-6C70-427F-BB81-9F2A562F18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340263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24040" y="649308"/>
            <a:ext cx="6308773"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539750" marR="0" lvl="0" indent="-539750" algn="l" defTabSz="914400" rtl="0" eaLnBrk="1" fontAlgn="base" latinLnBrk="0" hangingPunct="1">
              <a:lnSpc>
                <a:spcPct val="100000"/>
              </a:lnSpc>
              <a:spcBef>
                <a:spcPct val="0"/>
              </a:spcBef>
              <a:spcAft>
                <a:spcPct val="0"/>
              </a:spcAft>
              <a:buClrTx/>
              <a:buSzTx/>
              <a:buFontTx/>
              <a:buNone/>
              <a:tabLst/>
              <a:defRPr/>
            </a:pPr>
            <a:r>
              <a:rPr kumimoji="0" lang="en-US" altLang="x-none" sz="36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rPr>
              <a:t>Complaints about guardians </a:t>
            </a:r>
            <a:endParaRPr kumimoji="0" lang="en-GB" altLang="x-none" sz="36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05893" y="1766328"/>
            <a:ext cx="792481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57188" marR="0" lvl="0" indent="-357188" algn="l" defTabSz="914400" rtl="0" eaLnBrk="1" fontAlgn="base" latinLnBrk="0" hangingPunct="1">
              <a:lnSpc>
                <a:spcPct val="100000"/>
              </a:lnSpc>
              <a:spcBef>
                <a:spcPts val="0"/>
              </a:spcBef>
              <a:spcAft>
                <a:spcPts val="1200"/>
              </a:spcAft>
              <a:buClr>
                <a:srgbClr val="785C82"/>
              </a:buClr>
              <a:buSzPct val="90000"/>
              <a:buFont typeface="Wingdings" panose="05000000000000000000" pitchFamily="2" charset="2"/>
              <a:buChar char="l"/>
              <a:tabLst/>
              <a:defRPr/>
            </a:pPr>
            <a:r>
              <a:rPr kumimoji="0" lang="en-US" altLang="x-none" sz="24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Who can make a complaint? </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Any person with a genuine interest in the well-being of a child.</a:t>
            </a:r>
          </a:p>
          <a:p>
            <a:pPr marL="357188" marR="0" lvl="0" indent="-357188" algn="l" defTabSz="914400" rtl="0" eaLnBrk="1" fontAlgn="base" latinLnBrk="0" hangingPunct="1">
              <a:lnSpc>
                <a:spcPct val="100000"/>
              </a:lnSpc>
              <a:spcBef>
                <a:spcPts val="0"/>
              </a:spcBef>
              <a:spcAft>
                <a:spcPts val="1200"/>
              </a:spcAft>
              <a:buClr>
                <a:srgbClr val="785C82"/>
              </a:buClr>
              <a:buSzPct val="90000"/>
              <a:buFont typeface="Wingdings" panose="05000000000000000000" pitchFamily="2" charset="2"/>
              <a:buChar char="l"/>
              <a:tabLst/>
              <a:defRPr/>
            </a:pPr>
            <a:r>
              <a:rPr kumimoji="0" lang="en-US" altLang="x-none" sz="24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Notification: </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clerk of the court must notify the person who is the subject of the complaint.</a:t>
            </a:r>
            <a:endParaRPr kumimoji="0" lang="en-US" altLang="x-none" sz="24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a:p>
            <a:pPr marL="357188" marR="0" lvl="0" indent="-357188" algn="l" defTabSz="914400" rtl="0" eaLnBrk="1" fontAlgn="base" latinLnBrk="0" hangingPunct="1">
              <a:lnSpc>
                <a:spcPct val="100000"/>
              </a:lnSpc>
              <a:spcBef>
                <a:spcPts val="0"/>
              </a:spcBef>
              <a:spcAft>
                <a:spcPts val="1200"/>
              </a:spcAft>
              <a:buClr>
                <a:srgbClr val="785C82"/>
              </a:buClr>
              <a:buSzPct val="90000"/>
              <a:buFont typeface="Wingdings" panose="05000000000000000000" pitchFamily="2" charset="2"/>
              <a:buChar char="l"/>
              <a:tabLst/>
              <a:defRPr/>
            </a:pPr>
            <a:r>
              <a:rPr kumimoji="0" lang="en-GB" altLang="x-none" sz="24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Investigation: </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court must </a:t>
            </a:r>
            <a:b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order an investigation by a </a:t>
            </a:r>
            <a:b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designated social worker.</a:t>
            </a:r>
          </a:p>
          <a:p>
            <a:pPr marL="357188" marR="0" lvl="0" indent="-357188" algn="l" defTabSz="914400" rtl="0" eaLnBrk="1" fontAlgn="base" latinLnBrk="0" hangingPunct="1">
              <a:lnSpc>
                <a:spcPct val="100000"/>
              </a:lnSpc>
              <a:spcBef>
                <a:spcPts val="0"/>
              </a:spcBef>
              <a:spcAft>
                <a:spcPts val="1200"/>
              </a:spcAft>
              <a:buClr>
                <a:srgbClr val="785C82"/>
              </a:buClr>
              <a:buSzPct val="90000"/>
              <a:buFont typeface="Wingdings" panose="05000000000000000000" pitchFamily="2" charset="2"/>
              <a:buChar char="l"/>
              <a:tabLst/>
              <a:defRPr/>
            </a:pPr>
            <a:r>
              <a:rPr kumimoji="0" lang="en-US" altLang="x-none" sz="24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Decision:</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After considering the </a:t>
            </a:r>
            <a:b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social worker’s report and any </a:t>
            </a:r>
            <a:b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other evidence, the children’s </a:t>
            </a:r>
            <a:b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court can take appropriate steps.</a:t>
            </a:r>
            <a:endParaRPr kumimoji="0" lang="en-GB"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nvGrpSpPr>
          <p:cNvPr id="21" name="Group 20">
            <a:extLst>
              <a:ext uri="{FF2B5EF4-FFF2-40B4-BE49-F238E27FC236}">
                <a16:creationId xmlns:a16="http://schemas.microsoft.com/office/drawing/2014/main" id="{C7034061-659C-46F5-9FA0-C3FD2DB10B60}"/>
              </a:ext>
            </a:extLst>
          </p:cNvPr>
          <p:cNvGrpSpPr/>
          <p:nvPr/>
        </p:nvGrpSpPr>
        <p:grpSpPr>
          <a:xfrm>
            <a:off x="60580" y="-1586"/>
            <a:ext cx="9022840" cy="6859586"/>
            <a:chOff x="60580" y="-1586"/>
            <a:chExt cx="9022840" cy="6859586"/>
          </a:xfrm>
        </p:grpSpPr>
        <p:grpSp>
          <p:nvGrpSpPr>
            <p:cNvPr id="22" name="Group 21">
              <a:extLst>
                <a:ext uri="{FF2B5EF4-FFF2-40B4-BE49-F238E27FC236}">
                  <a16:creationId xmlns:a16="http://schemas.microsoft.com/office/drawing/2014/main" id="{AD6842A8-86C9-4D87-ADAB-EFDCCEC94D4E}"/>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C22FABFC-F2B9-46A3-9695-BC1204907F32}"/>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7562F73-6DFB-45C4-891E-E93F09B02B9F}"/>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60E19B0-2815-440E-B009-E6A3EC34BA7E}"/>
                </a:ext>
              </a:extLst>
            </p:cNvPr>
            <p:cNvGrpSpPr/>
            <p:nvPr/>
          </p:nvGrpSpPr>
          <p:grpSpPr>
            <a:xfrm>
              <a:off x="158646" y="532900"/>
              <a:ext cx="1721222" cy="1023137"/>
              <a:chOff x="158646" y="532900"/>
              <a:chExt cx="1721222" cy="1023137"/>
            </a:xfrm>
          </p:grpSpPr>
          <p:grpSp>
            <p:nvGrpSpPr>
              <p:cNvPr id="24" name="Group 9">
                <a:extLst>
                  <a:ext uri="{FF2B5EF4-FFF2-40B4-BE49-F238E27FC236}">
                    <a16:creationId xmlns:a16="http://schemas.microsoft.com/office/drawing/2014/main" id="{78B90C52-F092-4877-9C0F-8AEF1F60E1B7}"/>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0F6570DA-7D0E-409F-8A8A-88B01BC20C0D}"/>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3AF848-22E6-43AE-8F80-479B55B4748B}"/>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B27BE23-8BE3-4456-964C-69ECDA321F52}"/>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933F2B-7B2D-43C8-B12B-FEDA58BA8A24}"/>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7FBF91-EB0F-48D7-8DEB-C91334C0DC2E}"/>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3CF71A0-E339-4870-90D2-2FEAA6A91465}"/>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CF3BCB3-6C8F-4546-8753-BB11F24C9749}"/>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21048A8-C09C-4A8D-B9D2-D59B41B30164}"/>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FAB431-FB9F-4F71-9B7E-5EC1FA9BE18E}"/>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4BD75405-9692-41F4-989D-A72CD363BFD9}"/>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16628149-EB43-4B35-A665-52068DD430DB}"/>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78BC2D39-DC7D-4278-AF36-15235853CD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40" name="Picture 2">
            <a:extLst>
              <a:ext uri="{FF2B5EF4-FFF2-40B4-BE49-F238E27FC236}">
                <a16:creationId xmlns:a16="http://schemas.microsoft.com/office/drawing/2014/main" id="{8475D264-5777-44B1-A3E0-5F9476E0C1C6}"/>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62837" t="40132" r="21990" b="40394"/>
          <a:stretch/>
        </p:blipFill>
        <p:spPr bwMode="auto">
          <a:xfrm>
            <a:off x="5413251" y="3666744"/>
            <a:ext cx="3117458" cy="2487168"/>
          </a:xfrm>
          <a:prstGeom prst="rect">
            <a:avLst/>
          </a:prstGeom>
          <a:noFill/>
          <a:ln w="15875">
            <a:solidFill>
              <a:srgbClr val="785C8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12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39991" y="656307"/>
            <a:ext cx="6292822"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x-none" sz="36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rPr>
              <a:t>Separating guardianship </a:t>
            </a:r>
            <a:br>
              <a:rPr kumimoji="0" lang="en-GB" altLang="x-none" sz="36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rPr>
            </a:br>
            <a:r>
              <a:rPr kumimoji="0" lang="en-GB" altLang="x-none" sz="36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rPr>
              <a:t>and custody </a:t>
            </a: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586013" y="3611369"/>
            <a:ext cx="4201758"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200"/>
              </a:spcAft>
              <a:buClr>
                <a:srgbClr val="785C82"/>
              </a:buClr>
              <a:buSzPct val="90000"/>
              <a:buFont typeface="Wingdings" panose="05000000000000000000" pitchFamily="2" charset="2"/>
              <a:buChar char="l"/>
              <a:tabLst/>
              <a:defRPr/>
            </a:pPr>
            <a: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 person who seeks to be named as the child’s custodian must make an application to the clerk of the children’s court. </a:t>
            </a:r>
          </a:p>
          <a:p>
            <a:pPr marL="342900" marR="0" lvl="0" indent="-342900" algn="l" defTabSz="914400" rtl="0" eaLnBrk="1" fontAlgn="base" latinLnBrk="0" hangingPunct="1">
              <a:lnSpc>
                <a:spcPct val="100000"/>
              </a:lnSpc>
              <a:spcBef>
                <a:spcPts val="0"/>
              </a:spcBef>
              <a:spcAft>
                <a:spcPts val="1200"/>
              </a:spcAft>
              <a:buClr>
                <a:srgbClr val="785C82"/>
              </a:buClr>
              <a:buSzPct val="90000"/>
              <a:buFont typeface="Wingdings" panose="05000000000000000000" pitchFamily="2" charset="2"/>
              <a:buChar char="l"/>
              <a:tabLst/>
              <a:defRPr/>
            </a:pPr>
            <a: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procedure is the same as for any other custody application under the Act.</a:t>
            </a:r>
          </a:p>
        </p:txBody>
      </p:sp>
      <p:sp>
        <p:nvSpPr>
          <p:cNvPr id="35"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611187" y="1874294"/>
            <a:ext cx="7921625" cy="1398808"/>
          </a:xfrm>
          <a:prstGeom prst="rect">
            <a:avLst/>
          </a:prstGeom>
          <a:solidFill>
            <a:schemeClr val="bg1"/>
          </a:solidFill>
          <a:ln w="15875">
            <a:solidFill>
              <a:srgbClr val="785C82"/>
            </a:solidFill>
          </a:ln>
        </p:spPr>
        <p:txBody>
          <a:bodyPr vert="horz" wrap="square" lIns="144000" tIns="144000" rIns="144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Where a guardian is named in a will OR appointed by the children’s court and there is no mention of a custodian, the guardian has responsibility </a:t>
            </a:r>
            <a:br>
              <a:rPr kumimoji="0" lang="en-US" altLang="x-none" sz="18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br>
            <a:r>
              <a:rPr kumimoji="0" lang="en-US" altLang="x-none" sz="18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for making</a:t>
            </a:r>
            <a:r>
              <a:rPr kumimoji="0" lang="en-US" altLang="x-none" sz="1800" b="1" i="0" u="none" strike="noStrike" kern="0" cap="none" spc="0" normalizeH="0" noProof="0" dirty="0">
                <a:ln>
                  <a:noFill/>
                </a:ln>
                <a:solidFill>
                  <a:srgbClr val="785C82"/>
                </a:solidFill>
                <a:effectLst/>
                <a:uLnTx/>
                <a:uFillTx/>
                <a:latin typeface="MgOpen Cosmetica" panose="020B0500000300020003" pitchFamily="34" charset="0"/>
                <a:ea typeface="+mn-ea"/>
                <a:cs typeface="+mn-cs"/>
              </a:rPr>
              <a:t> sure </a:t>
            </a:r>
            <a:r>
              <a:rPr kumimoji="0" lang="en-US" altLang="x-none" sz="18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that the child is properly cared for. But the legal responsibility for custody and guardianship can be separated.</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p:blipFill>
        <p:spPr>
          <a:xfrm>
            <a:off x="4951563" y="3700770"/>
            <a:ext cx="3581249" cy="2604396"/>
          </a:xfrm>
          <a:prstGeom prst="rect">
            <a:avLst/>
          </a:prstGeom>
        </p:spPr>
      </p:pic>
      <p:grpSp>
        <p:nvGrpSpPr>
          <p:cNvPr id="22" name="Group 21">
            <a:extLst>
              <a:ext uri="{FF2B5EF4-FFF2-40B4-BE49-F238E27FC236}">
                <a16:creationId xmlns:a16="http://schemas.microsoft.com/office/drawing/2014/main" id="{9E234E84-128E-4E4B-BA27-600797B752D9}"/>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2E62FA6C-0E7F-473B-AAB0-1198FFCAE2C2}"/>
                </a:ext>
              </a:extLst>
            </p:cNvPr>
            <p:cNvGrpSpPr/>
            <p:nvPr/>
          </p:nvGrpSpPr>
          <p:grpSpPr>
            <a:xfrm>
              <a:off x="60580" y="-1586"/>
              <a:ext cx="9022840" cy="6859586"/>
              <a:chOff x="60580" y="-1586"/>
              <a:chExt cx="9022840" cy="6859586"/>
            </a:xfrm>
          </p:grpSpPr>
          <p:cxnSp>
            <p:nvCxnSpPr>
              <p:cNvPr id="40" name="Straight Connector 39">
                <a:extLst>
                  <a:ext uri="{FF2B5EF4-FFF2-40B4-BE49-F238E27FC236}">
                    <a16:creationId xmlns:a16="http://schemas.microsoft.com/office/drawing/2014/main" id="{22511F3A-65EC-4A19-BB1D-1AE800F996B4}"/>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6220A56-6246-4504-AF71-1BF981D3134E}"/>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9BEBF71-31B4-4699-81BD-DA9C997B6092}"/>
                </a:ext>
              </a:extLst>
            </p:cNvPr>
            <p:cNvGrpSpPr/>
            <p:nvPr/>
          </p:nvGrpSpPr>
          <p:grpSpPr>
            <a:xfrm>
              <a:off x="158646" y="532900"/>
              <a:ext cx="1721222" cy="1023137"/>
              <a:chOff x="158646" y="532900"/>
              <a:chExt cx="1721222" cy="1023137"/>
            </a:xfrm>
          </p:grpSpPr>
          <p:grpSp>
            <p:nvGrpSpPr>
              <p:cNvPr id="26" name="Group 9">
                <a:extLst>
                  <a:ext uri="{FF2B5EF4-FFF2-40B4-BE49-F238E27FC236}">
                    <a16:creationId xmlns:a16="http://schemas.microsoft.com/office/drawing/2014/main" id="{39B4712D-F602-44E8-BE21-E4E62944DD58}"/>
                  </a:ext>
                </a:extLst>
              </p:cNvPr>
              <p:cNvGrpSpPr>
                <a:grpSpLocks/>
              </p:cNvGrpSpPr>
              <p:nvPr/>
            </p:nvGrpSpPr>
            <p:grpSpPr bwMode="auto">
              <a:xfrm>
                <a:off x="158646" y="596227"/>
                <a:ext cx="1161764" cy="900361"/>
                <a:chOff x="45451" y="590550"/>
                <a:chExt cx="1213436" cy="848620"/>
              </a:xfrm>
            </p:grpSpPr>
            <p:cxnSp>
              <p:nvCxnSpPr>
                <p:cNvPr id="30" name="Straight Connector 29">
                  <a:extLst>
                    <a:ext uri="{FF2B5EF4-FFF2-40B4-BE49-F238E27FC236}">
                      <a16:creationId xmlns:a16="http://schemas.microsoft.com/office/drawing/2014/main" id="{551EF9E8-F951-4F1A-90DC-D1000CF036D2}"/>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36635D2-7F9A-41F3-AE42-66780F1BB8BA}"/>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FAC97B-76A1-4196-BD5D-701B263C5761}"/>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E26B87A-5A4F-4109-B142-93FF73FEDC4B}"/>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022108-46F3-48F5-AB91-D773A8B1F752}"/>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7E390A3-377B-4D3C-89A1-BC16B5E2817E}"/>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0E91F16-4305-4FC2-9858-3727C62A63F2}"/>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CB14C99-D0F3-488E-83E2-3A0B61392B8B}"/>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2887AED-CA6E-47C4-A48A-0144737AE71D}"/>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125208C-3C4A-4575-A829-CAE908EB69DB}"/>
                  </a:ext>
                </a:extLst>
              </p:cNvPr>
              <p:cNvGrpSpPr/>
              <p:nvPr/>
            </p:nvGrpSpPr>
            <p:grpSpPr>
              <a:xfrm>
                <a:off x="839564" y="532900"/>
                <a:ext cx="1040304" cy="1023137"/>
                <a:chOff x="839564" y="542426"/>
                <a:chExt cx="1040304" cy="1023137"/>
              </a:xfrm>
            </p:grpSpPr>
            <p:sp>
              <p:nvSpPr>
                <p:cNvPr id="28" name="Oval 27">
                  <a:extLst>
                    <a:ext uri="{FF2B5EF4-FFF2-40B4-BE49-F238E27FC236}">
                      <a16:creationId xmlns:a16="http://schemas.microsoft.com/office/drawing/2014/main" id="{F57A2892-941A-49C8-9148-FA7BCAA22C53}"/>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CAE33DFF-5CCD-45A0-9FB1-74EFCC089AC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62905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56597" y="660593"/>
            <a:ext cx="6267364"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x-none" sz="3600" b="1" i="0" u="none" strike="noStrike" kern="0" cap="none" spc="0" normalizeH="0" baseline="0" noProof="0" dirty="0">
                <a:ln>
                  <a:noFill/>
                </a:ln>
                <a:solidFill>
                  <a:schemeClr val="tx1"/>
                </a:solidFill>
                <a:effectLst/>
                <a:uLnTx/>
                <a:uFillTx/>
                <a:latin typeface="MgOpen Cosmetica" panose="020B0500000300020003" pitchFamily="34" charset="0"/>
                <a:ea typeface="+mj-ea"/>
                <a:cs typeface="+mj-cs"/>
              </a:rPr>
              <a:t>Example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01836" y="1863637"/>
            <a:ext cx="3030977" cy="4430507"/>
          </a:xfrm>
          <a:prstGeom prst="rect">
            <a:avLst/>
          </a:prstGeom>
        </p:spPr>
      </p:pic>
      <p:sp>
        <p:nvSpPr>
          <p:cNvPr id="4" name="Rectangle 3"/>
          <p:cNvSpPr/>
          <p:nvPr/>
        </p:nvSpPr>
        <p:spPr>
          <a:xfrm>
            <a:off x="515593" y="1768809"/>
            <a:ext cx="5437150" cy="42165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t>The parents of a child die, leaving their 8-year-old child an orphan. The only close relative of the child who is still alive is Julia, the 21-year-old daughter of the mother’s deceased sister. She applies to </a:t>
            </a:r>
            <a:b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t>be the guardian of her cousin. She says that she can take care of her cousin, even though she is studying law at UNAM and has a part-time job </a:t>
            </a:r>
            <a:b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t>in the evening. The court may decide that she </a:t>
            </a:r>
            <a:b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t>is not really in a position to focus on taking responsibility for the care of a young child, </a:t>
            </a:r>
            <a:b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t>even if she is the family member who is most </a:t>
            </a:r>
            <a:b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t>well-placed to administer the cousin’s assets. </a:t>
            </a:r>
            <a:b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br>
            <a:r>
              <a:rPr kumimoji="0" lang="en-US" sz="1800" b="1" i="0" u="none" strike="noStrike" kern="1200" cap="none" spc="0" normalizeH="0" baseline="0" noProof="0" dirty="0">
                <a:ln>
                  <a:noFill/>
                </a:ln>
                <a:solidFill>
                  <a:srgbClr val="000000"/>
                </a:solidFill>
                <a:effectLst/>
                <a:uLnTx/>
                <a:uFillTx/>
                <a:latin typeface="MgOpen Cosmetica" panose="020B0500000300020003"/>
                <a:ea typeface="+mn-ea"/>
                <a:cs typeface="+mn-cs"/>
              </a:rPr>
              <a:t>The court could appoint Julia as her cousin’s guardian and appoint another person to be her cousin’s custodian. </a:t>
            </a:r>
            <a:r>
              <a:rPr kumimoji="0" lang="en-US" sz="1600" b="0" i="0" u="none" strike="noStrike" kern="1200" cap="none" spc="0" normalizeH="0" baseline="0" noProof="0" dirty="0">
                <a:ln>
                  <a:noFill/>
                </a:ln>
                <a:solidFill>
                  <a:srgbClr val="000000"/>
                </a:solidFill>
                <a:effectLst/>
                <a:uLnTx/>
                <a:uFillTx/>
                <a:latin typeface="MgOpen Cosmetica" panose="020B0500000300020003"/>
                <a:ea typeface="+mn-ea"/>
                <a:cs typeface="+mn-cs"/>
              </a:rPr>
              <a:t>	</a:t>
            </a:r>
          </a:p>
        </p:txBody>
      </p:sp>
      <p:grpSp>
        <p:nvGrpSpPr>
          <p:cNvPr id="21" name="Group 20">
            <a:extLst>
              <a:ext uri="{FF2B5EF4-FFF2-40B4-BE49-F238E27FC236}">
                <a16:creationId xmlns:a16="http://schemas.microsoft.com/office/drawing/2014/main" id="{767001E4-6A32-4712-AFBF-629D6492A257}"/>
              </a:ext>
            </a:extLst>
          </p:cNvPr>
          <p:cNvGrpSpPr/>
          <p:nvPr/>
        </p:nvGrpSpPr>
        <p:grpSpPr>
          <a:xfrm>
            <a:off x="60580" y="-1586"/>
            <a:ext cx="9022840" cy="6859586"/>
            <a:chOff x="60580" y="-1586"/>
            <a:chExt cx="9022840" cy="6859586"/>
          </a:xfrm>
        </p:grpSpPr>
        <p:grpSp>
          <p:nvGrpSpPr>
            <p:cNvPr id="22" name="Group 21">
              <a:extLst>
                <a:ext uri="{FF2B5EF4-FFF2-40B4-BE49-F238E27FC236}">
                  <a16:creationId xmlns:a16="http://schemas.microsoft.com/office/drawing/2014/main" id="{B490C1CD-390B-41B7-B424-7606938C7858}"/>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89A768B4-7504-4FF9-8241-F1397EE88204}"/>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4AE253-D2C1-455C-8F33-D3A6467ACBCA}"/>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6F541F9-6F1F-4C63-BD3D-C471DD383F76}"/>
                </a:ext>
              </a:extLst>
            </p:cNvPr>
            <p:cNvGrpSpPr/>
            <p:nvPr/>
          </p:nvGrpSpPr>
          <p:grpSpPr>
            <a:xfrm>
              <a:off x="158646" y="532900"/>
              <a:ext cx="1721222" cy="1023137"/>
              <a:chOff x="158646" y="532900"/>
              <a:chExt cx="1721222" cy="1023137"/>
            </a:xfrm>
          </p:grpSpPr>
          <p:grpSp>
            <p:nvGrpSpPr>
              <p:cNvPr id="24" name="Group 9">
                <a:extLst>
                  <a:ext uri="{FF2B5EF4-FFF2-40B4-BE49-F238E27FC236}">
                    <a16:creationId xmlns:a16="http://schemas.microsoft.com/office/drawing/2014/main" id="{55AC006E-FC19-461E-8B20-6D5401CAF538}"/>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558B5667-28EA-4516-B79F-8DC2C3B802F0}"/>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2D56EC7-691F-4C13-8638-072C979D36F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13E4FAF-34CD-4FAF-A596-CD393BD31BDB}"/>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F6E57CE-ED99-4D13-90B4-1D1188285CEC}"/>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A2F7154-41FB-431F-944F-A6C925EB090E}"/>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210C37D-4551-466A-8BAC-189AD5A624D4}"/>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68A1032-B5BB-4DE7-A836-BB308B09413D}"/>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E937029-8F4A-4948-B93D-174A91951CB0}"/>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FAFED4-914C-41C8-B911-975B2EA9DEEA}"/>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98CCBB82-E84E-4FAD-963D-7B901AFED4CC}"/>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7DABE3FD-7801-455A-AB1C-E8E832304F73}"/>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8B8EFA89-C929-4E49-AAA2-936AE743758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16985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2C76">
            <a:alpha val="25000"/>
          </a:srgbClr>
        </a:solidFill>
        <a:effectLst/>
      </p:bgPr>
    </p:bg>
    <p:spTree>
      <p:nvGrpSpPr>
        <p:cNvPr id="1" name=""/>
        <p:cNvGrpSpPr/>
        <p:nvPr/>
      </p:nvGrpSpPr>
      <p:grpSpPr>
        <a:xfrm>
          <a:off x="0" y="0"/>
          <a:ext cx="0" cy="0"/>
          <a:chOff x="0" y="0"/>
          <a:chExt cx="0" cy="0"/>
        </a:xfrm>
      </p:grpSpPr>
      <p:sp>
        <p:nvSpPr>
          <p:cNvPr id="15" name="TextBox 14"/>
          <p:cNvSpPr txBox="1"/>
          <p:nvPr/>
        </p:nvSpPr>
        <p:spPr>
          <a:xfrm>
            <a:off x="4627418" y="1565564"/>
            <a:ext cx="184731" cy="369332"/>
          </a:xfrm>
          <a:prstGeom prst="rect">
            <a:avLst/>
          </a:prstGeom>
          <a:noFill/>
        </p:spPr>
        <p:txBody>
          <a:bodyPr wrap="none" rtlCol="0">
            <a:spAutoFit/>
          </a:bodyPr>
          <a:lstStyle/>
          <a:p>
            <a:endParaRPr lang="en-GB" dirty="0"/>
          </a:p>
        </p:txBody>
      </p:sp>
      <p:sp>
        <p:nvSpPr>
          <p:cNvPr id="24" name="Rectangle 2">
            <a:extLst>
              <a:ext uri="{FF2B5EF4-FFF2-40B4-BE49-F238E27FC236}">
                <a16:creationId xmlns:a16="http://schemas.microsoft.com/office/drawing/2014/main" id="{0D869D02-13ED-47BF-A62E-5768FEDB1741}"/>
              </a:ext>
            </a:extLst>
          </p:cNvPr>
          <p:cNvSpPr txBox="1">
            <a:spLocks noChangeArrowheads="1"/>
          </p:cNvSpPr>
          <p:nvPr/>
        </p:nvSpPr>
        <p:spPr bwMode="auto">
          <a:xfrm>
            <a:off x="2284484" y="765684"/>
            <a:ext cx="6248329" cy="6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a:lstStyle>
          <a:p>
            <a:pPr algn="l">
              <a:lnSpc>
                <a:spcPts val="4900"/>
              </a:lnSpc>
              <a:tabLst>
                <a:tab pos="1884363" algn="l"/>
              </a:tabLst>
            </a:pPr>
            <a:r>
              <a:rPr lang="en-ZA" altLang="x-none" kern="0" cap="all" dirty="0">
                <a:solidFill>
                  <a:srgbClr val="7E2C76"/>
                </a:solidFill>
                <a:latin typeface="MgOpen Cosmetica" panose="020B0500000300020003" pitchFamily="34" charset="0"/>
              </a:rPr>
              <a:t>C</a:t>
            </a:r>
            <a:r>
              <a:rPr lang="en-ZA" altLang="x-none" kern="0" dirty="0">
                <a:solidFill>
                  <a:srgbClr val="7E2C76"/>
                </a:solidFill>
                <a:latin typeface="MgOpen Cosmetica" panose="020B0500000300020003" pitchFamily="34" charset="0"/>
              </a:rPr>
              <a:t>ontents </a:t>
            </a:r>
            <a:endParaRPr lang="en-GB" altLang="x-none" kern="0" cap="all" dirty="0">
              <a:solidFill>
                <a:srgbClr val="7E2C76"/>
              </a:solidFill>
              <a:latin typeface="MgOpen Cosmetica" panose="020B0500000300020003" pitchFamily="34" charset="0"/>
            </a:endParaRPr>
          </a:p>
        </p:txBody>
      </p:sp>
      <p:sp>
        <p:nvSpPr>
          <p:cNvPr id="4" name="TextBox 3"/>
          <p:cNvSpPr txBox="1"/>
          <p:nvPr/>
        </p:nvSpPr>
        <p:spPr>
          <a:xfrm>
            <a:off x="514304" y="1821452"/>
            <a:ext cx="4435378" cy="723275"/>
          </a:xfrm>
          <a:prstGeom prst="rect">
            <a:avLst/>
          </a:prstGeom>
          <a:noFill/>
        </p:spPr>
        <p:txBody>
          <a:bodyPr wrap="square" rtlCol="0">
            <a:spAutoFit/>
          </a:bodyPr>
          <a:lstStyle/>
          <a:p>
            <a:pPr>
              <a:spcBef>
                <a:spcPts val="600"/>
              </a:spcBef>
              <a:spcAft>
                <a:spcPts val="600"/>
              </a:spcAft>
            </a:pPr>
            <a:r>
              <a:rPr lang="en-ZA" b="1" dirty="0">
                <a:latin typeface="MgOpen Cosmetica" panose="020B0500000300020003" pitchFamily="34" charset="0"/>
              </a:rPr>
              <a:t>PART 4-DEATH OF A PARENT</a:t>
            </a:r>
          </a:p>
          <a:p>
            <a:pPr>
              <a:spcAft>
                <a:spcPts val="600"/>
              </a:spcAft>
            </a:pPr>
            <a:r>
              <a:rPr lang="en-ZA" b="1" dirty="0">
                <a:solidFill>
                  <a:srgbClr val="7E2C76"/>
                </a:solidFill>
                <a:latin typeface="MgOpen Cosmetica" panose="020B0500000300020003" pitchFamily="34" charset="0"/>
              </a:rPr>
              <a:t>10. Guardianship after death of parent</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741" y="2780466"/>
            <a:ext cx="7056518" cy="3528259"/>
          </a:xfrm>
          <a:prstGeom prst="rect">
            <a:avLst/>
          </a:prstGeom>
        </p:spPr>
      </p:pic>
      <p:grpSp>
        <p:nvGrpSpPr>
          <p:cNvPr id="23" name="Group 22">
            <a:extLst>
              <a:ext uri="{FF2B5EF4-FFF2-40B4-BE49-F238E27FC236}">
                <a16:creationId xmlns:a16="http://schemas.microsoft.com/office/drawing/2014/main" id="{78916A41-FCC5-4CBE-8475-6461CA9BA993}"/>
              </a:ext>
            </a:extLst>
          </p:cNvPr>
          <p:cNvGrpSpPr/>
          <p:nvPr/>
        </p:nvGrpSpPr>
        <p:grpSpPr>
          <a:xfrm>
            <a:off x="60580" y="-1586"/>
            <a:ext cx="9022840" cy="6859586"/>
            <a:chOff x="60580" y="-1586"/>
            <a:chExt cx="9022840" cy="6859586"/>
          </a:xfrm>
        </p:grpSpPr>
        <p:grpSp>
          <p:nvGrpSpPr>
            <p:cNvPr id="25" name="Group 24">
              <a:extLst>
                <a:ext uri="{FF2B5EF4-FFF2-40B4-BE49-F238E27FC236}">
                  <a16:creationId xmlns:a16="http://schemas.microsoft.com/office/drawing/2014/main" id="{0E54D1FF-121C-4576-BF74-0208702E7087}"/>
                </a:ext>
              </a:extLst>
            </p:cNvPr>
            <p:cNvGrpSpPr/>
            <p:nvPr/>
          </p:nvGrpSpPr>
          <p:grpSpPr>
            <a:xfrm>
              <a:off x="60580" y="-1586"/>
              <a:ext cx="9022840" cy="6859586"/>
              <a:chOff x="60580" y="-1586"/>
              <a:chExt cx="9022840" cy="6859586"/>
            </a:xfrm>
          </p:grpSpPr>
          <p:cxnSp>
            <p:nvCxnSpPr>
              <p:cNvPr id="40" name="Straight Connector 39">
                <a:extLst>
                  <a:ext uri="{FF2B5EF4-FFF2-40B4-BE49-F238E27FC236}">
                    <a16:creationId xmlns:a16="http://schemas.microsoft.com/office/drawing/2014/main" id="{9B09D147-4349-47E2-87DB-59C212E4E77B}"/>
                  </a:ext>
                </a:extLst>
              </p:cNvPr>
              <p:cNvCxnSpPr>
                <a:cxnSpLocks/>
              </p:cNvCxnSpPr>
              <p:nvPr/>
            </p:nvCxnSpPr>
            <p:spPr>
              <a:xfrm>
                <a:off x="60580" y="0"/>
                <a:ext cx="0" cy="6858000"/>
              </a:xfrm>
              <a:prstGeom prst="line">
                <a:avLst/>
              </a:prstGeom>
              <a:ln w="127000" cmpd="thinThick">
                <a:solidFill>
                  <a:srgbClr val="7E2C7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684E9CB-E9F3-48CA-A5B9-612A8B124C45}"/>
                  </a:ext>
                </a:extLst>
              </p:cNvPr>
              <p:cNvCxnSpPr>
                <a:cxnSpLocks/>
              </p:cNvCxnSpPr>
              <p:nvPr/>
            </p:nvCxnSpPr>
            <p:spPr>
              <a:xfrm>
                <a:off x="9083420" y="-1586"/>
                <a:ext cx="0" cy="6858000"/>
              </a:xfrm>
              <a:prstGeom prst="line">
                <a:avLst/>
              </a:prstGeom>
              <a:ln w="127000" cmpd="thickThin">
                <a:solidFill>
                  <a:srgbClr val="7E2C76"/>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49B48C1A-B123-4617-8423-F0C00851FB8F}"/>
                </a:ext>
              </a:extLst>
            </p:cNvPr>
            <p:cNvGrpSpPr/>
            <p:nvPr/>
          </p:nvGrpSpPr>
          <p:grpSpPr>
            <a:xfrm>
              <a:off x="158646" y="532900"/>
              <a:ext cx="1721222" cy="1023137"/>
              <a:chOff x="158646" y="532900"/>
              <a:chExt cx="1721222" cy="1023137"/>
            </a:xfrm>
          </p:grpSpPr>
          <p:grpSp>
            <p:nvGrpSpPr>
              <p:cNvPr id="27" name="Group 9">
                <a:extLst>
                  <a:ext uri="{FF2B5EF4-FFF2-40B4-BE49-F238E27FC236}">
                    <a16:creationId xmlns:a16="http://schemas.microsoft.com/office/drawing/2014/main" id="{B05F99F0-B7C9-4E75-96AC-F44402AA6796}"/>
                  </a:ext>
                </a:extLst>
              </p:cNvPr>
              <p:cNvGrpSpPr>
                <a:grpSpLocks/>
              </p:cNvGrpSpPr>
              <p:nvPr/>
            </p:nvGrpSpPr>
            <p:grpSpPr bwMode="auto">
              <a:xfrm>
                <a:off x="158646" y="596227"/>
                <a:ext cx="1161764" cy="900361"/>
                <a:chOff x="45451" y="590550"/>
                <a:chExt cx="1213436" cy="848620"/>
              </a:xfrm>
            </p:grpSpPr>
            <p:cxnSp>
              <p:nvCxnSpPr>
                <p:cNvPr id="31" name="Straight Connector 30">
                  <a:extLst>
                    <a:ext uri="{FF2B5EF4-FFF2-40B4-BE49-F238E27FC236}">
                      <a16:creationId xmlns:a16="http://schemas.microsoft.com/office/drawing/2014/main" id="{19564961-C4E6-4B1E-A20E-D3D0D4F208D0}"/>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6EA548-2DD5-4E65-8443-DCE2569814B1}"/>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E1FAE1-7A03-4B19-B620-B64A629072B2}"/>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49B7C70-2307-40DA-84BE-229E8FCAB67C}"/>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68FFCD2-4752-4324-B08D-91B813DF990F}"/>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150C53C-3816-4807-B156-C60D088EF7E5}"/>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6D23DD2-907F-4D81-90A0-A1D0DAA51A23}"/>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A64272-4A52-4DDD-9EB0-ECA7782E3D60}"/>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485329-17A4-4BCB-B847-F93ADC1DC2CD}"/>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1DAB1266-7D61-4249-A86F-450EC4800C14}"/>
                  </a:ext>
                </a:extLst>
              </p:cNvPr>
              <p:cNvGrpSpPr/>
              <p:nvPr/>
            </p:nvGrpSpPr>
            <p:grpSpPr>
              <a:xfrm>
                <a:off x="839564" y="532900"/>
                <a:ext cx="1040304" cy="1023137"/>
                <a:chOff x="839564" y="542426"/>
                <a:chExt cx="1040304" cy="1023137"/>
              </a:xfrm>
            </p:grpSpPr>
            <p:sp>
              <p:nvSpPr>
                <p:cNvPr id="29" name="Oval 28">
                  <a:extLst>
                    <a:ext uri="{FF2B5EF4-FFF2-40B4-BE49-F238E27FC236}">
                      <a16:creationId xmlns:a16="http://schemas.microsoft.com/office/drawing/2014/main" id="{F4B33BBA-1D35-41EB-87F2-78FE37A238E4}"/>
                    </a:ext>
                  </a:extLst>
                </p:cNvPr>
                <p:cNvSpPr/>
                <p:nvPr/>
              </p:nvSpPr>
              <p:spPr bwMode="auto">
                <a:xfrm>
                  <a:off x="839564" y="542426"/>
                  <a:ext cx="1040304" cy="1023137"/>
                </a:xfrm>
                <a:prstGeom prst="ellipse">
                  <a:avLst/>
                </a:prstGeom>
                <a:solidFill>
                  <a:srgbClr val="7E2C76"/>
                </a:solidFill>
                <a:ln w="28575">
                  <a:solidFill>
                    <a:srgbClr val="DFCAD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0" name="Picture 22">
                  <a:extLst>
                    <a:ext uri="{FF2B5EF4-FFF2-40B4-BE49-F238E27FC236}">
                      <a16:creationId xmlns:a16="http://schemas.microsoft.com/office/drawing/2014/main" id="{B9B31A35-DA2B-4B08-904C-A64297EED07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95891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41652" y="329185"/>
            <a:ext cx="6282309" cy="141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40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rPr>
              <a:t>10. Guardianship after</a:t>
            </a:r>
            <a:br>
              <a:rPr kumimoji="0" lang="en-US" altLang="x-none" sz="40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rPr>
            </a:br>
            <a:r>
              <a:rPr kumimoji="0" lang="en-US" altLang="x-none" sz="40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rPr>
              <a:t>      death of parent</a:t>
            </a:r>
            <a:endParaRPr kumimoji="0" lang="en-GB" altLang="x-none" sz="40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2062287"/>
            <a:ext cx="582618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200"/>
              </a:spcAft>
              <a:buClr>
                <a:srgbClr val="785C82"/>
              </a:buClr>
              <a:buSzTx/>
              <a:buFont typeface="Wingdings" panose="05000000000000000000" pitchFamily="2" charset="2"/>
              <a:buChar char="l"/>
              <a:tabLst/>
              <a:defRPr/>
            </a:pPr>
            <a:r>
              <a:rPr kumimoji="0" lang="en-US"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Child Care and Protection Act provides a </a:t>
            </a:r>
            <a:r>
              <a:rPr kumimoji="0" lang="en-US" altLang="x-none" sz="28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simple procedure for appointing a guardian </a:t>
            </a:r>
            <a:r>
              <a:rPr kumimoji="0" lang="en-US"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for a child </a:t>
            </a:r>
            <a:br>
              <a:rPr kumimoji="0" lang="en-US"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when the child’s parent or guardian </a:t>
            </a:r>
            <a:br>
              <a:rPr kumimoji="0" lang="en-US"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has died.</a:t>
            </a:r>
          </a:p>
          <a:p>
            <a:pPr marL="342900" marR="0" lvl="0" indent="-342900" algn="l" defTabSz="914400" rtl="0" eaLnBrk="1" fontAlgn="base" latinLnBrk="0" hangingPunct="1">
              <a:lnSpc>
                <a:spcPct val="100000"/>
              </a:lnSpc>
              <a:spcBef>
                <a:spcPts val="0"/>
              </a:spcBef>
              <a:spcAft>
                <a:spcPct val="0"/>
              </a:spcAft>
              <a:buClr>
                <a:srgbClr val="785C82"/>
              </a:buClr>
              <a:buSzTx/>
              <a:buFont typeface="Wingdings" panose="05000000000000000000" pitchFamily="2" charset="2"/>
              <a:buChar char="l"/>
              <a:tabLst/>
              <a:defRPr/>
            </a:pPr>
            <a:r>
              <a:rPr kumimoji="0" lang="en-US"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There is also a </a:t>
            </a:r>
            <a:r>
              <a:rPr kumimoji="0" lang="en-US" altLang="x-none" sz="28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simple complaints procedure </a:t>
            </a:r>
            <a:r>
              <a:rPr kumimoji="0" lang="en-US"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to use if someone believes that a guardian is not acting in the child’s best interests.</a:t>
            </a:r>
            <a:endParaRPr kumimoji="0" lang="en-GB"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71954" y="2226879"/>
            <a:ext cx="1860858" cy="3314385"/>
          </a:xfrm>
          <a:prstGeom prst="rect">
            <a:avLst/>
          </a:prstGeom>
        </p:spPr>
      </p:pic>
      <p:grpSp>
        <p:nvGrpSpPr>
          <p:cNvPr id="21" name="Group 20">
            <a:extLst>
              <a:ext uri="{FF2B5EF4-FFF2-40B4-BE49-F238E27FC236}">
                <a16:creationId xmlns:a16="http://schemas.microsoft.com/office/drawing/2014/main" id="{0B75F3B1-EC06-4CF2-B800-ED249047DECE}"/>
              </a:ext>
            </a:extLst>
          </p:cNvPr>
          <p:cNvGrpSpPr/>
          <p:nvPr/>
        </p:nvGrpSpPr>
        <p:grpSpPr>
          <a:xfrm>
            <a:off x="60580" y="-1586"/>
            <a:ext cx="9022840" cy="6859586"/>
            <a:chOff x="60580" y="-1586"/>
            <a:chExt cx="9022840" cy="6859586"/>
          </a:xfrm>
        </p:grpSpPr>
        <p:grpSp>
          <p:nvGrpSpPr>
            <p:cNvPr id="22" name="Group 21">
              <a:extLst>
                <a:ext uri="{FF2B5EF4-FFF2-40B4-BE49-F238E27FC236}">
                  <a16:creationId xmlns:a16="http://schemas.microsoft.com/office/drawing/2014/main" id="{36A8C370-4C2A-4963-86BE-95792E12C8B2}"/>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8EF6A99F-7B74-42EB-9D2D-C5E418DB6651}"/>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8E51BC6-CB7B-4C00-9DD6-5D6A3FCBB9CB}"/>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2E89D10B-6665-433F-A618-CCEB81864BF4}"/>
                </a:ext>
              </a:extLst>
            </p:cNvPr>
            <p:cNvGrpSpPr/>
            <p:nvPr/>
          </p:nvGrpSpPr>
          <p:grpSpPr>
            <a:xfrm>
              <a:off x="158646" y="532900"/>
              <a:ext cx="1721222" cy="1023137"/>
              <a:chOff x="158646" y="532900"/>
              <a:chExt cx="1721222" cy="1023137"/>
            </a:xfrm>
          </p:grpSpPr>
          <p:grpSp>
            <p:nvGrpSpPr>
              <p:cNvPr id="24" name="Group 9">
                <a:extLst>
                  <a:ext uri="{FF2B5EF4-FFF2-40B4-BE49-F238E27FC236}">
                    <a16:creationId xmlns:a16="http://schemas.microsoft.com/office/drawing/2014/main" id="{7A0DB209-CD2C-4D58-AD35-9CB00ADEFDA3}"/>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EACF85F0-ECFD-44DB-8B2C-CB599305BD5B}"/>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A9E7CBF-0222-44CF-91AC-05C39EC237FC}"/>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2D0AAB-3E03-4C81-B3F5-442278B79D14}"/>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9AFB93-1E6A-4F82-BEE6-FD105E2F2542}"/>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D4C9C5-CCF3-494B-8DA8-C0615E70388E}"/>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A8E03-589A-4FE4-9019-17C41916FFCD}"/>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499936-FF9E-4D95-87FD-EEF92BB405CC}"/>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892ADF8-4F47-431B-B715-C7DADDD1629A}"/>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8B292B-2D00-47E0-AB3C-0F8F37430C6C}"/>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708C79F0-A795-4FCB-AA12-CF38972C8112}"/>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92748F30-ADF8-4E52-9300-0DECB5FBEE40}"/>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AEF84B77-2F96-428D-AE81-18576BDB23B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42112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58451" y="649308"/>
            <a:ext cx="6274362"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x-none" sz="40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rPr>
              <a:t>Key concepts</a:t>
            </a:r>
          </a:p>
        </p:txBody>
      </p:sp>
      <p:sp>
        <p:nvSpPr>
          <p:cNvPr id="35" name="Rectangle 5">
            <a:extLst>
              <a:ext uri="{FF2B5EF4-FFF2-40B4-BE49-F238E27FC236}">
                <a16:creationId xmlns:a16="http://schemas.microsoft.com/office/drawing/2014/main" id="{D39E01CE-C0AB-474C-BA00-4772ABCA3ED6}"/>
              </a:ext>
            </a:extLst>
          </p:cNvPr>
          <p:cNvSpPr txBox="1">
            <a:spLocks noChangeArrowheads="1"/>
          </p:cNvSpPr>
          <p:nvPr/>
        </p:nvSpPr>
        <p:spPr bwMode="auto">
          <a:xfrm>
            <a:off x="611188" y="1909117"/>
            <a:ext cx="4792916" cy="4406536"/>
          </a:xfrm>
          <a:prstGeom prst="rect">
            <a:avLst/>
          </a:prstGeom>
          <a:solidFill>
            <a:srgbClr val="785C82"/>
          </a:solidFill>
          <a:ln>
            <a:no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1800" b="1" i="0" u="sng"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Guardianship</a:t>
            </a:r>
            <a:r>
              <a:rPr kumimoji="0" lang="en-ZA"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  </a:t>
            </a:r>
            <a:r>
              <a:rPr kumimoji="0" lang="en-US"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the capacity to make important legal decisions for a child. </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altLang="x-none" sz="14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A guardian has the power to do legal acts on behalf of a child – such as signing contracts, bringing court cases and administering property.</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altLang="x-none" sz="14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endParaRPr>
          </a:p>
          <a:p>
            <a:pPr marL="342900" marR="0" lvl="0" indent="-342900" algn="l" defTabSz="914400" rtl="0" eaLnBrk="1" fontAlgn="base" latinLnBrk="0" hangingPunct="1">
              <a:lnSpc>
                <a:spcPct val="100000"/>
              </a:lnSpc>
              <a:spcBef>
                <a:spcPts val="0"/>
              </a:spcBef>
              <a:spcAft>
                <a:spcPct val="0"/>
              </a:spcAft>
              <a:buClrTx/>
              <a:buSzTx/>
              <a:buFontTx/>
              <a:buChar char="•"/>
              <a:tabLst/>
              <a:defRPr/>
            </a:pPr>
            <a:r>
              <a:rPr kumimoji="0" lang="en-US"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Guardianship includes custody if there is no other legal custodian for the child. </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altLang="x-none" sz="14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x-none" sz="1800" b="1" i="0" u="sng"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Custody</a:t>
            </a:r>
            <a:r>
              <a:rPr kumimoji="0" lang="en-US"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 responsibility for the day-to-day care of a child, including the power to make decisions relating to that care. </a:t>
            </a:r>
            <a:endParaRPr kumimoji="0" lang="en-GB"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grpSp>
        <p:nvGrpSpPr>
          <p:cNvPr id="22" name="Group 21">
            <a:extLst>
              <a:ext uri="{FF2B5EF4-FFF2-40B4-BE49-F238E27FC236}">
                <a16:creationId xmlns:a16="http://schemas.microsoft.com/office/drawing/2014/main" id="{957CFDE2-77C9-4B41-A845-E6F49A29FB9B}"/>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08A64243-A3C4-42F7-ADD6-B947B957E33D}"/>
                </a:ext>
              </a:extLst>
            </p:cNvPr>
            <p:cNvGrpSpPr/>
            <p:nvPr/>
          </p:nvGrpSpPr>
          <p:grpSpPr>
            <a:xfrm>
              <a:off x="60580" y="-1586"/>
              <a:ext cx="9022840" cy="6859586"/>
              <a:chOff x="60580" y="-1586"/>
              <a:chExt cx="9022840" cy="6859586"/>
            </a:xfrm>
          </p:grpSpPr>
          <p:cxnSp>
            <p:nvCxnSpPr>
              <p:cNvPr id="40" name="Straight Connector 39">
                <a:extLst>
                  <a:ext uri="{FF2B5EF4-FFF2-40B4-BE49-F238E27FC236}">
                    <a16:creationId xmlns:a16="http://schemas.microsoft.com/office/drawing/2014/main" id="{27391E2F-EA9E-40B8-9B2D-5905685D3A65}"/>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2E84CBA-FE25-497D-B5F6-183574148E18}"/>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D230315-85C0-4253-A54B-5665B32A8FD6}"/>
                </a:ext>
              </a:extLst>
            </p:cNvPr>
            <p:cNvGrpSpPr/>
            <p:nvPr/>
          </p:nvGrpSpPr>
          <p:grpSpPr>
            <a:xfrm>
              <a:off x="158646" y="532900"/>
              <a:ext cx="1721222" cy="1023137"/>
              <a:chOff x="158646" y="532900"/>
              <a:chExt cx="1721222" cy="1023137"/>
            </a:xfrm>
          </p:grpSpPr>
          <p:grpSp>
            <p:nvGrpSpPr>
              <p:cNvPr id="26" name="Group 9">
                <a:extLst>
                  <a:ext uri="{FF2B5EF4-FFF2-40B4-BE49-F238E27FC236}">
                    <a16:creationId xmlns:a16="http://schemas.microsoft.com/office/drawing/2014/main" id="{A04CFCC7-7742-4C69-8328-8ACF4CC0B643}"/>
                  </a:ext>
                </a:extLst>
              </p:cNvPr>
              <p:cNvGrpSpPr>
                <a:grpSpLocks/>
              </p:cNvGrpSpPr>
              <p:nvPr/>
            </p:nvGrpSpPr>
            <p:grpSpPr bwMode="auto">
              <a:xfrm>
                <a:off x="158646" y="596227"/>
                <a:ext cx="1161764" cy="900361"/>
                <a:chOff x="45451" y="590550"/>
                <a:chExt cx="1213436" cy="848620"/>
              </a:xfrm>
            </p:grpSpPr>
            <p:cxnSp>
              <p:nvCxnSpPr>
                <p:cNvPr id="30" name="Straight Connector 29">
                  <a:extLst>
                    <a:ext uri="{FF2B5EF4-FFF2-40B4-BE49-F238E27FC236}">
                      <a16:creationId xmlns:a16="http://schemas.microsoft.com/office/drawing/2014/main" id="{38EE9837-DE63-4168-AE6D-A4C1A1E4A423}"/>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B4167C-03E9-4DF0-9F12-C2E5373E5CCB}"/>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97AD056-A21E-45FE-BB25-93BC8D703C53}"/>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ACD5AB-2C45-4AF6-8807-9A334CFA247B}"/>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D4D8406-28ED-43FE-83A7-4BFA709FDAAB}"/>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CD224D2-3ACC-4E51-960F-AED64B263B94}"/>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0264FD-C3DB-494C-8F0A-B2729E3044DF}"/>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1CC3594-D252-414D-BF52-3FA9C5D1AC53}"/>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CD7FD9-7E95-40E4-803A-37C9CA03680B}"/>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11A1789-06F5-4A64-AC01-7F7D1DA4CA15}"/>
                  </a:ext>
                </a:extLst>
              </p:cNvPr>
              <p:cNvGrpSpPr/>
              <p:nvPr/>
            </p:nvGrpSpPr>
            <p:grpSpPr>
              <a:xfrm>
                <a:off x="839564" y="532900"/>
                <a:ext cx="1040304" cy="1023137"/>
                <a:chOff x="839564" y="542426"/>
                <a:chExt cx="1040304" cy="1023137"/>
              </a:xfrm>
            </p:grpSpPr>
            <p:sp>
              <p:nvSpPr>
                <p:cNvPr id="28" name="Oval 27">
                  <a:extLst>
                    <a:ext uri="{FF2B5EF4-FFF2-40B4-BE49-F238E27FC236}">
                      <a16:creationId xmlns:a16="http://schemas.microsoft.com/office/drawing/2014/main" id="{588FD4A4-E74A-4670-BCD4-1768D632A019}"/>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9" name="Picture 22">
                  <a:extLst>
                    <a:ext uri="{FF2B5EF4-FFF2-40B4-BE49-F238E27FC236}">
                      <a16:creationId xmlns:a16="http://schemas.microsoft.com/office/drawing/2014/main" id="{130D2CB1-5BDA-4AA9-A5C2-1EAFB476187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44" name="Picture 3">
            <a:extLst>
              <a:ext uri="{FF2B5EF4-FFF2-40B4-BE49-F238E27FC236}">
                <a16:creationId xmlns:a16="http://schemas.microsoft.com/office/drawing/2014/main" id="{7DE9969C-F609-4C1E-91FD-B01D412919B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749835" y="4882895"/>
            <a:ext cx="2782977" cy="1425829"/>
          </a:xfrm>
          <a:prstGeom prst="rect">
            <a:avLst/>
          </a:prstGeom>
          <a:noFill/>
          <a:ln w="19050">
            <a:solidFill>
              <a:srgbClr val="785C8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a:extLst>
              <a:ext uri="{FF2B5EF4-FFF2-40B4-BE49-F238E27FC236}">
                <a16:creationId xmlns:a16="http://schemas.microsoft.com/office/drawing/2014/main" id="{BF1A8E73-E3E1-40EC-ADA8-82B4789F4226}"/>
              </a:ext>
            </a:extLst>
          </p:cNvPr>
          <p:cNvPicPr>
            <a:picLocks noChangeAspect="1"/>
          </p:cNvPicPr>
          <p:nvPr/>
        </p:nvPicPr>
        <p:blipFill>
          <a:blip r:embed="rId5"/>
          <a:srcRect/>
          <a:stretch/>
        </p:blipFill>
        <p:spPr>
          <a:xfrm>
            <a:off x="5749836" y="1959073"/>
            <a:ext cx="2728112" cy="2555609"/>
          </a:xfrm>
          <a:prstGeom prst="roundRect">
            <a:avLst/>
          </a:prstGeom>
          <a:solidFill>
            <a:schemeClr val="bg1"/>
          </a:solidFill>
          <a:ln w="63500">
            <a:solidFill>
              <a:srgbClr val="785C82"/>
            </a:solidFill>
          </a:ln>
        </p:spPr>
      </p:pic>
    </p:spTree>
    <p:extLst>
      <p:ext uri="{BB962C8B-B14F-4D97-AF65-F5344CB8AC3E}">
        <p14:creationId xmlns:p14="http://schemas.microsoft.com/office/powerpoint/2010/main" val="343818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42011" y="644958"/>
            <a:ext cx="6290802"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rPr>
              <a:t>Overview of rules</a:t>
            </a:r>
            <a:endParaRPr kumimoji="0" lang="en-GB" altLang="x-none" sz="32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endParaRPr>
          </a:p>
        </p:txBody>
      </p:sp>
      <p:sp>
        <p:nvSpPr>
          <p:cNvPr id="22"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11188" y="1898006"/>
            <a:ext cx="462917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x-none" sz="26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If no guardian is named in a will, </a:t>
            </a:r>
            <a:r>
              <a:rPr kumimoji="0" lang="en-US" altLang="x-none" sz="26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any person </a:t>
            </a:r>
            <a:r>
              <a:rPr kumimoji="0" lang="en-US" altLang="x-none" sz="2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can apply to the children’s court to become </a:t>
            </a:r>
            <a:br>
              <a:rPr kumimoji="0" lang="en-US" altLang="x-none" sz="2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child’s guardian.</a:t>
            </a:r>
            <a:endParaRPr kumimoji="0" lang="en-GB" altLang="x-none" sz="26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08056" y="1556038"/>
            <a:ext cx="3024752" cy="1883612"/>
          </a:xfrm>
          <a:prstGeom prst="rect">
            <a:avLst/>
          </a:prstGeom>
          <a:noFill/>
        </p:spPr>
      </p:pic>
      <p:sp>
        <p:nvSpPr>
          <p:cNvPr id="24"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3736589"/>
            <a:ext cx="7921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42900" marR="0" lvl="0" indent="-342900" algn="l" defTabSz="914400" rtl="0" eaLnBrk="1" fontAlgn="base" latinLnBrk="0" hangingPunct="1">
              <a:lnSpc>
                <a:spcPct val="100000"/>
              </a:lnSpc>
              <a:spcBef>
                <a:spcPts val="0"/>
              </a:spcBef>
              <a:spcAft>
                <a:spcPts val="1800"/>
              </a:spcAft>
              <a:buClr>
                <a:srgbClr val="785C82"/>
              </a:buClr>
              <a:buSzPct val="90000"/>
              <a:buFont typeface="Wingdings" panose="05000000000000000000" pitchFamily="2" charset="2"/>
              <a:buChar char="l"/>
              <a:tabLst/>
              <a:defRPr/>
            </a:pPr>
            <a:r>
              <a:rPr lang="en-US" altLang="x-none" sz="2400" kern="0" dirty="0">
                <a:solidFill>
                  <a:schemeClr val="tx1"/>
                </a:solidFill>
                <a:latin typeface="MgOpen Cosmetica" panose="020B0500000300020003" pitchFamily="34" charset="0"/>
              </a:rPr>
              <a:t>D</a:t>
            </a:r>
            <a:r>
              <a:rPr kumimoji="0" lang="en-US" altLang="x-none" sz="2400" i="0" u="none" strike="noStrike" kern="0" cap="none" spc="0" normalizeH="0" baseline="0" noProof="0" dirty="0" err="1">
                <a:ln>
                  <a:noFill/>
                </a:ln>
                <a:solidFill>
                  <a:schemeClr val="tx1"/>
                </a:solidFill>
                <a:effectLst/>
                <a:uLnTx/>
                <a:uFillTx/>
                <a:latin typeface="MgOpen Cosmetica" panose="020B0500000300020003" pitchFamily="34" charset="0"/>
              </a:rPr>
              <a:t>oes</a:t>
            </a:r>
            <a:r>
              <a:rPr kumimoji="0" lang="en-US" altLang="x-none" sz="2400" i="0" u="none" strike="noStrike" kern="0" cap="none" spc="0" normalizeH="0" baseline="0" noProof="0" dirty="0">
                <a:ln>
                  <a:noFill/>
                </a:ln>
                <a:solidFill>
                  <a:srgbClr val="785C82"/>
                </a:solidFill>
                <a:effectLst/>
                <a:uLnTx/>
                <a:uFillTx/>
                <a:latin typeface="MgOpen Cosmetica" panose="020B0500000300020003" pitchFamily="34" charset="0"/>
              </a:rPr>
              <a:t> </a:t>
            </a:r>
            <a:r>
              <a:rPr kumimoji="0" lang="en-US" altLang="x-none" sz="24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NOT </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have to be </a:t>
            </a:r>
            <a:r>
              <a:rPr kumimoji="0" lang="en-US" altLang="x-none" sz="24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related to the child.</a:t>
            </a:r>
            <a:endPar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a:p>
            <a:pPr marL="342900" marR="0" lvl="0" indent="-342900" algn="l" defTabSz="914400" rtl="0" eaLnBrk="1" fontAlgn="base" latinLnBrk="0" hangingPunct="1">
              <a:lnSpc>
                <a:spcPct val="100000"/>
              </a:lnSpc>
              <a:spcBef>
                <a:spcPts val="0"/>
              </a:spcBef>
              <a:spcAft>
                <a:spcPts val="1800"/>
              </a:spcAft>
              <a:buClr>
                <a:srgbClr val="785C82"/>
              </a:buClr>
              <a:buSzPct val="90000"/>
              <a:buFont typeface="Wingdings" panose="05000000000000000000" pitchFamily="2" charset="2"/>
              <a:buChar char="l"/>
              <a:tabLst/>
              <a:defRPr/>
            </a:pPr>
            <a:r>
              <a:rPr lang="en-US" altLang="x-none" sz="2400" b="1" kern="0" dirty="0">
                <a:solidFill>
                  <a:srgbClr val="785C82"/>
                </a:solidFill>
                <a:latin typeface="MgOpen Cosmetica" panose="020B0500000300020003" pitchFamily="34" charset="0"/>
              </a:rPr>
              <a:t>Competing </a:t>
            </a:r>
            <a:r>
              <a:rPr kumimoji="0" lang="en-US" altLang="x-none" sz="24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applications:</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r>
              <a:rPr kumimoji="0" lang="en-US" altLang="x-none" sz="2400" b="0" i="0" u="none" strike="noStrike" kern="0" cap="none" spc="0" normalizeH="0" baseline="0" noProof="0" dirty="0">
                <a:ln>
                  <a:noFill/>
                </a:ln>
                <a:solidFill>
                  <a:schemeClr val="tx1"/>
                </a:solidFill>
                <a:effectLst/>
                <a:uLnTx/>
                <a:uFillTx/>
                <a:latin typeface="MgOpen Cosmetica" panose="020B0500000300020003" pitchFamily="34" charset="0"/>
                <a:ea typeface="+mn-ea"/>
                <a:cs typeface="+mn-cs"/>
              </a:rPr>
              <a:t>preference will be given to </a:t>
            </a:r>
            <a:r>
              <a:rPr kumimoji="0" lang="en-US" altLang="x-none" sz="2400" i="0" u="none" strike="noStrike" kern="0" cap="none" spc="0" normalizeH="0" baseline="0" noProof="0" dirty="0">
                <a:ln>
                  <a:noFill/>
                </a:ln>
                <a:solidFill>
                  <a:schemeClr val="tx1"/>
                </a:solidFill>
                <a:effectLst/>
                <a:uLnTx/>
                <a:uFillTx/>
                <a:latin typeface="MgOpen Cosmetica" panose="020B0500000300020003" pitchFamily="34" charset="0"/>
                <a:ea typeface="+mn-ea"/>
                <a:cs typeface="+mn-cs"/>
              </a:rPr>
              <a:t>close family members or child’s primary caretaker</a:t>
            </a:r>
            <a:r>
              <a:rPr kumimoji="0" lang="en-US" altLang="x-none" sz="240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t>
            </a:r>
          </a:p>
          <a:p>
            <a:pPr marL="342900" marR="0" lvl="0" indent="-342900" algn="l" defTabSz="914400" rtl="0" eaLnBrk="1" fontAlgn="base" latinLnBrk="0" hangingPunct="1">
              <a:lnSpc>
                <a:spcPct val="100000"/>
              </a:lnSpc>
              <a:spcBef>
                <a:spcPts val="0"/>
              </a:spcBef>
              <a:spcAft>
                <a:spcPts val="1200"/>
              </a:spcAft>
              <a:buClr>
                <a:srgbClr val="785C82"/>
              </a:buClr>
              <a:buSzPct val="90000"/>
              <a:buFont typeface="Wingdings" panose="05000000000000000000" pitchFamily="2" charset="2"/>
              <a:buChar char="l"/>
              <a:tabLst/>
              <a:defRPr/>
            </a:pPr>
            <a:r>
              <a:rPr lang="en-US" altLang="x-none" sz="2400" kern="0" dirty="0">
                <a:solidFill>
                  <a:schemeClr val="tx1"/>
                </a:solidFill>
                <a:latin typeface="MgOpen Cosmetica" panose="020B0500000300020003" pitchFamily="34" charset="0"/>
              </a:rPr>
              <a:t>Guardian </a:t>
            </a:r>
            <a:r>
              <a:rPr kumimoji="0" lang="en-US" altLang="x-none" sz="2400" i="0" u="none" strike="noStrike" kern="0" cap="none" spc="0" normalizeH="0" baseline="0" noProof="0" dirty="0">
                <a:ln>
                  <a:noFill/>
                </a:ln>
                <a:solidFill>
                  <a:schemeClr val="tx1"/>
                </a:solidFill>
                <a:effectLst/>
                <a:uLnTx/>
                <a:uFillTx/>
                <a:latin typeface="MgOpen Cosmetica" panose="020B0500000300020003" pitchFamily="34" charset="0"/>
              </a:rPr>
              <a:t>appointed by the court will also be the </a:t>
            </a:r>
            <a:r>
              <a:rPr kumimoji="0" lang="en-US" altLang="x-none" sz="2400" i="0" u="none" strike="noStrike" kern="0" cap="none" spc="0" normalizeH="0" baseline="0" noProof="0" dirty="0">
                <a:ln>
                  <a:noFill/>
                </a:ln>
                <a:solidFill>
                  <a:schemeClr val="tx1"/>
                </a:solidFill>
                <a:effectLst/>
                <a:uLnTx/>
                <a:uFillTx/>
                <a:latin typeface="MgOpen Cosmetica" panose="020B0500000300020003" pitchFamily="34" charset="0"/>
                <a:ea typeface="+mn-ea"/>
                <a:cs typeface="+mn-cs"/>
              </a:rPr>
              <a:t>child’s </a:t>
            </a:r>
            <a:r>
              <a:rPr kumimoji="0" lang="en-US" altLang="x-none" sz="24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custodian </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unless the court makes a separate order about custody. </a:t>
            </a:r>
          </a:p>
        </p:txBody>
      </p:sp>
      <p:grpSp>
        <p:nvGrpSpPr>
          <p:cNvPr id="23" name="Group 22">
            <a:extLst>
              <a:ext uri="{FF2B5EF4-FFF2-40B4-BE49-F238E27FC236}">
                <a16:creationId xmlns:a16="http://schemas.microsoft.com/office/drawing/2014/main" id="{06C71564-C736-4C1F-B48C-11D0FA0B3974}"/>
              </a:ext>
            </a:extLst>
          </p:cNvPr>
          <p:cNvGrpSpPr/>
          <p:nvPr/>
        </p:nvGrpSpPr>
        <p:grpSpPr>
          <a:xfrm>
            <a:off x="60580" y="-1586"/>
            <a:ext cx="9022840" cy="6859586"/>
            <a:chOff x="60580" y="-1586"/>
            <a:chExt cx="9022840" cy="6859586"/>
          </a:xfrm>
        </p:grpSpPr>
        <p:grpSp>
          <p:nvGrpSpPr>
            <p:cNvPr id="26" name="Group 25">
              <a:extLst>
                <a:ext uri="{FF2B5EF4-FFF2-40B4-BE49-F238E27FC236}">
                  <a16:creationId xmlns:a16="http://schemas.microsoft.com/office/drawing/2014/main" id="{5B44E2B0-F023-4E38-AB9E-C4394546CA0F}"/>
                </a:ext>
              </a:extLst>
            </p:cNvPr>
            <p:cNvGrpSpPr/>
            <p:nvPr/>
          </p:nvGrpSpPr>
          <p:grpSpPr>
            <a:xfrm>
              <a:off x="60580" y="-1586"/>
              <a:ext cx="9022840" cy="6859586"/>
              <a:chOff x="60580" y="-1586"/>
              <a:chExt cx="9022840" cy="6859586"/>
            </a:xfrm>
          </p:grpSpPr>
          <p:cxnSp>
            <p:nvCxnSpPr>
              <p:cNvPr id="41" name="Straight Connector 40">
                <a:extLst>
                  <a:ext uri="{FF2B5EF4-FFF2-40B4-BE49-F238E27FC236}">
                    <a16:creationId xmlns:a16="http://schemas.microsoft.com/office/drawing/2014/main" id="{0D726AA2-67EC-412B-9BE6-3813E92274A4}"/>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DBC0751-70A9-4C73-AAE5-576045974782}"/>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D2D6DF4-897B-43DB-8707-696196C31882}"/>
                </a:ext>
              </a:extLst>
            </p:cNvPr>
            <p:cNvGrpSpPr/>
            <p:nvPr/>
          </p:nvGrpSpPr>
          <p:grpSpPr>
            <a:xfrm>
              <a:off x="158646" y="532900"/>
              <a:ext cx="1721222" cy="1023137"/>
              <a:chOff x="158646" y="532900"/>
              <a:chExt cx="1721222" cy="1023137"/>
            </a:xfrm>
          </p:grpSpPr>
          <p:grpSp>
            <p:nvGrpSpPr>
              <p:cNvPr id="28" name="Group 9">
                <a:extLst>
                  <a:ext uri="{FF2B5EF4-FFF2-40B4-BE49-F238E27FC236}">
                    <a16:creationId xmlns:a16="http://schemas.microsoft.com/office/drawing/2014/main" id="{5CB56D8C-56FE-4F7B-AC3E-2605D1521315}"/>
                  </a:ext>
                </a:extLst>
              </p:cNvPr>
              <p:cNvGrpSpPr>
                <a:grpSpLocks/>
              </p:cNvGrpSpPr>
              <p:nvPr/>
            </p:nvGrpSpPr>
            <p:grpSpPr bwMode="auto">
              <a:xfrm>
                <a:off x="158646" y="596227"/>
                <a:ext cx="1161764" cy="900361"/>
                <a:chOff x="45451" y="590550"/>
                <a:chExt cx="1213436" cy="848620"/>
              </a:xfrm>
            </p:grpSpPr>
            <p:cxnSp>
              <p:nvCxnSpPr>
                <p:cNvPr id="32" name="Straight Connector 31">
                  <a:extLst>
                    <a:ext uri="{FF2B5EF4-FFF2-40B4-BE49-F238E27FC236}">
                      <a16:creationId xmlns:a16="http://schemas.microsoft.com/office/drawing/2014/main" id="{24A0980A-A6D0-403D-B3A0-7F7D36800589}"/>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F16CA2-E878-4B29-BB08-4CA8EFFD7822}"/>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A17C57-04A5-4F12-BE04-AC2854DA02C7}"/>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967CD9A-26C0-4F5C-B2B2-6685C5330A8F}"/>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31E119-FE45-45B1-8BCB-276C3A64B486}"/>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E604EB-2DFD-4413-8E72-611DFAFFCDCD}"/>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610DCE6-AF0C-4407-8BDF-B6E5CB2672E7}"/>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899C533-111D-464A-9E4A-7340C49EBFCD}"/>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B428836-88EE-4411-AA44-BCF1947FEE34}"/>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22CBE25A-6D2D-4976-91D6-D9CFF401BE30}"/>
                  </a:ext>
                </a:extLst>
              </p:cNvPr>
              <p:cNvGrpSpPr/>
              <p:nvPr/>
            </p:nvGrpSpPr>
            <p:grpSpPr>
              <a:xfrm>
                <a:off x="839564" y="532900"/>
                <a:ext cx="1040304" cy="1023137"/>
                <a:chOff x="839564" y="542426"/>
                <a:chExt cx="1040304" cy="1023137"/>
              </a:xfrm>
            </p:grpSpPr>
            <p:sp>
              <p:nvSpPr>
                <p:cNvPr id="30" name="Oval 29">
                  <a:extLst>
                    <a:ext uri="{FF2B5EF4-FFF2-40B4-BE49-F238E27FC236}">
                      <a16:creationId xmlns:a16="http://schemas.microsoft.com/office/drawing/2014/main" id="{F285E7D1-1D61-4A89-8F3B-2BB7F629B336}"/>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1" name="Picture 22">
                  <a:extLst>
                    <a:ext uri="{FF2B5EF4-FFF2-40B4-BE49-F238E27FC236}">
                      <a16:creationId xmlns:a16="http://schemas.microsoft.com/office/drawing/2014/main" id="{E139814D-618C-4646-91EC-32F2FBC9721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16209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45151" y="3858768"/>
            <a:ext cx="3904489" cy="2449957"/>
          </a:xfrm>
          <a:prstGeom prst="rect">
            <a:avLst/>
          </a:prstGeom>
        </p:spPr>
      </p:pic>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2279035" y="531552"/>
            <a:ext cx="62449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ZA" altLang="x-none" sz="32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Who can apply to be </a:t>
            </a:r>
            <a:br>
              <a:rPr kumimoji="0" lang="en-ZA" altLang="x-none" sz="32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br>
            <a:r>
              <a:rPr kumimoji="0" lang="en-ZA" altLang="x-none" sz="32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a child’s guardian? </a:t>
            </a: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1714796"/>
            <a:ext cx="793845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ts val="1200"/>
              </a:spcAft>
              <a:buClr>
                <a:srgbClr val="785C82"/>
              </a:buClr>
              <a:buSzTx/>
              <a:buFontTx/>
              <a:buNone/>
              <a:tabLst/>
              <a:defRPr/>
            </a:pPr>
            <a:r>
              <a:rPr kumimoji="0" lang="en-ZA"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Anyone </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who has a </a:t>
            </a:r>
            <a:r>
              <a:rPr kumimoji="0" lang="en-US" altLang="x-none" sz="24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genuine interest in a child </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can apply to </a:t>
            </a:r>
            <a:r>
              <a:rPr kumimoji="0" lang="en-US" altLang="x-none" sz="24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be the guardian</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t>
            </a:r>
          </a:p>
          <a:p>
            <a:pPr marL="0" marR="0" lvl="0" indent="0" algn="l" defTabSz="914400" rtl="0" eaLnBrk="1" fontAlgn="base" latinLnBrk="0" hangingPunct="1">
              <a:lnSpc>
                <a:spcPct val="100000"/>
              </a:lnSpc>
              <a:spcBef>
                <a:spcPts val="0"/>
              </a:spcBef>
              <a:spcAft>
                <a:spcPts val="1200"/>
              </a:spcAft>
              <a:buClr>
                <a:srgbClr val="785C82"/>
              </a:buClr>
              <a:buSzTx/>
              <a:buFontTx/>
              <a:buNone/>
              <a:tabLst/>
              <a:defRPr/>
            </a:pPr>
            <a:r>
              <a:rPr kumimoji="0" lang="en-US" altLang="x-none" sz="24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Consultation: </a:t>
            </a:r>
            <a:r>
              <a:rPr kumimoji="0" lang="en-US" altLang="x-none" sz="24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applicant must provide the court with the names and contact details of the family members who were consulted, and confirm that they are in agreement. </a:t>
            </a:r>
          </a:p>
          <a:p>
            <a:pPr marL="539750" marR="0" lvl="1" indent="-357188" algn="l" defTabSz="914400" rtl="0" eaLnBrk="1" fontAlgn="base" latinLnBrk="0" hangingPunct="1">
              <a:lnSpc>
                <a:spcPct val="100000"/>
              </a:lnSpc>
              <a:spcBef>
                <a:spcPts val="0"/>
              </a:spcBef>
              <a:spcAft>
                <a:spcPct val="0"/>
              </a:spcAft>
              <a:buClr>
                <a:srgbClr val="785C82"/>
              </a:buClr>
              <a:buSzPct val="90000"/>
              <a:buFont typeface="Wingdings" panose="05000000000000000000" pitchFamily="2" charset="2"/>
              <a:buChar char="l"/>
              <a:tabLst/>
              <a:defRPr/>
            </a:pPr>
            <a:r>
              <a:rPr kumimoji="0" lang="en-US" altLang="x-none" sz="22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What if they do not agree?</a:t>
            </a:r>
            <a: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 </a:t>
            </a:r>
            <a:b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Another family member can make </a:t>
            </a:r>
            <a:b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 competing application, or </a:t>
            </a:r>
            <a:b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provide reasons for the </a:t>
            </a:r>
            <a:b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objection. The court will </a:t>
            </a:r>
            <a:b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decide what is in the child’s </a:t>
            </a:r>
            <a:b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best interests. </a:t>
            </a:r>
            <a:endParaRPr kumimoji="0" lang="en-GB" altLang="x-none" sz="22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91" name="Rectangle 5">
            <a:extLst>
              <a:ext uri="{FF2B5EF4-FFF2-40B4-BE49-F238E27FC236}">
                <a16:creationId xmlns:a16="http://schemas.microsoft.com/office/drawing/2014/main" id="{6944942F-359F-4CE4-B036-CD6B2210511E}"/>
              </a:ext>
            </a:extLst>
          </p:cNvPr>
          <p:cNvSpPr txBox="1">
            <a:spLocks noChangeArrowheads="1"/>
          </p:cNvSpPr>
          <p:nvPr/>
        </p:nvSpPr>
        <p:spPr bwMode="auto">
          <a:xfrm>
            <a:off x="1279995" y="2482979"/>
            <a:ext cx="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
                <a:srgbClr val="7E2C76"/>
              </a:buClr>
              <a:buSzTx/>
              <a:buFontTx/>
              <a:buNone/>
              <a:tabLst/>
              <a:defRPr/>
            </a:pPr>
            <a:endParaRPr kumimoji="0" lang="en-GB" altLang="x-none" sz="2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grpSp>
        <p:nvGrpSpPr>
          <p:cNvPr id="22" name="Group 21">
            <a:extLst>
              <a:ext uri="{FF2B5EF4-FFF2-40B4-BE49-F238E27FC236}">
                <a16:creationId xmlns:a16="http://schemas.microsoft.com/office/drawing/2014/main" id="{59E9B9FC-9F2F-47DD-A527-06D4250E4098}"/>
              </a:ext>
            </a:extLst>
          </p:cNvPr>
          <p:cNvGrpSpPr/>
          <p:nvPr/>
        </p:nvGrpSpPr>
        <p:grpSpPr>
          <a:xfrm>
            <a:off x="60580" y="-1586"/>
            <a:ext cx="9022840" cy="6859586"/>
            <a:chOff x="60580" y="-1586"/>
            <a:chExt cx="9022840" cy="6859586"/>
          </a:xfrm>
        </p:grpSpPr>
        <p:grpSp>
          <p:nvGrpSpPr>
            <p:cNvPr id="23" name="Group 22">
              <a:extLst>
                <a:ext uri="{FF2B5EF4-FFF2-40B4-BE49-F238E27FC236}">
                  <a16:creationId xmlns:a16="http://schemas.microsoft.com/office/drawing/2014/main" id="{DC17C4BC-3F60-4ADE-83AA-719F258B8E32}"/>
                </a:ext>
              </a:extLst>
            </p:cNvPr>
            <p:cNvGrpSpPr/>
            <p:nvPr/>
          </p:nvGrpSpPr>
          <p:grpSpPr>
            <a:xfrm>
              <a:off x="60580" y="-1586"/>
              <a:ext cx="9022840" cy="6859586"/>
              <a:chOff x="60580" y="-1586"/>
              <a:chExt cx="9022840" cy="6859586"/>
            </a:xfrm>
          </p:grpSpPr>
          <p:cxnSp>
            <p:nvCxnSpPr>
              <p:cNvPr id="38" name="Straight Connector 37">
                <a:extLst>
                  <a:ext uri="{FF2B5EF4-FFF2-40B4-BE49-F238E27FC236}">
                    <a16:creationId xmlns:a16="http://schemas.microsoft.com/office/drawing/2014/main" id="{27A65D7C-354B-419E-AD57-612298D7C432}"/>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9C59CC-10F6-4DCE-845D-5A1DC3E7B86C}"/>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0FB72B9-571D-4701-A89D-69712EC58DFA}"/>
                </a:ext>
              </a:extLst>
            </p:cNvPr>
            <p:cNvGrpSpPr/>
            <p:nvPr/>
          </p:nvGrpSpPr>
          <p:grpSpPr>
            <a:xfrm>
              <a:off x="158646" y="532900"/>
              <a:ext cx="1721222" cy="1023137"/>
              <a:chOff x="158646" y="532900"/>
              <a:chExt cx="1721222" cy="1023137"/>
            </a:xfrm>
          </p:grpSpPr>
          <p:grpSp>
            <p:nvGrpSpPr>
              <p:cNvPr id="25" name="Group 9">
                <a:extLst>
                  <a:ext uri="{FF2B5EF4-FFF2-40B4-BE49-F238E27FC236}">
                    <a16:creationId xmlns:a16="http://schemas.microsoft.com/office/drawing/2014/main" id="{48C06ECA-4E37-4039-99E2-49E0D492B669}"/>
                  </a:ext>
                </a:extLst>
              </p:cNvPr>
              <p:cNvGrpSpPr>
                <a:grpSpLocks/>
              </p:cNvGrpSpPr>
              <p:nvPr/>
            </p:nvGrpSpPr>
            <p:grpSpPr bwMode="auto">
              <a:xfrm>
                <a:off x="158646" y="596227"/>
                <a:ext cx="1161764" cy="900361"/>
                <a:chOff x="45451" y="590550"/>
                <a:chExt cx="1213436" cy="848620"/>
              </a:xfrm>
            </p:grpSpPr>
            <p:cxnSp>
              <p:nvCxnSpPr>
                <p:cNvPr id="29" name="Straight Connector 28">
                  <a:extLst>
                    <a:ext uri="{FF2B5EF4-FFF2-40B4-BE49-F238E27FC236}">
                      <a16:creationId xmlns:a16="http://schemas.microsoft.com/office/drawing/2014/main" id="{D457D7E8-1A73-4D5A-8116-15393C627236}"/>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C136D66-2905-4387-AE4F-0BFD5CD77E34}"/>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70C1D2E-E352-4EA9-BF3A-DB17878302AF}"/>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4066C7E-4029-405A-9B35-C4CBC5E7B88B}"/>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51FFED4-965E-4805-B255-BEA1A79B950A}"/>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4A8673-2979-4B18-B7D1-ED9C014C1542}"/>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B509858-70B9-409F-A9B5-E9EE2138DFC1}"/>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7493AC-AB5B-4F95-9FA4-BED193AE7CF5}"/>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B3F03D-6557-42F2-AC6C-F14C5242B560}"/>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0FFB6741-6537-4535-91A0-4EFCD8308426}"/>
                  </a:ext>
                </a:extLst>
              </p:cNvPr>
              <p:cNvGrpSpPr/>
              <p:nvPr/>
            </p:nvGrpSpPr>
            <p:grpSpPr>
              <a:xfrm>
                <a:off x="839564" y="532900"/>
                <a:ext cx="1040304" cy="1023137"/>
                <a:chOff x="839564" y="542426"/>
                <a:chExt cx="1040304" cy="1023137"/>
              </a:xfrm>
            </p:grpSpPr>
            <p:sp>
              <p:nvSpPr>
                <p:cNvPr id="27" name="Oval 26">
                  <a:extLst>
                    <a:ext uri="{FF2B5EF4-FFF2-40B4-BE49-F238E27FC236}">
                      <a16:creationId xmlns:a16="http://schemas.microsoft.com/office/drawing/2014/main" id="{A971A21F-A511-4528-A702-D7F2722DDA58}"/>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28" name="Picture 22">
                  <a:extLst>
                    <a:ext uri="{FF2B5EF4-FFF2-40B4-BE49-F238E27FC236}">
                      <a16:creationId xmlns:a16="http://schemas.microsoft.com/office/drawing/2014/main" id="{08F781B6-6586-4A25-A84A-5529711DD35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40467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279035" y="647888"/>
            <a:ext cx="6244924"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x-none" sz="36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rPr>
              <a:t>Appointment of a guardian</a:t>
            </a:r>
            <a:endParaRPr kumimoji="0" lang="en-GB" altLang="x-none" sz="3600" b="1" i="0" u="none" strike="noStrike" kern="0" cap="none" spc="0" normalizeH="0" baseline="0" noProof="0" dirty="0">
              <a:ln>
                <a:noFill/>
              </a:ln>
              <a:solidFill>
                <a:srgbClr val="785C82"/>
              </a:solidFill>
              <a:effectLst/>
              <a:uLnTx/>
              <a:uFillTx/>
              <a:latin typeface="MgOpen Cosmetica" panose="020B0500000300020003" pitchFamily="34" charset="0"/>
              <a:ea typeface="+mj-ea"/>
              <a:cs typeface="+mj-cs"/>
            </a:endParaRPr>
          </a:p>
        </p:txBody>
      </p:sp>
      <p:grpSp>
        <p:nvGrpSpPr>
          <p:cNvPr id="23" name="Group 22">
            <a:extLst>
              <a:ext uri="{FF2B5EF4-FFF2-40B4-BE49-F238E27FC236}">
                <a16:creationId xmlns:a16="http://schemas.microsoft.com/office/drawing/2014/main" id="{1868A69A-DBF8-4518-B982-C005A3E195EA}"/>
              </a:ext>
            </a:extLst>
          </p:cNvPr>
          <p:cNvGrpSpPr/>
          <p:nvPr/>
        </p:nvGrpSpPr>
        <p:grpSpPr>
          <a:xfrm>
            <a:off x="625345" y="1594062"/>
            <a:ext cx="7907468" cy="4711330"/>
            <a:chOff x="625345" y="1538453"/>
            <a:chExt cx="7907468" cy="4711330"/>
          </a:xfrm>
        </p:grpSpPr>
        <p:grpSp>
          <p:nvGrpSpPr>
            <p:cNvPr id="21" name="Group 20">
              <a:extLst>
                <a:ext uri="{FF2B5EF4-FFF2-40B4-BE49-F238E27FC236}">
                  <a16:creationId xmlns:a16="http://schemas.microsoft.com/office/drawing/2014/main" id="{A7B5DC95-4F47-4AAA-9ED4-BC247165FF27}"/>
                </a:ext>
              </a:extLst>
            </p:cNvPr>
            <p:cNvGrpSpPr/>
            <p:nvPr/>
          </p:nvGrpSpPr>
          <p:grpSpPr>
            <a:xfrm>
              <a:off x="4544560" y="2169523"/>
              <a:ext cx="3" cy="3150865"/>
              <a:chOff x="4544560" y="2169523"/>
              <a:chExt cx="3" cy="3150865"/>
            </a:xfrm>
          </p:grpSpPr>
          <p:cxnSp>
            <p:nvCxnSpPr>
              <p:cNvPr id="3" name="Straight Arrow Connector 2"/>
              <p:cNvCxnSpPr>
                <a:cxnSpLocks/>
              </p:cNvCxnSpPr>
              <p:nvPr/>
            </p:nvCxnSpPr>
            <p:spPr>
              <a:xfrm flipH="1">
                <a:off x="4544562" y="2169523"/>
                <a:ext cx="1" cy="358312"/>
              </a:xfrm>
              <a:prstGeom prst="straightConnector1">
                <a:avLst/>
              </a:prstGeom>
              <a:ln w="50800">
                <a:solidFill>
                  <a:srgbClr val="785C8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50F4CEC-EB11-437E-91BE-98BBC999A365}"/>
                  </a:ext>
                </a:extLst>
              </p:cNvPr>
              <p:cNvCxnSpPr>
                <a:cxnSpLocks/>
              </p:cNvCxnSpPr>
              <p:nvPr/>
            </p:nvCxnSpPr>
            <p:spPr>
              <a:xfrm flipH="1">
                <a:off x="4544561" y="3427342"/>
                <a:ext cx="1" cy="358312"/>
              </a:xfrm>
              <a:prstGeom prst="straightConnector1">
                <a:avLst/>
              </a:prstGeom>
              <a:ln w="50800">
                <a:solidFill>
                  <a:srgbClr val="785C8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764DB41-E4A6-4E09-AE46-059F0CD2B797}"/>
                  </a:ext>
                </a:extLst>
              </p:cNvPr>
              <p:cNvCxnSpPr>
                <a:cxnSpLocks/>
              </p:cNvCxnSpPr>
              <p:nvPr/>
            </p:nvCxnSpPr>
            <p:spPr>
              <a:xfrm flipH="1">
                <a:off x="4544560" y="4962076"/>
                <a:ext cx="1" cy="358312"/>
              </a:xfrm>
              <a:prstGeom prst="straightConnector1">
                <a:avLst/>
              </a:prstGeom>
              <a:ln w="50800">
                <a:solidFill>
                  <a:srgbClr val="785C8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7845E81-CFF9-48B1-B289-27EBA5B7D111}"/>
                </a:ext>
              </a:extLst>
            </p:cNvPr>
            <p:cNvGrpSpPr/>
            <p:nvPr/>
          </p:nvGrpSpPr>
          <p:grpSpPr>
            <a:xfrm>
              <a:off x="625345" y="1538453"/>
              <a:ext cx="7907468" cy="4711330"/>
              <a:chOff x="625345" y="1538453"/>
              <a:chExt cx="7907468" cy="4711330"/>
            </a:xfrm>
          </p:grpSpPr>
          <p:sp>
            <p:nvSpPr>
              <p:cNvPr id="38"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625345" y="5332270"/>
                <a:ext cx="7907468" cy="917513"/>
              </a:xfrm>
              <a:prstGeom prst="rect">
                <a:avLst/>
              </a:prstGeom>
              <a:solidFill>
                <a:schemeClr val="bg2">
                  <a:lumMod val="20000"/>
                  <a:lumOff val="80000"/>
                </a:schemeClr>
              </a:solidFill>
              <a:ln w="15875">
                <a:solidFill>
                  <a:srgbClr val="785C82"/>
                </a:solidFill>
              </a:ln>
            </p:spPr>
            <p:txBody>
              <a:bodyPr vert="horz" wrap="square" lIns="216000" tIns="180000" rIns="216000" bIns="180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3. Submit application to the court: </a:t>
                </a: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applicant must submit the application</a:t>
                </a:r>
                <a:r>
                  <a:rPr kumimoji="0" lang="en-US" altLang="x-none" sz="1800" b="0" i="0" u="none" strike="noStrike" kern="0" cap="none" spc="0" normalizeH="0" noProof="0" dirty="0">
                    <a:ln>
                      <a:noFill/>
                    </a:ln>
                    <a:solidFill>
                      <a:srgbClr val="000000"/>
                    </a:solidFill>
                    <a:effectLst/>
                    <a:uLnTx/>
                    <a:uFillTx/>
                    <a:latin typeface="MgOpen Cosmetica" panose="020B0500000300020003" pitchFamily="34" charset="0"/>
                    <a:ea typeface="+mn-ea"/>
                    <a:cs typeface="+mn-cs"/>
                  </a:rPr>
                  <a:t> forms </a:t>
                </a: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to the clerk of the children’s court.</a:t>
                </a:r>
              </a:p>
            </p:txBody>
          </p:sp>
          <p:sp>
            <p:nvSpPr>
              <p:cNvPr id="52" name="Rectangle 5 - 1">
                <a:extLst>
                  <a:ext uri="{FF2B5EF4-FFF2-40B4-BE49-F238E27FC236}">
                    <a16:creationId xmlns:a16="http://schemas.microsoft.com/office/drawing/2014/main" id="{16DA5964-99CB-4A5D-9191-5A613CF9DF9F}"/>
                  </a:ext>
                </a:extLst>
              </p:cNvPr>
              <p:cNvSpPr txBox="1">
                <a:spLocks noChangeArrowheads="1"/>
              </p:cNvSpPr>
              <p:nvPr/>
            </p:nvSpPr>
            <p:spPr bwMode="auto">
              <a:xfrm>
                <a:off x="625345" y="3795221"/>
                <a:ext cx="7907468" cy="1194512"/>
              </a:xfrm>
              <a:prstGeom prst="rect">
                <a:avLst/>
              </a:prstGeom>
              <a:solidFill>
                <a:schemeClr val="bg2">
                  <a:lumMod val="20000"/>
                  <a:lumOff val="80000"/>
                </a:schemeClr>
              </a:solidFill>
              <a:ln w="15875">
                <a:solidFill>
                  <a:srgbClr val="785C82"/>
                </a:solidFill>
              </a:ln>
            </p:spPr>
            <p:txBody>
              <a:bodyPr vert="horz" wrap="square" lIns="216000" tIns="180000" rIns="216000" bIns="180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2. Certification from Master of High Court: </a:t>
                </a: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applicant must complete </a:t>
                </a:r>
                <a:b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 form (available from the clerk of the court) and get the Master of the High Court to certify that there is no valid will with a provision on guardianship.</a:t>
                </a:r>
              </a:p>
            </p:txBody>
          </p:sp>
          <p:sp>
            <p:nvSpPr>
              <p:cNvPr id="53" name="Rectangle 5 - 2">
                <a:extLst>
                  <a:ext uri="{FF2B5EF4-FFF2-40B4-BE49-F238E27FC236}">
                    <a16:creationId xmlns:a16="http://schemas.microsoft.com/office/drawing/2014/main" id="{16DA5964-99CB-4A5D-9191-5A613CF9DF9F}"/>
                  </a:ext>
                </a:extLst>
              </p:cNvPr>
              <p:cNvSpPr txBox="1">
                <a:spLocks noChangeArrowheads="1"/>
              </p:cNvSpPr>
              <p:nvPr/>
            </p:nvSpPr>
            <p:spPr bwMode="auto">
              <a:xfrm>
                <a:off x="625346" y="2528338"/>
                <a:ext cx="7907467" cy="917513"/>
              </a:xfrm>
              <a:prstGeom prst="rect">
                <a:avLst/>
              </a:prstGeom>
              <a:solidFill>
                <a:schemeClr val="bg2">
                  <a:lumMod val="20000"/>
                  <a:lumOff val="80000"/>
                </a:schemeClr>
              </a:solidFill>
              <a:ln w="15875">
                <a:solidFill>
                  <a:srgbClr val="785C82"/>
                </a:solidFill>
              </a:ln>
            </p:spPr>
            <p:txBody>
              <a:bodyPr vert="horz" wrap="square" lIns="216000" tIns="180000" rIns="216000" bIns="180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1. Family consultation: </a:t>
                </a: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applicant must consult the child’s close family members to see if they are in agreement with the application.</a:t>
                </a:r>
              </a:p>
            </p:txBody>
          </p:sp>
          <p:sp>
            <p:nvSpPr>
              <p:cNvPr id="54" name="Rectangle 5 - 3">
                <a:extLst>
                  <a:ext uri="{FF2B5EF4-FFF2-40B4-BE49-F238E27FC236}">
                    <a16:creationId xmlns:a16="http://schemas.microsoft.com/office/drawing/2014/main" id="{16DA5964-99CB-4A5D-9191-5A613CF9DF9F}"/>
                  </a:ext>
                </a:extLst>
              </p:cNvPr>
              <p:cNvSpPr txBox="1">
                <a:spLocks noChangeArrowheads="1"/>
              </p:cNvSpPr>
              <p:nvPr/>
            </p:nvSpPr>
            <p:spPr bwMode="auto">
              <a:xfrm>
                <a:off x="2898645" y="1538453"/>
                <a:ext cx="3291829" cy="640515"/>
              </a:xfrm>
              <a:prstGeom prst="rect">
                <a:avLst/>
              </a:prstGeom>
              <a:solidFill>
                <a:srgbClr val="785C82"/>
              </a:solidFill>
              <a:ln w="15875">
                <a:solidFill>
                  <a:srgbClr val="785C82"/>
                </a:solidFill>
              </a:ln>
            </p:spPr>
            <p:txBody>
              <a:bodyPr vert="horz" wrap="square" lIns="216000" tIns="180000" rIns="216000" bIns="180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STEPS BY THE APPLICANT</a:t>
                </a:r>
                <a:endParaRPr kumimoji="0" lang="en-GB"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grpSp>
      </p:grpSp>
      <p:grpSp>
        <p:nvGrpSpPr>
          <p:cNvPr id="29" name="Group 28">
            <a:extLst>
              <a:ext uri="{FF2B5EF4-FFF2-40B4-BE49-F238E27FC236}">
                <a16:creationId xmlns:a16="http://schemas.microsoft.com/office/drawing/2014/main" id="{96663E9C-3733-4F6D-8F01-1ACC5E114E96}"/>
              </a:ext>
            </a:extLst>
          </p:cNvPr>
          <p:cNvGrpSpPr/>
          <p:nvPr/>
        </p:nvGrpSpPr>
        <p:grpSpPr>
          <a:xfrm>
            <a:off x="60580" y="-1586"/>
            <a:ext cx="9022840" cy="6859586"/>
            <a:chOff x="60580" y="-1586"/>
            <a:chExt cx="9022840" cy="6859586"/>
          </a:xfrm>
        </p:grpSpPr>
        <p:grpSp>
          <p:nvGrpSpPr>
            <p:cNvPr id="30" name="Group 29">
              <a:extLst>
                <a:ext uri="{FF2B5EF4-FFF2-40B4-BE49-F238E27FC236}">
                  <a16:creationId xmlns:a16="http://schemas.microsoft.com/office/drawing/2014/main" id="{37DF8269-7292-476C-B355-21909F83E562}"/>
                </a:ext>
              </a:extLst>
            </p:cNvPr>
            <p:cNvGrpSpPr/>
            <p:nvPr/>
          </p:nvGrpSpPr>
          <p:grpSpPr>
            <a:xfrm>
              <a:off x="60580" y="-1586"/>
              <a:ext cx="9022840" cy="6859586"/>
              <a:chOff x="60580" y="-1586"/>
              <a:chExt cx="9022840" cy="6859586"/>
            </a:xfrm>
          </p:grpSpPr>
          <p:cxnSp>
            <p:nvCxnSpPr>
              <p:cNvPr id="48" name="Straight Connector 47">
                <a:extLst>
                  <a:ext uri="{FF2B5EF4-FFF2-40B4-BE49-F238E27FC236}">
                    <a16:creationId xmlns:a16="http://schemas.microsoft.com/office/drawing/2014/main" id="{B10F55E9-C8D4-4C67-9DEB-F0B849E3B1AF}"/>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C0438B9-BFB3-4635-9117-77F69FC20273}"/>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DA7A0673-1C3F-484F-A9F5-811B25442A48}"/>
                </a:ext>
              </a:extLst>
            </p:cNvPr>
            <p:cNvGrpSpPr/>
            <p:nvPr/>
          </p:nvGrpSpPr>
          <p:grpSpPr>
            <a:xfrm>
              <a:off x="158646" y="532900"/>
              <a:ext cx="1721222" cy="1023137"/>
              <a:chOff x="158646" y="532900"/>
              <a:chExt cx="1721222" cy="1023137"/>
            </a:xfrm>
          </p:grpSpPr>
          <p:grpSp>
            <p:nvGrpSpPr>
              <p:cNvPr id="32" name="Group 9">
                <a:extLst>
                  <a:ext uri="{FF2B5EF4-FFF2-40B4-BE49-F238E27FC236}">
                    <a16:creationId xmlns:a16="http://schemas.microsoft.com/office/drawing/2014/main" id="{781FC77E-C4C4-4392-81C1-A777724E134D}"/>
                  </a:ext>
                </a:extLst>
              </p:cNvPr>
              <p:cNvGrpSpPr>
                <a:grpSpLocks/>
              </p:cNvGrpSpPr>
              <p:nvPr/>
            </p:nvGrpSpPr>
            <p:grpSpPr bwMode="auto">
              <a:xfrm>
                <a:off x="158646" y="596227"/>
                <a:ext cx="1161764" cy="900361"/>
                <a:chOff x="45451" y="590550"/>
                <a:chExt cx="1213436" cy="848620"/>
              </a:xfrm>
            </p:grpSpPr>
            <p:cxnSp>
              <p:nvCxnSpPr>
                <p:cNvPr id="36" name="Straight Connector 35">
                  <a:extLst>
                    <a:ext uri="{FF2B5EF4-FFF2-40B4-BE49-F238E27FC236}">
                      <a16:creationId xmlns:a16="http://schemas.microsoft.com/office/drawing/2014/main" id="{8CA18B86-5846-4A2C-8536-E973B9B6524F}"/>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1B548E2-FC35-4739-9C2F-CB29DB72B906}"/>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CAE7A19-2568-4524-9362-AFA258E3FE64}"/>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93D4-BD6E-4FEC-9CB7-438A7B2E07A8}"/>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EFD1BED-C8B5-4B09-B8CD-B1D0D7B719CC}"/>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022B98B-8FB6-4EF8-A418-961BA87C8FAD}"/>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E6E8AB-A069-4CA8-B923-4EA0247D381E}"/>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2E93A15-110F-405C-B46D-ADFF0EAC4E1B}"/>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9D3D012-CCD6-4709-911D-3F091A24333A}"/>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4B16954-57FB-4E90-848F-B03738FB5A8E}"/>
                  </a:ext>
                </a:extLst>
              </p:cNvPr>
              <p:cNvGrpSpPr/>
              <p:nvPr/>
            </p:nvGrpSpPr>
            <p:grpSpPr>
              <a:xfrm>
                <a:off x="839564" y="532900"/>
                <a:ext cx="1040304" cy="1023137"/>
                <a:chOff x="839564" y="542426"/>
                <a:chExt cx="1040304" cy="1023137"/>
              </a:xfrm>
            </p:grpSpPr>
            <p:sp>
              <p:nvSpPr>
                <p:cNvPr id="34" name="Oval 33">
                  <a:extLst>
                    <a:ext uri="{FF2B5EF4-FFF2-40B4-BE49-F238E27FC236}">
                      <a16:creationId xmlns:a16="http://schemas.microsoft.com/office/drawing/2014/main" id="{74D8454F-484C-4548-9898-2F1C12AAA606}"/>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35" name="Picture 22">
                  <a:extLst>
                    <a:ext uri="{FF2B5EF4-FFF2-40B4-BE49-F238E27FC236}">
                      <a16:creationId xmlns:a16="http://schemas.microsoft.com/office/drawing/2014/main" id="{1925F227-B2B6-47E2-BC0E-76CF3967816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03431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EE3E1F7-C4E8-4D0F-AB23-F27DE19CC822}"/>
              </a:ext>
            </a:extLst>
          </p:cNvPr>
          <p:cNvGrpSpPr/>
          <p:nvPr/>
        </p:nvGrpSpPr>
        <p:grpSpPr>
          <a:xfrm>
            <a:off x="4490238" y="1345614"/>
            <a:ext cx="3" cy="4100820"/>
            <a:chOff x="4490238" y="1345614"/>
            <a:chExt cx="3" cy="4100820"/>
          </a:xfrm>
        </p:grpSpPr>
        <p:cxnSp>
          <p:nvCxnSpPr>
            <p:cNvPr id="27" name="Straight Arrow Connector 26">
              <a:extLst>
                <a:ext uri="{FF2B5EF4-FFF2-40B4-BE49-F238E27FC236}">
                  <a16:creationId xmlns:a16="http://schemas.microsoft.com/office/drawing/2014/main" id="{CB56F2C4-F47F-4017-9BAE-FE3655BABAAA}"/>
                </a:ext>
              </a:extLst>
            </p:cNvPr>
            <p:cNvCxnSpPr>
              <a:cxnSpLocks/>
            </p:cNvCxnSpPr>
            <p:nvPr/>
          </p:nvCxnSpPr>
          <p:spPr>
            <a:xfrm flipH="1">
              <a:off x="4490240" y="1345614"/>
              <a:ext cx="1" cy="358312"/>
            </a:xfrm>
            <a:prstGeom prst="straightConnector1">
              <a:avLst/>
            </a:prstGeom>
            <a:ln w="50800">
              <a:solidFill>
                <a:srgbClr val="785C8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0972CD7-84FD-47E6-9B32-F64AA28DF10B}"/>
                </a:ext>
              </a:extLst>
            </p:cNvPr>
            <p:cNvCxnSpPr>
              <a:cxnSpLocks/>
            </p:cNvCxnSpPr>
            <p:nvPr/>
          </p:nvCxnSpPr>
          <p:spPr>
            <a:xfrm flipH="1">
              <a:off x="4490239" y="2463502"/>
              <a:ext cx="1" cy="358312"/>
            </a:xfrm>
            <a:prstGeom prst="straightConnector1">
              <a:avLst/>
            </a:prstGeom>
            <a:ln w="50800">
              <a:solidFill>
                <a:srgbClr val="785C8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CE0E6E8-7913-40E9-9B8D-5A6600A8CE2C}"/>
                </a:ext>
              </a:extLst>
            </p:cNvPr>
            <p:cNvCxnSpPr>
              <a:cxnSpLocks/>
            </p:cNvCxnSpPr>
            <p:nvPr/>
          </p:nvCxnSpPr>
          <p:spPr>
            <a:xfrm flipH="1">
              <a:off x="4490239" y="3924514"/>
              <a:ext cx="1" cy="358312"/>
            </a:xfrm>
            <a:prstGeom prst="straightConnector1">
              <a:avLst/>
            </a:prstGeom>
            <a:ln w="50800">
              <a:solidFill>
                <a:srgbClr val="785C8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5267393-5BE0-4743-AA69-F762331F639D}"/>
                </a:ext>
              </a:extLst>
            </p:cNvPr>
            <p:cNvCxnSpPr>
              <a:cxnSpLocks/>
            </p:cNvCxnSpPr>
            <p:nvPr/>
          </p:nvCxnSpPr>
          <p:spPr>
            <a:xfrm flipH="1">
              <a:off x="4490238" y="5088122"/>
              <a:ext cx="1" cy="358312"/>
            </a:xfrm>
            <a:prstGeom prst="straightConnector1">
              <a:avLst/>
            </a:prstGeom>
            <a:ln w="50800">
              <a:solidFill>
                <a:srgbClr val="785C82"/>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642344" y="1681849"/>
            <a:ext cx="7880085" cy="844810"/>
          </a:xfrm>
          <a:prstGeom prst="rect">
            <a:avLst/>
          </a:prstGeom>
          <a:solidFill>
            <a:schemeClr val="bg2">
              <a:lumMod val="20000"/>
              <a:lumOff val="80000"/>
            </a:schemeClr>
          </a:solidFill>
          <a:ln w="15875">
            <a:solidFill>
              <a:srgbClr val="785C82"/>
            </a:solidFill>
          </a:ln>
        </p:spPr>
        <p:txBody>
          <a:bodyPr vert="horz" wrap="square" lIns="144000" tIns="144000" rIns="144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4. Notification: </a:t>
            </a: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clerk of the children’s court will notify interested persons of the application, so that they can make inputs if they wish.</a:t>
            </a:r>
            <a:endParaRPr kumimoji="0" lang="en-GB"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36"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652728" y="2828877"/>
            <a:ext cx="7880085" cy="1121809"/>
          </a:xfrm>
          <a:prstGeom prst="rect">
            <a:avLst/>
          </a:prstGeom>
          <a:solidFill>
            <a:schemeClr val="bg2">
              <a:lumMod val="20000"/>
              <a:lumOff val="80000"/>
            </a:schemeClr>
          </a:solidFill>
          <a:ln w="15875">
            <a:solidFill>
              <a:srgbClr val="785C82"/>
            </a:solidFill>
          </a:ln>
        </p:spPr>
        <p:txBody>
          <a:bodyPr vert="horz" wrap="square" lIns="144000" tIns="144000" rIns="144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5. Summons to applicant and other persons: </a:t>
            </a: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children’s commissioner must summon the applicant for questioning. The children’s commissioner may summon other relevant persons for questioning.</a:t>
            </a:r>
            <a:endParaRPr kumimoji="0" lang="en-GB"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37"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631957" y="4279921"/>
            <a:ext cx="7900855" cy="844810"/>
          </a:xfrm>
          <a:prstGeom prst="rect">
            <a:avLst/>
          </a:prstGeom>
          <a:solidFill>
            <a:schemeClr val="bg2">
              <a:lumMod val="20000"/>
              <a:lumOff val="80000"/>
            </a:schemeClr>
          </a:solidFill>
          <a:ln w="15875">
            <a:solidFill>
              <a:srgbClr val="785C82"/>
            </a:solidFill>
          </a:ln>
        </p:spPr>
        <p:txBody>
          <a:bodyPr vert="horz" wrap="square" lIns="144000" tIns="144000" rIns="144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6. Social worker report: </a:t>
            </a: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children’s commissioner must order a social worker report and set a deadline for the delivery of this report.</a:t>
            </a:r>
            <a:endParaRPr kumimoji="0" lang="en-GB"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38"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631958" y="5453968"/>
            <a:ext cx="7900855" cy="844810"/>
          </a:xfrm>
          <a:prstGeom prst="rect">
            <a:avLst/>
          </a:prstGeom>
          <a:solidFill>
            <a:schemeClr val="bg2">
              <a:lumMod val="20000"/>
              <a:lumOff val="80000"/>
            </a:schemeClr>
          </a:solidFill>
          <a:ln w="15875">
            <a:solidFill>
              <a:srgbClr val="785C82"/>
            </a:solidFill>
          </a:ln>
        </p:spPr>
        <p:txBody>
          <a:bodyPr vert="horz" wrap="square" lIns="144000" tIns="144000" rIns="144000" bIns="144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7. Child participation: </a:t>
            </a: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children’s commissioner must consider the child’s views, if the child is sufficiently mature.</a:t>
            </a:r>
            <a:endParaRPr kumimoji="0" lang="en-GB"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28" name="Rectangle 5 - 3">
            <a:extLst>
              <a:ext uri="{FF2B5EF4-FFF2-40B4-BE49-F238E27FC236}">
                <a16:creationId xmlns:a16="http://schemas.microsoft.com/office/drawing/2014/main" id="{DB721861-49A3-448E-950D-8B16B51385D6}"/>
              </a:ext>
            </a:extLst>
          </p:cNvPr>
          <p:cNvSpPr txBox="1">
            <a:spLocks noChangeArrowheads="1"/>
          </p:cNvSpPr>
          <p:nvPr/>
        </p:nvSpPr>
        <p:spPr bwMode="auto">
          <a:xfrm>
            <a:off x="2542302" y="641813"/>
            <a:ext cx="4059396" cy="713218"/>
          </a:xfrm>
          <a:prstGeom prst="rect">
            <a:avLst/>
          </a:prstGeom>
          <a:solidFill>
            <a:srgbClr val="785C82"/>
          </a:solidFill>
          <a:ln w="15875">
            <a:solidFill>
              <a:srgbClr val="785C82"/>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rPr>
              <a:t>STEPS BY THE CHILDREN’S COURT</a:t>
            </a:r>
            <a:endParaRPr kumimoji="0" lang="en-GB" altLang="x-none" sz="1800" b="1" i="0" u="none" strike="noStrike" kern="0" cap="none" spc="0" normalizeH="0" baseline="0" noProof="0" dirty="0">
              <a:ln>
                <a:noFill/>
              </a:ln>
              <a:solidFill>
                <a:srgbClr val="FFFFFF"/>
              </a:solidFill>
              <a:effectLst/>
              <a:uLnTx/>
              <a:uFillTx/>
              <a:latin typeface="MgOpen Cosmetica" panose="020B0500000300020003" pitchFamily="34" charset="0"/>
              <a:ea typeface="+mn-ea"/>
              <a:cs typeface="+mn-cs"/>
            </a:endParaRPr>
          </a:p>
        </p:txBody>
      </p:sp>
      <p:grpSp>
        <p:nvGrpSpPr>
          <p:cNvPr id="29" name="Group 28">
            <a:extLst>
              <a:ext uri="{FF2B5EF4-FFF2-40B4-BE49-F238E27FC236}">
                <a16:creationId xmlns:a16="http://schemas.microsoft.com/office/drawing/2014/main" id="{28E153C9-4981-4101-8B0B-FC78654D6DF5}"/>
              </a:ext>
            </a:extLst>
          </p:cNvPr>
          <p:cNvGrpSpPr/>
          <p:nvPr/>
        </p:nvGrpSpPr>
        <p:grpSpPr>
          <a:xfrm>
            <a:off x="60580" y="-1586"/>
            <a:ext cx="9022840" cy="6859586"/>
            <a:chOff x="60580" y="-1586"/>
            <a:chExt cx="9022840" cy="6859586"/>
          </a:xfrm>
        </p:grpSpPr>
        <p:grpSp>
          <p:nvGrpSpPr>
            <p:cNvPr id="33" name="Group 32">
              <a:extLst>
                <a:ext uri="{FF2B5EF4-FFF2-40B4-BE49-F238E27FC236}">
                  <a16:creationId xmlns:a16="http://schemas.microsoft.com/office/drawing/2014/main" id="{0C0BA29E-8A1B-46C2-ACD8-85F5C552F54E}"/>
                </a:ext>
              </a:extLst>
            </p:cNvPr>
            <p:cNvGrpSpPr/>
            <p:nvPr/>
          </p:nvGrpSpPr>
          <p:grpSpPr>
            <a:xfrm>
              <a:off x="60580" y="-1586"/>
              <a:ext cx="9022840" cy="6859586"/>
              <a:chOff x="60580" y="-1586"/>
              <a:chExt cx="9022840" cy="6859586"/>
            </a:xfrm>
          </p:grpSpPr>
          <p:cxnSp>
            <p:nvCxnSpPr>
              <p:cNvPr id="52" name="Straight Connector 51">
                <a:extLst>
                  <a:ext uri="{FF2B5EF4-FFF2-40B4-BE49-F238E27FC236}">
                    <a16:creationId xmlns:a16="http://schemas.microsoft.com/office/drawing/2014/main" id="{E574C337-5054-47A0-867F-BBC535834292}"/>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9D84149-37FB-4DDD-A7FA-3E746B88024E}"/>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8A1AB9C-DD6C-48EC-84BF-21C25DB9416B}"/>
                </a:ext>
              </a:extLst>
            </p:cNvPr>
            <p:cNvGrpSpPr/>
            <p:nvPr/>
          </p:nvGrpSpPr>
          <p:grpSpPr>
            <a:xfrm>
              <a:off x="158646" y="532900"/>
              <a:ext cx="1721222" cy="1023137"/>
              <a:chOff x="158646" y="532900"/>
              <a:chExt cx="1721222" cy="1023137"/>
            </a:xfrm>
          </p:grpSpPr>
          <p:grpSp>
            <p:nvGrpSpPr>
              <p:cNvPr id="39" name="Group 9">
                <a:extLst>
                  <a:ext uri="{FF2B5EF4-FFF2-40B4-BE49-F238E27FC236}">
                    <a16:creationId xmlns:a16="http://schemas.microsoft.com/office/drawing/2014/main" id="{8AFFF2B2-3BA7-4C95-AAEE-72C287FE8612}"/>
                  </a:ext>
                </a:extLst>
              </p:cNvPr>
              <p:cNvGrpSpPr>
                <a:grpSpLocks/>
              </p:cNvGrpSpPr>
              <p:nvPr/>
            </p:nvGrpSpPr>
            <p:grpSpPr bwMode="auto">
              <a:xfrm>
                <a:off x="158646" y="596227"/>
                <a:ext cx="1161764" cy="900361"/>
                <a:chOff x="45451" y="590550"/>
                <a:chExt cx="1213436" cy="848620"/>
              </a:xfrm>
            </p:grpSpPr>
            <p:cxnSp>
              <p:nvCxnSpPr>
                <p:cNvPr id="43" name="Straight Connector 42">
                  <a:extLst>
                    <a:ext uri="{FF2B5EF4-FFF2-40B4-BE49-F238E27FC236}">
                      <a16:creationId xmlns:a16="http://schemas.microsoft.com/office/drawing/2014/main" id="{90A470AE-C680-4C1C-80B3-6E22D17BB26E}"/>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296E4F8-D364-4CC8-BE66-911FC8CFC2D7}"/>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8A2BF21-0908-4176-8EC4-53E8562F9350}"/>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81CC297-8FCA-4A6A-BEFE-F2BBE96F010B}"/>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EE56BD3-ACC9-473D-9330-C95CD613EED6}"/>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49B2C60-F7E5-4E9C-B301-F9FDA0F3152F}"/>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F3E5C46-E20B-4ADF-8DF4-100C7B2A8616}"/>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C46A55-2B63-4D9B-936A-C06102C7E5C2}"/>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A0405EA-4336-4A90-A1D9-76C0073A03C5}"/>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21E18C45-493F-4D38-9BE9-38214D5FDE32}"/>
                  </a:ext>
                </a:extLst>
              </p:cNvPr>
              <p:cNvGrpSpPr/>
              <p:nvPr/>
            </p:nvGrpSpPr>
            <p:grpSpPr>
              <a:xfrm>
                <a:off x="839564" y="532900"/>
                <a:ext cx="1040304" cy="1023137"/>
                <a:chOff x="839564" y="542426"/>
                <a:chExt cx="1040304" cy="1023137"/>
              </a:xfrm>
            </p:grpSpPr>
            <p:sp>
              <p:nvSpPr>
                <p:cNvPr id="41" name="Oval 40">
                  <a:extLst>
                    <a:ext uri="{FF2B5EF4-FFF2-40B4-BE49-F238E27FC236}">
                      <a16:creationId xmlns:a16="http://schemas.microsoft.com/office/drawing/2014/main" id="{A93946AB-C61B-4BD6-A45F-4C5F8A4F6DFA}"/>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2" name="Picture 22">
                  <a:extLst>
                    <a:ext uri="{FF2B5EF4-FFF2-40B4-BE49-F238E27FC236}">
                      <a16:creationId xmlns:a16="http://schemas.microsoft.com/office/drawing/2014/main" id="{DC1CDFB0-0FD8-4FBC-A4BF-99C8E111F2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85087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3783055" y="536877"/>
            <a:ext cx="1520463" cy="713218"/>
          </a:xfrm>
          <a:prstGeom prst="rect">
            <a:avLst/>
          </a:prstGeom>
          <a:solidFill>
            <a:srgbClr val="E1B9D3"/>
          </a:solidFill>
          <a:ln w="38100">
            <a:solidFill>
              <a:srgbClr val="785C82"/>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ZA"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DECISION</a:t>
            </a:r>
            <a:endParaRPr kumimoji="0" lang="en-GB"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sp>
        <p:nvSpPr>
          <p:cNvPr id="37"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649223" y="5012836"/>
            <a:ext cx="7870484" cy="1267215"/>
          </a:xfrm>
          <a:prstGeom prst="rect">
            <a:avLst/>
          </a:prstGeom>
          <a:solidFill>
            <a:srgbClr val="E1B9D3"/>
          </a:solidFill>
          <a:ln w="50800">
            <a:solidFill>
              <a:srgbClr val="785C82"/>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Any person who has a genuine interest in the well-being of a child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may make a complaint to the clerk of the children’s court about a guardian who is not acting in the best interests of the child.</a:t>
            </a:r>
          </a:p>
        </p:txBody>
      </p:sp>
      <p:sp>
        <p:nvSpPr>
          <p:cNvPr id="38"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1810518" y="3731413"/>
            <a:ext cx="5522966" cy="990217"/>
          </a:xfrm>
          <a:prstGeom prst="rect">
            <a:avLst/>
          </a:prstGeom>
          <a:solidFill>
            <a:schemeClr val="bg2">
              <a:lumMod val="20000"/>
              <a:lumOff val="80000"/>
            </a:schemeClr>
          </a:solidFill>
          <a:ln w="15875">
            <a:solidFill>
              <a:srgbClr val="785C82"/>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x-none" sz="1800" b="1"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Review: </a:t>
            </a: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Anyone who is unhappy with the </a:t>
            </a:r>
            <a:b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br>
            <a:r>
              <a:rPr kumimoji="0" lang="en-US"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court’s decision can ask the High Court to review it.</a:t>
            </a:r>
            <a:endParaRPr kumimoji="0" lang="en-GB"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endParaRPr>
          </a:p>
        </p:txBody>
      </p:sp>
      <p:cxnSp>
        <p:nvCxnSpPr>
          <p:cNvPr id="3" name="Elbow Connector 2"/>
          <p:cNvCxnSpPr>
            <a:cxnSpLocks/>
            <a:stCxn id="104" idx="3"/>
            <a:endCxn id="40" idx="0"/>
          </p:cNvCxnSpPr>
          <p:nvPr/>
        </p:nvCxnSpPr>
        <p:spPr>
          <a:xfrm>
            <a:off x="5303518" y="893486"/>
            <a:ext cx="1574614" cy="827542"/>
          </a:xfrm>
          <a:prstGeom prst="bentConnector2">
            <a:avLst/>
          </a:prstGeom>
          <a:ln w="38100">
            <a:solidFill>
              <a:srgbClr val="785C8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cxnSpLocks/>
            <a:stCxn id="104" idx="1"/>
            <a:endCxn id="35" idx="0"/>
          </p:cNvCxnSpPr>
          <p:nvPr/>
        </p:nvCxnSpPr>
        <p:spPr>
          <a:xfrm rot="10800000" flipV="1">
            <a:off x="2282041" y="893486"/>
            <a:ext cx="1501015" cy="827542"/>
          </a:xfrm>
          <a:prstGeom prst="bentConnector2">
            <a:avLst/>
          </a:prstGeom>
          <a:ln w="38100">
            <a:solidFill>
              <a:srgbClr val="785C82"/>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1333" y="3395612"/>
            <a:ext cx="262151" cy="445546"/>
          </a:xfrm>
          <a:prstGeom prst="rect">
            <a:avLst/>
          </a:prstGeom>
        </p:spPr>
      </p:pic>
      <p:pic>
        <p:nvPicPr>
          <p:cNvPr id="29" name="Picture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7056" y="2388000"/>
            <a:ext cx="262151" cy="445546"/>
          </a:xfrm>
          <a:prstGeom prst="rect">
            <a:avLst/>
          </a:prstGeom>
        </p:spPr>
      </p:pic>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5432" y="2388000"/>
            <a:ext cx="262151" cy="445546"/>
          </a:xfrm>
          <a:prstGeom prst="rect">
            <a:avLst/>
          </a:prstGeom>
        </p:spPr>
      </p:pic>
      <p:pic>
        <p:nvPicPr>
          <p:cNvPr id="31" name="Picture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6642" y="3402763"/>
            <a:ext cx="262151" cy="445546"/>
          </a:xfrm>
          <a:prstGeom prst="rect">
            <a:avLst/>
          </a:prstGeom>
        </p:spPr>
      </p:pic>
      <p:grpSp>
        <p:nvGrpSpPr>
          <p:cNvPr id="32" name="Group 31">
            <a:extLst>
              <a:ext uri="{FF2B5EF4-FFF2-40B4-BE49-F238E27FC236}">
                <a16:creationId xmlns:a16="http://schemas.microsoft.com/office/drawing/2014/main" id="{E459948D-F2A0-4031-9651-510A9435D733}"/>
              </a:ext>
            </a:extLst>
          </p:cNvPr>
          <p:cNvGrpSpPr/>
          <p:nvPr/>
        </p:nvGrpSpPr>
        <p:grpSpPr>
          <a:xfrm>
            <a:off x="60580" y="-1586"/>
            <a:ext cx="9022840" cy="6859586"/>
            <a:chOff x="60580" y="-1586"/>
            <a:chExt cx="9022840" cy="6859586"/>
          </a:xfrm>
        </p:grpSpPr>
        <p:grpSp>
          <p:nvGrpSpPr>
            <p:cNvPr id="33" name="Group 32">
              <a:extLst>
                <a:ext uri="{FF2B5EF4-FFF2-40B4-BE49-F238E27FC236}">
                  <a16:creationId xmlns:a16="http://schemas.microsoft.com/office/drawing/2014/main" id="{926D41DA-1758-40AE-ADB0-F316E98A689A}"/>
                </a:ext>
              </a:extLst>
            </p:cNvPr>
            <p:cNvGrpSpPr/>
            <p:nvPr/>
          </p:nvGrpSpPr>
          <p:grpSpPr>
            <a:xfrm>
              <a:off x="60580" y="-1586"/>
              <a:ext cx="9022840" cy="6859586"/>
              <a:chOff x="60580" y="-1586"/>
              <a:chExt cx="9022840" cy="6859586"/>
            </a:xfrm>
          </p:grpSpPr>
          <p:cxnSp>
            <p:nvCxnSpPr>
              <p:cNvPr id="54" name="Straight Connector 53">
                <a:extLst>
                  <a:ext uri="{FF2B5EF4-FFF2-40B4-BE49-F238E27FC236}">
                    <a16:creationId xmlns:a16="http://schemas.microsoft.com/office/drawing/2014/main" id="{2448B830-EE80-43DB-80CC-9AEA03473FF5}"/>
                  </a:ext>
                </a:extLst>
              </p:cNvPr>
              <p:cNvCxnSpPr>
                <a:cxnSpLocks/>
              </p:cNvCxnSpPr>
              <p:nvPr/>
            </p:nvCxnSpPr>
            <p:spPr>
              <a:xfrm>
                <a:off x="60580" y="0"/>
                <a:ext cx="0" cy="6858000"/>
              </a:xfrm>
              <a:prstGeom prst="line">
                <a:avLst/>
              </a:prstGeom>
              <a:ln w="127000" cmpd="thinThick">
                <a:solidFill>
                  <a:srgbClr val="785C8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2DA5D65-2941-437D-A015-32FF15F7716B}"/>
                  </a:ext>
                </a:extLst>
              </p:cNvPr>
              <p:cNvCxnSpPr>
                <a:cxnSpLocks/>
              </p:cNvCxnSpPr>
              <p:nvPr/>
            </p:nvCxnSpPr>
            <p:spPr>
              <a:xfrm>
                <a:off x="9083420" y="-1586"/>
                <a:ext cx="0" cy="6858000"/>
              </a:xfrm>
              <a:prstGeom prst="line">
                <a:avLst/>
              </a:prstGeom>
              <a:ln w="127000" cmpd="thickThin">
                <a:solidFill>
                  <a:srgbClr val="785C82"/>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C2E4AA1-B3D7-4199-81C4-431D69B37262}"/>
                </a:ext>
              </a:extLst>
            </p:cNvPr>
            <p:cNvGrpSpPr/>
            <p:nvPr/>
          </p:nvGrpSpPr>
          <p:grpSpPr>
            <a:xfrm>
              <a:off x="158646" y="532900"/>
              <a:ext cx="1721222" cy="1023137"/>
              <a:chOff x="158646" y="532900"/>
              <a:chExt cx="1721222" cy="1023137"/>
            </a:xfrm>
          </p:grpSpPr>
          <p:grpSp>
            <p:nvGrpSpPr>
              <p:cNvPr id="41" name="Group 9">
                <a:extLst>
                  <a:ext uri="{FF2B5EF4-FFF2-40B4-BE49-F238E27FC236}">
                    <a16:creationId xmlns:a16="http://schemas.microsoft.com/office/drawing/2014/main" id="{D1F9CD4B-BEBA-43D3-9094-4BE515705B76}"/>
                  </a:ext>
                </a:extLst>
              </p:cNvPr>
              <p:cNvGrpSpPr>
                <a:grpSpLocks/>
              </p:cNvGrpSpPr>
              <p:nvPr/>
            </p:nvGrpSpPr>
            <p:grpSpPr bwMode="auto">
              <a:xfrm>
                <a:off x="158646" y="596227"/>
                <a:ext cx="1161764" cy="900361"/>
                <a:chOff x="45451" y="590550"/>
                <a:chExt cx="1213436" cy="848620"/>
              </a:xfrm>
            </p:grpSpPr>
            <p:cxnSp>
              <p:nvCxnSpPr>
                <p:cNvPr id="45" name="Straight Connector 44">
                  <a:extLst>
                    <a:ext uri="{FF2B5EF4-FFF2-40B4-BE49-F238E27FC236}">
                      <a16:creationId xmlns:a16="http://schemas.microsoft.com/office/drawing/2014/main" id="{172D5378-33B1-4FD0-96F0-E22A3F891D59}"/>
                    </a:ext>
                  </a:extLst>
                </p:cNvPr>
                <p:cNvCxnSpPr>
                  <a:cxnSpLocks/>
                </p:cNvCxnSpPr>
                <p:nvPr/>
              </p:nvCxnSpPr>
              <p:spPr>
                <a:xfrm>
                  <a:off x="45451" y="1015653"/>
                  <a:ext cx="1213436" cy="0"/>
                </a:xfrm>
                <a:prstGeom prst="line">
                  <a:avLst/>
                </a:prstGeom>
                <a:ln w="762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3F9B5F-F6EC-4415-966D-31FDADD11F37}"/>
                    </a:ext>
                  </a:extLst>
                </p:cNvPr>
                <p:cNvCxnSpPr>
                  <a:cxnSpLocks/>
                </p:cNvCxnSpPr>
                <p:nvPr/>
              </p:nvCxnSpPr>
              <p:spPr>
                <a:xfrm>
                  <a:off x="45451" y="1120342"/>
                  <a:ext cx="1213436" cy="0"/>
                </a:xfrm>
                <a:prstGeom prst="line">
                  <a:avLst/>
                </a:prstGeom>
                <a:ln w="762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BA2C4E7-4F9E-40D1-B2BC-EA8751F674B0}"/>
                    </a:ext>
                  </a:extLst>
                </p:cNvPr>
                <p:cNvCxnSpPr>
                  <a:cxnSpLocks/>
                </p:cNvCxnSpPr>
                <p:nvPr/>
              </p:nvCxnSpPr>
              <p:spPr>
                <a:xfrm>
                  <a:off x="45451" y="909378"/>
                  <a:ext cx="1213436" cy="0"/>
                </a:xfrm>
                <a:prstGeom prst="line">
                  <a:avLst/>
                </a:prstGeom>
                <a:ln w="762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583D246-B058-4CA0-8A60-C11F2A6CF7C8}"/>
                    </a:ext>
                  </a:extLst>
                </p:cNvPr>
                <p:cNvCxnSpPr>
                  <a:cxnSpLocks/>
                </p:cNvCxnSpPr>
                <p:nvPr/>
              </p:nvCxnSpPr>
              <p:spPr>
                <a:xfrm>
                  <a:off x="45451" y="803101"/>
                  <a:ext cx="1213436" cy="0"/>
                </a:xfrm>
                <a:prstGeom prst="line">
                  <a:avLst/>
                </a:prstGeom>
                <a:ln w="762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701E325-0D44-4A48-8E04-4DBDE26F6D81}"/>
                    </a:ext>
                  </a:extLst>
                </p:cNvPr>
                <p:cNvCxnSpPr>
                  <a:cxnSpLocks/>
                </p:cNvCxnSpPr>
                <p:nvPr/>
              </p:nvCxnSpPr>
              <p:spPr>
                <a:xfrm>
                  <a:off x="45451" y="696826"/>
                  <a:ext cx="1213436" cy="0"/>
                </a:xfrm>
                <a:prstGeom prst="line">
                  <a:avLst/>
                </a:prstGeom>
                <a:ln w="762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EBA2B4-379E-422A-BE62-88B07BE1FCCD}"/>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6BBB585-E064-4F5D-9F5C-C625549F5792}"/>
                    </a:ext>
                  </a:extLst>
                </p:cNvPr>
                <p:cNvCxnSpPr>
                  <a:cxnSpLocks/>
                </p:cNvCxnSpPr>
                <p:nvPr/>
              </p:nvCxnSpPr>
              <p:spPr>
                <a:xfrm>
                  <a:off x="45451" y="1439170"/>
                  <a:ext cx="1213436" cy="0"/>
                </a:xfrm>
                <a:prstGeom prst="line">
                  <a:avLst/>
                </a:prstGeom>
                <a:ln w="762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5B4FB84-8E67-4331-A0B4-D00BFA554F11}"/>
                    </a:ext>
                  </a:extLst>
                </p:cNvPr>
                <p:cNvCxnSpPr>
                  <a:cxnSpLocks/>
                </p:cNvCxnSpPr>
                <p:nvPr/>
              </p:nvCxnSpPr>
              <p:spPr>
                <a:xfrm>
                  <a:off x="45451" y="1226619"/>
                  <a:ext cx="1213436" cy="0"/>
                </a:xfrm>
                <a:prstGeom prst="line">
                  <a:avLst/>
                </a:prstGeom>
                <a:ln w="762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DB040E-0D90-4BA7-AA62-7BB84F9A30B4}"/>
                    </a:ext>
                  </a:extLst>
                </p:cNvPr>
                <p:cNvCxnSpPr>
                  <a:cxnSpLocks/>
                </p:cNvCxnSpPr>
                <p:nvPr/>
              </p:nvCxnSpPr>
              <p:spPr>
                <a:xfrm>
                  <a:off x="45451" y="1332894"/>
                  <a:ext cx="1213436" cy="0"/>
                </a:xfrm>
                <a:prstGeom prst="line">
                  <a:avLst/>
                </a:prstGeom>
                <a:ln w="762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F3CED297-1BEB-456B-A988-F6E9B04F987A}"/>
                  </a:ext>
                </a:extLst>
              </p:cNvPr>
              <p:cNvGrpSpPr/>
              <p:nvPr/>
            </p:nvGrpSpPr>
            <p:grpSpPr>
              <a:xfrm>
                <a:off x="839564" y="532900"/>
                <a:ext cx="1040304" cy="1023137"/>
                <a:chOff x="839564" y="542426"/>
                <a:chExt cx="1040304" cy="1023137"/>
              </a:xfrm>
            </p:grpSpPr>
            <p:sp>
              <p:nvSpPr>
                <p:cNvPr id="43" name="Oval 42">
                  <a:extLst>
                    <a:ext uri="{FF2B5EF4-FFF2-40B4-BE49-F238E27FC236}">
                      <a16:creationId xmlns:a16="http://schemas.microsoft.com/office/drawing/2014/main" id="{B805C8CF-48F4-48F8-8970-785F9AB510CA}"/>
                    </a:ext>
                  </a:extLst>
                </p:cNvPr>
                <p:cNvSpPr/>
                <p:nvPr/>
              </p:nvSpPr>
              <p:spPr bwMode="auto">
                <a:xfrm>
                  <a:off x="839564" y="542426"/>
                  <a:ext cx="1040304" cy="1023137"/>
                </a:xfrm>
                <a:prstGeom prst="ellipse">
                  <a:avLst/>
                </a:prstGeom>
                <a:solidFill>
                  <a:srgbClr val="785C82"/>
                </a:solidFill>
                <a:ln w="28575">
                  <a:solidFill>
                    <a:srgbClr val="DDD6E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dirty="0">
                    <a:latin typeface="MgOpen Cosmetica" panose="020B0500000300020003" pitchFamily="34" charset="0"/>
                  </a:endParaRPr>
                </a:p>
              </p:txBody>
            </p:sp>
            <p:pic>
              <p:nvPicPr>
                <p:cNvPr id="44" name="Picture 22">
                  <a:extLst>
                    <a:ext uri="{FF2B5EF4-FFF2-40B4-BE49-F238E27FC236}">
                      <a16:creationId xmlns:a16="http://schemas.microsoft.com/office/drawing/2014/main" id="{F0EF0481-78D0-45B7-963F-8FA1C2B9E18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7415" y="684121"/>
                  <a:ext cx="791013" cy="81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35"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605112" y="1721028"/>
            <a:ext cx="3353855" cy="713218"/>
          </a:xfrm>
          <a:prstGeom prst="rect">
            <a:avLst/>
          </a:prstGeom>
          <a:solidFill>
            <a:srgbClr val="E1B9D3"/>
          </a:solidFill>
          <a:ln w="15875">
            <a:solidFill>
              <a:srgbClr val="785C82"/>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application is granted</a:t>
            </a:r>
          </a:p>
        </p:txBody>
      </p:sp>
      <p:sp>
        <p:nvSpPr>
          <p:cNvPr id="40"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5236556" y="1721028"/>
            <a:ext cx="3283152" cy="713218"/>
          </a:xfrm>
          <a:prstGeom prst="rect">
            <a:avLst/>
          </a:prstGeom>
          <a:solidFill>
            <a:srgbClr val="E1B9D3"/>
          </a:solidFill>
          <a:ln w="15875">
            <a:solidFill>
              <a:srgbClr val="785C82"/>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The application is refused</a:t>
            </a:r>
          </a:p>
        </p:txBody>
      </p:sp>
      <p:sp>
        <p:nvSpPr>
          <p:cNvPr id="36"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605112" y="2715782"/>
            <a:ext cx="3353855" cy="713218"/>
          </a:xfrm>
          <a:prstGeom prst="rect">
            <a:avLst/>
          </a:prstGeom>
          <a:solidFill>
            <a:schemeClr val="bg2">
              <a:lumMod val="20000"/>
              <a:lumOff val="80000"/>
            </a:schemeClr>
          </a:solidFill>
          <a:ln w="15875">
            <a:solidFill>
              <a:srgbClr val="785C82"/>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Certificate of guardianship </a:t>
            </a:r>
          </a:p>
        </p:txBody>
      </p:sp>
      <p:sp>
        <p:nvSpPr>
          <p:cNvPr id="39" name="Rectangle 5">
            <a:extLst>
              <a:ext uri="{FF2B5EF4-FFF2-40B4-BE49-F238E27FC236}">
                <a16:creationId xmlns:a16="http://schemas.microsoft.com/office/drawing/2014/main" id="{16DA5964-99CB-4A5D-9191-5A613CF9DF9F}"/>
              </a:ext>
            </a:extLst>
          </p:cNvPr>
          <p:cNvSpPr txBox="1">
            <a:spLocks noChangeArrowheads="1"/>
          </p:cNvSpPr>
          <p:nvPr/>
        </p:nvSpPr>
        <p:spPr bwMode="auto">
          <a:xfrm>
            <a:off x="5236556" y="2715782"/>
            <a:ext cx="3283152" cy="713218"/>
          </a:xfrm>
          <a:prstGeom prst="rect">
            <a:avLst/>
          </a:prstGeom>
          <a:solidFill>
            <a:schemeClr val="bg2">
              <a:lumMod val="20000"/>
              <a:lumOff val="80000"/>
            </a:schemeClr>
          </a:solidFill>
          <a:ln w="15875">
            <a:solidFill>
              <a:srgbClr val="785C82"/>
            </a:solidFill>
          </a:ln>
        </p:spPr>
        <p:txBody>
          <a:bodyPr vert="horz" wrap="square" lIns="216000" tIns="216000" rIns="216000" bIns="21600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GB" altLang="x-none" sz="1800" b="1" i="0" u="none" strike="noStrike" kern="0" cap="none" spc="0" normalizeH="0" baseline="0" noProof="0" dirty="0">
                <a:ln>
                  <a:noFill/>
                </a:ln>
                <a:solidFill>
                  <a:srgbClr val="785C82"/>
                </a:solidFill>
                <a:effectLst/>
                <a:uLnTx/>
                <a:uFillTx/>
                <a:latin typeface="MgOpen Cosmetica" panose="020B0500000300020003" pitchFamily="34" charset="0"/>
                <a:ea typeface="+mn-ea"/>
                <a:cs typeface="+mn-cs"/>
              </a:rPr>
              <a:t> </a:t>
            </a:r>
            <a:r>
              <a:rPr kumimoji="0" lang="en-GB" altLang="x-none" sz="1800" b="0" i="0" u="none" strike="noStrike" kern="0" cap="none" spc="0" normalizeH="0" baseline="0" noProof="0" dirty="0">
                <a:ln>
                  <a:noFill/>
                </a:ln>
                <a:solidFill>
                  <a:srgbClr val="000000"/>
                </a:solidFill>
                <a:effectLst/>
                <a:uLnTx/>
                <a:uFillTx/>
                <a:latin typeface="MgOpen Cosmetica" panose="020B0500000300020003" pitchFamily="34" charset="0"/>
                <a:ea typeface="+mn-ea"/>
                <a:cs typeface="+mn-cs"/>
              </a:rPr>
              <a:t>Written reasons</a:t>
            </a:r>
          </a:p>
        </p:txBody>
      </p:sp>
    </p:spTree>
    <p:extLst>
      <p:ext uri="{BB962C8B-B14F-4D97-AF65-F5344CB8AC3E}">
        <p14:creationId xmlns:p14="http://schemas.microsoft.com/office/powerpoint/2010/main" val="1805376925"/>
      </p:ext>
    </p:extLst>
  </p:cSld>
  <p:clrMapOvr>
    <a:masterClrMapping/>
  </p:clrMapOvr>
</p:sld>
</file>

<file path=ppt/theme/theme1.xml><?xml version="1.0" encoding="utf-8"?>
<a:theme xmlns:a="http://schemas.openxmlformats.org/drawingml/2006/main" name="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 - Introduction FINAL (25sept19) - TEMPLATE" id="{E5A42397-2949-4843-A34C-503D6485B8AF}" vid="{C901B9D0-7816-4B44-B0AE-6B5AD15A9796}"/>
    </a:ext>
  </a:extLst>
</a:theme>
</file>

<file path=ppt/theme/theme2.xml><?xml version="1.0" encoding="utf-8"?>
<a:theme xmlns:a="http://schemas.openxmlformats.org/drawingml/2006/main" name="1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CPA Presentation for Police" id="{6B1F0E36-F9D7-4302-8AF6-FF7D21684B65}" vid="{9BF36CCD-B7D2-429D-9468-23F238B1DC0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942</TotalTime>
  <Words>1175</Words>
  <Application>Microsoft Office PowerPoint</Application>
  <PresentationFormat>On-screen Show (4:3)</PresentationFormat>
  <Paragraphs>80</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Wingdings</vt:lpstr>
      <vt:lpstr>MgOpen Cosmetica</vt:lpstr>
      <vt:lpstr>CCPA Presentation for Police</vt:lpstr>
      <vt:lpstr>1_CCPA Presentation for Police</vt:lpstr>
      <vt:lpstr>Summary of Namibia’s CHILD CARE AND PROTECTION ACT (Act No. 3 of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Legal Assistance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and Protection Act 3 of 2015</dc:title>
  <dc:creator>Perri</dc:creator>
  <cp:lastModifiedBy>Perri</cp:lastModifiedBy>
  <cp:revision>233</cp:revision>
  <dcterms:created xsi:type="dcterms:W3CDTF">2019-09-25T11:50:31Z</dcterms:created>
  <dcterms:modified xsi:type="dcterms:W3CDTF">2020-05-05T15:08:18Z</dcterms:modified>
</cp:coreProperties>
</file>