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  <p:sldMasterId id="2147483746" r:id="rId2"/>
    <p:sldMasterId id="2147483759" r:id="rId3"/>
  </p:sldMasterIdLst>
  <p:notesMasterIdLst>
    <p:notesMasterId r:id="rId48"/>
  </p:notesMasterIdLst>
  <p:handoutMasterIdLst>
    <p:handoutMasterId r:id="rId49"/>
  </p:handoutMasterIdLst>
  <p:sldIdLst>
    <p:sldId id="512" r:id="rId4"/>
    <p:sldId id="557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4" r:id="rId15"/>
    <p:sldId id="525" r:id="rId16"/>
    <p:sldId id="526" r:id="rId17"/>
    <p:sldId id="527" r:id="rId18"/>
    <p:sldId id="529" r:id="rId19"/>
    <p:sldId id="528" r:id="rId20"/>
    <p:sldId id="530" r:id="rId21"/>
    <p:sldId id="531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43" r:id="rId34"/>
    <p:sldId id="544" r:id="rId35"/>
    <p:sldId id="545" r:id="rId36"/>
    <p:sldId id="546" r:id="rId37"/>
    <p:sldId id="547" r:id="rId38"/>
    <p:sldId id="548" r:id="rId39"/>
    <p:sldId id="549" r:id="rId40"/>
    <p:sldId id="550" r:id="rId41"/>
    <p:sldId id="551" r:id="rId42"/>
    <p:sldId id="552" r:id="rId43"/>
    <p:sldId id="553" r:id="rId44"/>
    <p:sldId id="554" r:id="rId45"/>
    <p:sldId id="555" r:id="rId46"/>
    <p:sldId id="556" r:id="rId47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50"/>
      <p:bold r:id="rId51"/>
      <p:italic r:id="rId52"/>
      <p:boldItalic r:id="rId5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92"/>
    <a:srgbClr val="E6911A"/>
    <a:srgbClr val="FCD9EE"/>
    <a:srgbClr val="DBE4E9"/>
    <a:srgbClr val="7192A9"/>
    <a:srgbClr val="F9E3C5"/>
    <a:srgbClr val="EDC7C9"/>
    <a:srgbClr val="B72026"/>
    <a:srgbClr val="FABFE2"/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8" autoAdjust="0"/>
    <p:restoredTop sz="94651" autoAdjust="0"/>
  </p:normalViewPr>
  <p:slideViewPr>
    <p:cSldViewPr snapToGrid="0" showGuides="1">
      <p:cViewPr varScale="1">
        <p:scale>
          <a:sx n="105" d="100"/>
          <a:sy n="105" d="100"/>
        </p:scale>
        <p:origin x="175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CAF2E5-0AA4-425B-98EC-31F2320BC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1D679-50D3-453F-A1F9-6CB94C489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85FE-AF88-4394-93B2-97FA5C10FDA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FF941-9B2F-4BD7-9074-F56A0D349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9F5FB-72D4-4313-B549-C10086C5E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2509-0481-41D1-8169-C08F0FB73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DE6DDD-22DE-43FB-8E37-DF40755D59B6}" type="slidenum">
              <a:rPr lang="en-GB" altLang="en-NA"/>
              <a:pPr>
                <a:defRPr/>
              </a:pPr>
              <a:t>‹#›</a:t>
            </a:fld>
            <a:endParaRPr lang="en-GB" altLang="en-N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03022-1CC7-4F5C-826D-C83548050178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522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6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4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9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2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81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0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85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44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3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/>
              <a:pPr/>
              <a:t>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353917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81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35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705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00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83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893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5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41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074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/>
              <a:pPr/>
              <a:t>29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24438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890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/>
              <a:pPr/>
              <a:t>30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410032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57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/>
              <a:pPr/>
              <a:t>32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866612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30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77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356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237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4526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367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7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/>
              <a:pPr/>
              <a:t>4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26853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60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00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69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672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40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x-none" dirty="0">
                <a:latin typeface="Arial" panose="020B0604020202020204" pitchFamily="34" charset="0"/>
              </a:rPr>
              <a:t>REPLACE WITH NEW DIAGRAM FROM GUIDE </a:t>
            </a:r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/>
              <a:pPr/>
              <a:t>5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4022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x-none" dirty="0">
                <a:latin typeface="Arial" panose="020B0604020202020204" pitchFamily="34" charset="0"/>
              </a:rPr>
              <a:t>I</a:t>
            </a:r>
            <a:r>
              <a:rPr lang="en-ZA" altLang="x-none" baseline="0" dirty="0">
                <a:latin typeface="Arial" panose="020B0604020202020204" pitchFamily="34" charset="0"/>
              </a:rPr>
              <a:t> edited the boxes and so the lines went awry. </a:t>
            </a:r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/>
              <a:pPr/>
              <a:t>6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41634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ZA" altLang="x-none" dirty="0">
                <a:latin typeface="Arial" panose="020B0604020202020204" pitchFamily="34" charset="0"/>
              </a:rPr>
              <a:t>There is a bit of text that copied with the money. It is hidden, but still there behind a veering text box. </a:t>
            </a:r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1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83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/>
              <a:pPr/>
              <a:t>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1888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6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5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0319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03501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7218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3053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28253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243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9821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4360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01565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55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481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852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7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16513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136254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347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202629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3236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43519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13989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61614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796694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6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9576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389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55638-1751-4B34-9DE6-6D92AFBF1D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4363" y="2797467"/>
            <a:ext cx="7918450" cy="1600200"/>
          </a:xfr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MgOpen Cosmetica" panose="020B0500000300020003" pitchFamily="34" charset="0"/>
              </a:rPr>
              <a:t>Summary of Namibia’s</a:t>
            </a:r>
            <a:br>
              <a:rPr lang="en-US" sz="32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CHILD CARE AND PROTECTION ACT</a:t>
            </a:r>
            <a:br>
              <a:rPr lang="en-US" sz="36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(</a:t>
            </a:r>
            <a:r>
              <a:rPr lang="en-US" sz="3200" dirty="0">
                <a:latin typeface="MgOpen Cosmetica" panose="020B0500000300020003" pitchFamily="34" charset="0"/>
              </a:rPr>
              <a:t>Act No. 3 of 2015)</a:t>
            </a:r>
            <a:endParaRPr lang="en-GB" altLang="en-NA" sz="3200" b="0" cap="all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CC7A17"/>
          </a:solidFill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076338-50EB-4528-B96C-186764B56B1B}"/>
              </a:ext>
            </a:extLst>
          </p:cNvPr>
          <p:cNvGrpSpPr/>
          <p:nvPr/>
        </p:nvGrpSpPr>
        <p:grpSpPr>
          <a:xfrm>
            <a:off x="0" y="631222"/>
            <a:ext cx="4489704" cy="1470588"/>
            <a:chOff x="0" y="624691"/>
            <a:chExt cx="3603428" cy="146465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75B0A5-6CA0-441A-B95A-CE4AC363B8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152400" cmpd="sng">
              <a:solidFill>
                <a:srgbClr val="ED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9184BD-FCE3-4CB3-AA42-C461134CAE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152400" cmpd="sng">
              <a:solidFill>
                <a:srgbClr val="4B739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E2D304-553F-41E8-8A0F-315B21087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152400" cmpd="sng">
              <a:solidFill>
                <a:srgbClr val="E6911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37D33C-25EA-43F3-A2F4-DE9D734D52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152400" cmpd="sng">
              <a:solidFill>
                <a:srgbClr val="0DB1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232DC8-91B6-404D-BEBB-E8A7082AF0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152400" cmpd="sng">
              <a:solidFill>
                <a:srgbClr val="0092C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109605-B3CF-4189-A47E-754FB8291A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152400" cmpd="sng">
              <a:solidFill>
                <a:srgbClr val="EC008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AA07F9-2DFD-475A-ADB5-CFE23B9DD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152400" cmpd="sng">
              <a:solidFill>
                <a:srgbClr val="DE9DB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DD7551-7B3D-4C6F-B1B0-1108492234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152400" cmpd="sng">
              <a:solidFill>
                <a:srgbClr val="88C2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415DD2D-1427-4597-85AD-489F2D34EB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152400" cmpd="sng">
              <a:solidFill>
                <a:srgbClr val="CA6D4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97F42096-F554-4AC5-92FD-D00078405721}"/>
              </a:ext>
            </a:extLst>
          </p:cNvPr>
          <p:cNvGrpSpPr>
            <a:grpSpLocks/>
          </p:cNvGrpSpPr>
          <p:nvPr/>
        </p:nvGrpSpPr>
        <p:grpSpPr bwMode="auto">
          <a:xfrm>
            <a:off x="3633632" y="481833"/>
            <a:ext cx="1743075" cy="1714500"/>
            <a:chOff x="2646926" y="450891"/>
            <a:chExt cx="1743075" cy="17140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029713-F78B-45DE-B7A7-95899B547F11}"/>
                </a:ext>
              </a:extLst>
            </p:cNvPr>
            <p:cNvSpPr/>
            <p:nvPr/>
          </p:nvSpPr>
          <p:spPr>
            <a:xfrm>
              <a:off x="2646926" y="450891"/>
              <a:ext cx="1743075" cy="1714052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  <a:effectLst>
              <a:outerShdw blurRad="50800" dist="38100" dir="5400000" algn="t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C86320A0-E77B-4353-8373-4E8A7B692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996" y="693565"/>
              <a:ext cx="1354933" cy="138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459001" y="858683"/>
            <a:ext cx="3191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FFFF"/>
                </a:solidFill>
                <a:latin typeface="MgOpen Cosmetica" panose="020B0500000300020003" pitchFamily="34" charset="0"/>
              </a:rPr>
              <a:t>IMPLEMENTATION</a:t>
            </a:r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4DBD779-5C91-46FC-AA79-56EBB01C4260}"/>
              </a:ext>
            </a:extLst>
          </p:cNvPr>
          <p:cNvGrpSpPr/>
          <p:nvPr/>
        </p:nvGrpSpPr>
        <p:grpSpPr>
          <a:xfrm>
            <a:off x="2947160" y="4998802"/>
            <a:ext cx="5622228" cy="1354282"/>
            <a:chOff x="2947160" y="4998802"/>
            <a:chExt cx="5622228" cy="135428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C75B71-8B06-4120-8D3B-93F6E1CD5DC5}"/>
                </a:ext>
              </a:extLst>
            </p:cNvPr>
            <p:cNvSpPr/>
            <p:nvPr/>
          </p:nvSpPr>
          <p:spPr>
            <a:xfrm>
              <a:off x="3985345" y="6160724"/>
              <a:ext cx="4584043" cy="1923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250" dirty="0">
                  <a:solidFill>
                    <a:schemeClr val="bg1"/>
                  </a:solidFill>
                  <a:latin typeface="MgOpen Cosmetica" panose="020B0500000300020003" pitchFamily="34" charset="0"/>
                  <a:ea typeface="Calibri" panose="020F0502020204030204" pitchFamily="34" charset="0"/>
                </a:rPr>
                <a:t>The revision of this PowerPoint presentation was funded by the EU.</a:t>
              </a:r>
              <a:endParaRPr lang="en-US" sz="125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F3552-FB56-4FE3-B206-C37A0B354307}"/>
                </a:ext>
              </a:extLst>
            </p:cNvPr>
            <p:cNvGrpSpPr/>
            <p:nvPr/>
          </p:nvGrpSpPr>
          <p:grpSpPr>
            <a:xfrm>
              <a:off x="2947160" y="4998802"/>
              <a:ext cx="5585653" cy="997565"/>
              <a:chOff x="2947160" y="4998802"/>
              <a:chExt cx="5585653" cy="99756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705F398-6900-45DA-A267-ED36E3B4A172}"/>
                  </a:ext>
                </a:extLst>
              </p:cNvPr>
              <p:cNvGrpSpPr/>
              <p:nvPr/>
            </p:nvGrpSpPr>
            <p:grpSpPr>
              <a:xfrm>
                <a:off x="2947160" y="4998802"/>
                <a:ext cx="4448140" cy="997565"/>
                <a:chOff x="4137468" y="5309917"/>
                <a:chExt cx="4448140" cy="997565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DA5AF10D-B0FC-4823-ABAD-AC9C4D5B9A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784294" y="5659518"/>
                  <a:ext cx="801314" cy="435030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AAF041F8-2201-4AEE-851E-F3F02D2CF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76920" y="5476795"/>
                  <a:ext cx="694830" cy="679124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D5711F1-4F82-4BD9-8FDD-88DD7DB4824E}"/>
                    </a:ext>
                  </a:extLst>
                </p:cNvPr>
                <p:cNvGrpSpPr/>
                <p:nvPr/>
              </p:nvGrpSpPr>
              <p:grpSpPr>
                <a:xfrm>
                  <a:off x="4923119" y="5431370"/>
                  <a:ext cx="969816" cy="876112"/>
                  <a:chOff x="4875984" y="5431370"/>
                  <a:chExt cx="969816" cy="876112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27808EFB-9912-4216-B47B-86B5267180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110231" y="5431370"/>
                    <a:ext cx="501323" cy="603027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B1C34295-6634-4DC3-907D-ABB8640CDEDD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984" y="6061261"/>
                    <a:ext cx="96981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Legal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Assistance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Centre 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CB6AE47-C035-42FC-9C18-AF34D7538651}"/>
                    </a:ext>
                  </a:extLst>
                </p:cNvPr>
                <p:cNvGrpSpPr/>
                <p:nvPr/>
              </p:nvGrpSpPr>
              <p:grpSpPr>
                <a:xfrm>
                  <a:off x="4137468" y="5309917"/>
                  <a:ext cx="834138" cy="997565"/>
                  <a:chOff x="3957415" y="5309917"/>
                  <a:chExt cx="834138" cy="997565"/>
                </a:xfrm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7CC7AA5A-65F4-42EC-8B9E-FDAC4DC610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041842" y="5309917"/>
                    <a:ext cx="665284" cy="718423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B9684E7-B0FC-49BD-AB17-3B77F5E733D7}"/>
                      </a:ext>
                    </a:extLst>
                  </p:cNvPr>
                  <p:cNvSpPr txBox="1"/>
                  <p:nvPr/>
                </p:nvSpPr>
                <p:spPr>
                  <a:xfrm>
                    <a:off x="3957415" y="6061261"/>
                    <a:ext cx="8341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Ministry of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Gender Equality and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Child Welfare</a:t>
                    </a:r>
                    <a:endParaRPr kumimoji="0" lang="en-NA" sz="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gOpen Cosmetica" panose="020B0500000300020003" pitchFamily="34" charset="0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01165D07-D4AA-480D-B38E-E7CD4E441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47889" y="5401110"/>
                  <a:ext cx="748519" cy="754809"/>
                </a:xfrm>
                <a:prstGeom prst="rect">
                  <a:avLst/>
                </a:prstGeom>
              </p:spPr>
            </p:pic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181F0F5F-4E4C-4694-A751-78EFB4F064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6581" y="5225283"/>
                <a:ext cx="786232" cy="617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903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02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D476B-8B5A-4FD7-8AFE-232F304849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91829" y="537457"/>
            <a:ext cx="3560342" cy="57550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EEE44DA-CC2F-43C3-BBAB-EFEB565A9D34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894959-CF0E-4288-B30F-C0D42A8AE7C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2897F7F-4DC4-4D8D-906C-DB9191341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6C08216-220A-4BAF-B9C9-A16F934E66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FAE3A4B-5CCB-4294-B41B-4268EB6AAB9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D01B4F72-7101-4B47-A2FE-26C36B119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363498F-C745-4A15-B6F3-8295DD1A1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BFF634E-6B69-4C7C-81F9-8E2851B40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2FB9855-02FF-480E-9A77-D767D47AD3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1EE1CEF-DBF8-41B7-8CC6-BA3E45912B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3442285-398F-4E5D-ABA8-2F033BEA54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FA09FC6-DF56-4B87-90DE-3F97D1EB58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A7D96E3-C530-4661-9047-C05A1210EF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B5A048C-3FB4-40CC-9256-CD31BDED4A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459564D-2819-4AFD-93FB-4148FC63E0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532A6FA-EB96-4B08-BF2E-B4EC7FA8464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DFB4223-0C3D-498D-9141-F7E049B9631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B72026"/>
                </a:solidFill>
                <a:ln w="28575">
                  <a:solidFill>
                    <a:srgbClr val="EDC7C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8" name="Picture 22">
                  <a:extLst>
                    <a:ext uri="{FF2B5EF4-FFF2-40B4-BE49-F238E27FC236}">
                      <a16:creationId xmlns:a16="http://schemas.microsoft.com/office/drawing/2014/main" id="{5749DCE9-C17D-4287-A386-0977B6B258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3678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02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15" y="3984236"/>
            <a:ext cx="5271238" cy="2324490"/>
          </a:xfrm>
          <a:prstGeom prst="rect">
            <a:avLst/>
          </a:prstGeom>
          <a:ln w="12700">
            <a:solidFill>
              <a:srgbClr val="B72026"/>
            </a:solidFill>
          </a:ln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80" y="683418"/>
            <a:ext cx="624688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indent="-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Offences related to social </a:t>
            </a:r>
            <a:b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work</a:t>
            </a:r>
            <a:r>
              <a:rPr kumimoji="0" lang="en-ZA" altLang="x-none" sz="2800" b="1" i="0" u="none" strike="noStrike" kern="0" cap="none" spc="0" normalizeH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 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personnel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B72026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444819" y="1756145"/>
            <a:ext cx="5493467" cy="2052015"/>
            <a:chOff x="687463" y="567502"/>
            <a:chExt cx="10131126" cy="765467"/>
          </a:xfrm>
        </p:grpSpPr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283" y="567502"/>
              <a:ext cx="9824306" cy="7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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unable or unwilling to produce a valid certificate on request by someone with a valid reason to see it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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acting on authority of an </a:t>
              </a:r>
              <a:b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expired certificate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17511" y="1825551"/>
            <a:ext cx="2315302" cy="1902398"/>
          </a:xfrm>
          <a:prstGeom prst="rect">
            <a:avLst/>
          </a:prstGeom>
          <a:solidFill>
            <a:schemeClr val="bg1"/>
          </a:solidFill>
          <a:ln w="38100">
            <a:solidFill>
              <a:srgbClr val="B7202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720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N$ 20,000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fine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720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5 years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imprisonment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B720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both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fine &amp; imprisonment</a:t>
            </a:r>
            <a:endParaRPr kumimoji="0" lang="en-GB" alt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8490BF-7C59-4949-8326-8837DC0ADFE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A930C8-0F8F-4715-AD1F-C9B292C9556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1D05440-0E72-4E83-9976-EF1AA1517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553024C-3244-4065-8DC3-05DEC4295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6262878-2E0E-4B0B-83BF-7239932B0871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5" name="Group 9">
                <a:extLst>
                  <a:ext uri="{FF2B5EF4-FFF2-40B4-BE49-F238E27FC236}">
                    <a16:creationId xmlns:a16="http://schemas.microsoft.com/office/drawing/2014/main" id="{6983C7A7-FEBB-4D13-B1D9-3C04AE2BBF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6912E1E-F3E3-4080-A0C7-64F94B3F00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6777FF0-4D7F-46A3-B05C-A1EE043A4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B361A89-30BF-49D1-A54A-DDDE3AA41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2F973C5-C83E-490C-A60E-E4F35D5409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0E14A24-E997-4B67-B40E-D2AF04C5F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8DEE4AA-8F07-4704-A236-D0EF552093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2FFC1AE-632C-4323-819D-20AF4792D1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E637D41-21B7-465E-A4C9-B65559BD9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A8E3965-C292-4491-9AC4-3859AEF82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548BFA6-3984-4AC6-9812-2B5A339388E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34FE530-E0F0-49FF-818D-693F41320AD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B72026"/>
                </a:solidFill>
                <a:ln w="28575">
                  <a:solidFill>
                    <a:srgbClr val="EDC7C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8" name="Picture 22">
                  <a:extLst>
                    <a:ext uri="{FF2B5EF4-FFF2-40B4-BE49-F238E27FC236}">
                      <a16:creationId xmlns:a16="http://schemas.microsoft.com/office/drawing/2014/main" id="{737B7B30-3984-47E5-9F2D-8C920E1B10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8630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00" y="649308"/>
            <a:ext cx="620841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x-none" kern="0" dirty="0">
                <a:solidFill>
                  <a:srgbClr val="E6911A"/>
                </a:solidFill>
                <a:latin typeface="MgOpen Cosmetica" panose="020B0500000300020003" pitchFamily="34" charset="0"/>
              </a:rPr>
              <a:t>6</a:t>
            </a:r>
            <a:r>
              <a:rPr kumimoji="0" lang="en-ZA" altLang="x-none" sz="4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. Children’s courts</a:t>
            </a:r>
            <a:endParaRPr kumimoji="0" lang="en-GB" altLang="x-none" sz="44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86" y="1737465"/>
            <a:ext cx="7924827" cy="4524315"/>
            <a:chOff x="950328" y="565992"/>
            <a:chExt cx="7924827" cy="4524315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985" y="691574"/>
              <a:ext cx="6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328" y="565992"/>
              <a:ext cx="7924827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9933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children’s court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is a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magistrate’s </a:t>
              </a:r>
              <a:b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court 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dealing with cases under the </a:t>
              </a:r>
              <a:b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Child Care and Protection Act or </a:t>
              </a:r>
              <a:b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other laws relating to children.</a:t>
              </a:r>
              <a:endPara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9933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magistrate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in a children’s court </a:t>
              </a:r>
              <a:b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is a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children’s commissioner.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9933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 children’s commissioner has a </a:t>
              </a:r>
              <a:b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duty to promote the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best interests </a:t>
              </a:r>
              <a:b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of any child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who comes before the court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9933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Special rules and procedures apply to make the court experience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6911A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child-friendly.</a:t>
              </a:r>
              <a:endPara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61F9E0-F6B3-4222-820B-C0456B2F27E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3080795-A979-4A0F-B4C3-29D2B04D48E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5336AF9-2B24-4906-B04D-4ED2C7EA5D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531DCAA-08DD-41EB-9C0C-BE01A2337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4F4E41-0B0E-4921-906A-77C1548B7C3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0E1A98E2-5E57-4520-8457-AC59303B4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3916CB3-704E-4275-A2BA-1283F7DA0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1822039-3289-43A5-A0BD-DDFC27A1D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8611018-42DA-42C1-ACD3-490D7FFF48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087ADAC-9676-4B85-B0B3-606B409A9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6C430DD-570E-43A1-BCB5-DFAB18BBE5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BBD8D18-F272-4CBE-AFEE-0C5FDCC38C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E38A8D5-2F7C-4FD3-AD89-74EE6D4B4A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E233716-80E2-4DF2-BF42-2CA736AF22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C185F8D-DEB2-49A0-A02A-712E07BCC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47772FD-6F77-4D57-90CD-42526A6E00A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060539D8-F633-4266-B4BA-677475BA58B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B21EF393-5DDF-4A3E-9933-E4235F8096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9C1406D-2AC3-489C-9D35-D569AB6739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527" y="1863047"/>
            <a:ext cx="2415286" cy="26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747" y="543204"/>
            <a:ext cx="499844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00" tIns="38100" rIns="88900" bIns="381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Who can bring a matter to a children’s court for decision?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41" y="1788807"/>
            <a:ext cx="7673503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</a:t>
            </a: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(acting on his/her own)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person with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parental responsibilities </a:t>
            </a: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care-giver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person acting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the interests of a child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person acting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on behalf of a child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person acting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</a:t>
            </a: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group of children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person acting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the public interest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</a:t>
            </a:r>
            <a:r>
              <a:rPr kumimoji="0" lang="en-GB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Advocate </a:t>
            </a: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(official in </a:t>
            </a:r>
            <a:b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Office of the Ombudsman)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D96B3E-9864-469F-B381-A4E33C9B3D4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396007-22BC-4BF1-8A01-E630AD66136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2F0EBEA-C8CB-437B-8E7E-10F6A65FD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A9304E8-B4B0-4154-A99A-17839D727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C0EA59-C014-4B21-A888-EE26F952C11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49BB947B-09B0-4D82-BD61-E4961DC1F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14B8449-8BD2-4E47-A63E-5365BF9787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9E8F5EF-604C-4DD2-AD00-38DC9F80EF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B6278F1-2960-41EE-B483-A0CC93931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068AD0D-648B-429C-B3D6-7586082E2F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084CCAC-8634-46D4-AB6E-403C51E0F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5954080-7C6D-4F3B-AC4C-2D46C956E4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F3CFE24-E1B7-429E-BF41-68269CE8D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09F86C5-B99A-4E87-AA7C-BB2A00E79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AE70F78-6C58-4490-934C-0248C6E8F0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033E1E-4003-413B-A4D7-EE0F932B352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8FD85CD-F87A-49B0-BE55-397F5DF307B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7" name="Picture 22">
                  <a:extLst>
                    <a:ext uri="{FF2B5EF4-FFF2-40B4-BE49-F238E27FC236}">
                      <a16:creationId xmlns:a16="http://schemas.microsoft.com/office/drawing/2014/main" id="{710D662F-41A4-40DF-B4DB-E0805C06B5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4" name="Picture 2">
            <a:extLst>
              <a:ext uri="{FF2B5EF4-FFF2-40B4-BE49-F238E27FC236}">
                <a16:creationId xmlns:a16="http://schemas.microsoft.com/office/drawing/2014/main" id="{215AEC5D-2539-4583-AB07-BF533130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56891" y="4846320"/>
            <a:ext cx="2658470" cy="1489836"/>
          </a:xfrm>
          <a:prstGeom prst="rect">
            <a:avLst/>
          </a:prstGeom>
          <a:noFill/>
          <a:ln>
            <a:noFill/>
          </a:ln>
          <a:effectLst>
            <a:glow rad="317500">
              <a:schemeClr val="bg1"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23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479" y="649308"/>
            <a:ext cx="631847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Resolving disputes outside court</a:t>
            </a:r>
            <a:endParaRPr kumimoji="0" lang="en-GB" altLang="x-non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273368" y="3429000"/>
            <a:ext cx="45176" cy="922843"/>
            <a:chOff x="594242" y="351753"/>
            <a:chExt cx="45176" cy="922843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353" y="351753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242" y="843709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2770379"/>
            <a:ext cx="792162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tabLst>
                <a:tab pos="357188" algn="l"/>
              </a:tabLst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1.	Pre-hearing conferences</a:t>
            </a:r>
          </a:p>
          <a:p>
            <a:pPr marL="357188" indent="0" eaLnBrk="1" hangingPunct="1">
              <a:spcBef>
                <a:spcPts val="0"/>
              </a:spcBef>
              <a:spcAft>
                <a:spcPts val="600"/>
              </a:spcAft>
              <a:buClr>
                <a:srgbClr val="7E2C76"/>
              </a:buClr>
              <a:buNone/>
            </a:pP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meeting with parties to </a:t>
            </a:r>
            <a:b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agree on some issues if </a:t>
            </a:r>
            <a:b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possible, so that there </a:t>
            </a:r>
            <a:b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are fewer issues for the </a:t>
            </a:r>
            <a:b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court to decide</a:t>
            </a: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2.	Lay forums</a:t>
            </a:r>
            <a:endParaRPr kumimoji="0" lang="en-GB" altLang="x-none" sz="24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630238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mediation</a:t>
            </a:r>
          </a:p>
          <a:p>
            <a:pPr marL="630238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family meeting</a:t>
            </a:r>
          </a:p>
          <a:p>
            <a:pPr marL="630238" marR="0" lvl="0" indent="-2730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traditional </a:t>
            </a:r>
            <a:b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authority</a:t>
            </a:r>
            <a:endParaRPr kumimoji="0" lang="en-GB" altLang="x-non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775" y="3511296"/>
            <a:ext cx="4610037" cy="2797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913" y="1715036"/>
            <a:ext cx="790390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Act encourages parties to resolve problems without formal court proceedings if possible. This can be a good approach for children and families because it can reduce conflict and confrontation.</a:t>
            </a:r>
            <a:endParaRPr kumimoji="0" lang="en-ZA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B4487D-B5F7-40C5-AECD-13D76E332181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D22DBB-F01E-4815-B8F5-6434A769A66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BA7D8F1-626C-49CE-8BD0-B9A579E4A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7661204-A1A0-4128-8C8F-9900CD4C5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85E58BE-4980-4A15-BCD4-0B2FDA76181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AC886BDF-E0BC-4877-AE6B-9D32703BC9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8BC595F-A30C-4C0D-9548-4F4040B74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F8512CD-B10C-4F93-96F0-61941F3ECB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977114D-7DD1-49E8-A97E-05C6F9B619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C913963-9592-4CD8-9A09-E58AA4DA19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ADCD943-E942-4D50-869C-AE83438E55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F78CFDB-BCDC-4FB6-B16B-D3542A705E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04921BE-01B8-41AC-85C7-9DE36ECDF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1169CC7-CE8C-4278-8929-E76CB9D85C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3A8D7092-2AE2-4C1C-88E5-1F190DD942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7C9BC34-7AD3-41EF-AE57-32DE37969BB8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D5F1594-99B0-4C2E-B4C2-60FFA3358345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3" name="Picture 22">
                  <a:extLst>
                    <a:ext uri="{FF2B5EF4-FFF2-40B4-BE49-F238E27FC236}">
                      <a16:creationId xmlns:a16="http://schemas.microsoft.com/office/drawing/2014/main" id="{6C30F1EC-C56F-47C8-9E5C-0E03811550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2688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684713"/>
            <a:ext cx="628368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Types of lay forums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29" y="3010424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1" y="1751638"/>
            <a:ext cx="51575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r>
              <a:rPr lang="en-US" sz="2250" b="1" dirty="0">
                <a:solidFill>
                  <a:srgbClr val="E6911A"/>
                </a:solidFill>
                <a:latin typeface="MgOpen Cosmetica" panose="020B0500000300020003"/>
              </a:rPr>
              <a:t>Mediation:</a:t>
            </a:r>
            <a:r>
              <a:rPr lang="en-US" sz="2250" b="1" dirty="0">
                <a:solidFill>
                  <a:schemeClr val="tx1"/>
                </a:solidFill>
                <a:latin typeface="MgOpen Cosmetica" panose="020B0500000300020003"/>
              </a:rPr>
              <a:t> </a:t>
            </a:r>
            <a:r>
              <a:rPr lang="en-US" sz="2250" dirty="0">
                <a:solidFill>
                  <a:schemeClr val="tx1"/>
                </a:solidFill>
                <a:latin typeface="MgOpen Cosmetica" panose="020B0500000300020003"/>
              </a:rPr>
              <a:t>a process where a neutral third party assists the participants to settle a dispute — without making decisions on their behalf. </a:t>
            </a:r>
            <a:endParaRPr lang="en-GB" altLang="x-none" sz="2250" kern="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29" y="3245056"/>
            <a:ext cx="79112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r>
              <a:rPr lang="en-US" sz="2200" b="1" dirty="0">
                <a:solidFill>
                  <a:srgbClr val="E6911A"/>
                </a:solidFill>
                <a:latin typeface="MgOpen Cosmetica" panose="020B0604020202020204"/>
              </a:rPr>
              <a:t>Family meeting: </a:t>
            </a:r>
            <a:r>
              <a:rPr lang="en-US" sz="2200" dirty="0">
                <a:solidFill>
                  <a:srgbClr val="000000"/>
                </a:solidFill>
                <a:latin typeface="MgOpen Cosmetica" panose="020B0604020202020204"/>
              </a:rPr>
              <a:t>a meeting of family members convened by a skilled facilitator, where the family attempts to resolve a problem involving the care or protection of a child; it includes some time for private discussion, without the facilitator.</a:t>
            </a:r>
            <a:endParaRPr lang="en-GB" altLang="x-none" sz="2200" kern="0" dirty="0">
              <a:solidFill>
                <a:schemeClr val="tx1"/>
              </a:solidFill>
              <a:latin typeface="MgOpen Cosmetica" panose="020B0604020202020204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2" y="4710864"/>
            <a:ext cx="791125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r>
              <a:rPr lang="en-US" sz="2200" b="1" dirty="0">
                <a:solidFill>
                  <a:srgbClr val="E6911A"/>
                </a:solidFill>
                <a:latin typeface="MgOpen Cosmetica" panose="020B0500000300020003" pitchFamily="34" charset="0"/>
              </a:rPr>
              <a:t>Traditional authority: </a:t>
            </a:r>
            <a:r>
              <a:rPr lang="en-US" sz="2200" dirty="0">
                <a:solidFill>
                  <a:schemeClr val="tx1"/>
                </a:solidFill>
                <a:latin typeface="MgOpen Cosmetica" panose="020B0500000300020003" pitchFamily="34" charset="0"/>
              </a:rPr>
              <a:t>court may refer to traditional authority </a:t>
            </a:r>
            <a:r>
              <a:rPr lang="en-US" sz="2200" dirty="0">
                <a:solidFill>
                  <a:srgbClr val="000000"/>
                </a:solidFill>
                <a:latin typeface="MgOpen Cosmetica" panose="020B0500000300020003" pitchFamily="34" charset="0"/>
              </a:rPr>
              <a:t>if the child resides in that traditional authority’s area of jurisdiction and is subject to that system of traditional leadership; idea is to link customary ways of resolving disputes with children’s court procedures. </a:t>
            </a:r>
            <a:endParaRPr lang="en-GB" altLang="x-none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607" y="1447841"/>
            <a:ext cx="2525205" cy="162659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01EC671-D367-4773-95F8-09C314CDD19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88852A9-590F-4729-82BE-8FDFD7836A2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1CF310F-B331-41B6-80AB-3D63DFE36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C55F4874-B6E4-4681-A01A-266036F4B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4455F5D-F4BF-46B2-BC05-10AC8F486107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3F68862D-948D-488D-A6E2-A8FB7CDC38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4F41B61B-0353-46C4-A48E-2D1442585F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ADDE7CE-FA7D-4739-AF83-AF97ABE143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5882B0B6-CBEF-4BD9-8A2C-9CE175C38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73CFAB19-178C-4C71-9E04-141628A35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931C9F5-6C5C-4968-80F8-B81A6AE77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A8E64E5-1356-4C20-A5A7-2D9DABE18B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BA6FD95-C65F-407C-9A50-B8F7ABC581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6327C35-108D-489F-8288-0F4262F15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0C92E9C-1948-4707-8A49-98B14AFC31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59F5DAA-FCBC-494C-B20D-0BEDD615536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AC0519E-9CCE-469A-B3B6-26EA55673E7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0E08447F-07F9-4B27-AFFD-E7F3E54598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7608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243" y="656942"/>
            <a:ext cx="631156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Rules for lay forums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29" y="3010424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418" y="1766659"/>
            <a:ext cx="7921625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Facilitator: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will identify a facilitator who must be: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(1)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social worker with mediation training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(2)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traditional leader with mediation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(3)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pastor / religious leader with mediation training.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985" y="3584857"/>
            <a:ext cx="792482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children’s court will direct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who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must 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attend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lay-forum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when &amp; where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it will take place.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someone fails to attend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 the lay forum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can proceed, be postponed or be cancelled.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involved has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right to participate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unless the court orders otherwise.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887" y="3724683"/>
            <a:ext cx="2570925" cy="258646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C21DDDB-9FD5-42FA-8C9C-0BB6CD7103D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12E1F86-77A8-4F49-AF86-38F50702CBB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81A38CB-C73E-4B58-B077-25198ED86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1CF0AA0-1D38-4439-B641-E4A2200161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C062D6-2A1D-40AA-A24A-02EF853CC24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E286E609-58B0-48B0-A107-75DA17B76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676B7AC-33D4-45BE-B1DA-23720F6B3B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8E398F4F-9259-42C5-A8D9-E6F6F479B7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CE989C6-8CCE-4173-9F9A-5D3615AB2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1C0F761-A8B9-40A4-A26F-86568DEF84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0742CFC-B58D-46BF-8598-0156811B1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A073025-D8AF-404B-8707-A78EDE3613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88350E1-C280-4725-B836-4977C467E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6AE853F-CCE2-47A7-8B41-AB0A1CBF7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618E225-AA38-489E-89AA-4551F942E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2C7F86B-5582-491A-AEB7-2926E68E4AE7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5B336C1-DD27-4E2F-B4C7-F027ECB681F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2E09E1A2-8780-4B9E-A002-DB0441D140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3631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41657"/>
            <a:ext cx="625377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Solving matters outside court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29" y="3010424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616" y="1739518"/>
            <a:ext cx="3348196" cy="1015663"/>
          </a:xfrm>
          <a:prstGeom prst="rect">
            <a:avLst/>
          </a:prstGeom>
          <a:noFill/>
          <a:ln w="34925">
            <a:solidFill>
              <a:srgbClr val="E691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There is NO OBLIGATION TO REACH AGREEMENT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 a lay forum.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256" y="4162242"/>
            <a:ext cx="4223784" cy="2137472"/>
          </a:xfrm>
          <a:prstGeom prst="rect">
            <a:avLst/>
          </a:prstGeom>
          <a:noFill/>
          <a:ln w="34925">
            <a:solidFill>
              <a:srgbClr val="E6911A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parties do reach an agreement: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may confirm it and make it a court order.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may reject it and continue the children’s court proceedings.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734478"/>
            <a:ext cx="4260996" cy="213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788" y="3057683"/>
            <a:ext cx="3371025" cy="22451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84616" y="5600839"/>
            <a:ext cx="3348197" cy="707886"/>
          </a:xfrm>
          <a:prstGeom prst="rect">
            <a:avLst/>
          </a:prstGeom>
          <a:noFill/>
          <a:ln w="34925">
            <a:solidFill>
              <a:srgbClr val="E6911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Guide: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Best interests of child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2EDB32-EC5A-40F8-A0F0-38BBD06322CA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34BFF5-0E87-48EC-8CC5-2214F4312FB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D6BE0E-70D6-4FD5-BA30-59E942BE3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D0C24B7-71F2-45A0-B138-846D6DFF2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F7B9F6-6F05-483C-BD77-373EE95376ED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4" name="Group 9">
                <a:extLst>
                  <a:ext uri="{FF2B5EF4-FFF2-40B4-BE49-F238E27FC236}">
                    <a16:creationId xmlns:a16="http://schemas.microsoft.com/office/drawing/2014/main" id="{7FF111B7-0540-4679-9F01-639FA697AB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D2A48DE-B3BF-460F-80F9-3F11768A8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99B9387-2F0C-49BA-A77A-781C7E56EE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22AB66A-F39C-4F69-83EA-A514CE3F4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23B9E3B-8A4C-4B71-B36C-618871EF3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F0721FE-84EA-406B-97E1-EBD580ADB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A550221-1184-4104-8DED-2099E5F969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7B3D773-2305-49D7-92D9-86255A3BC8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DCAB3600-DA5B-4A4B-9D3B-580AA2B793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D71A489-CD11-4EE7-A059-E077C29F2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7C62639-2A97-4EFF-AA2F-DBB5CA22D8C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8DFA8AC-95F2-4ACD-8054-AD72049CCCE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7" name="Picture 22">
                  <a:extLst>
                    <a:ext uri="{FF2B5EF4-FFF2-40B4-BE49-F238E27FC236}">
                      <a16:creationId xmlns:a16="http://schemas.microsoft.com/office/drawing/2014/main" id="{FFDC4F2A-F5CE-4EFA-80B8-5266EB2097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6515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" y="739838"/>
            <a:ext cx="629282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x-none" sz="3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Special procedures in </a:t>
            </a:r>
            <a:br>
              <a:rPr lang="en-ZA" altLang="x-none" sz="3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3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</a:t>
            </a:r>
            <a:r>
              <a:rPr kumimoji="0" lang="en-ZA" altLang="x-none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 pitchFamily="34" charset="0"/>
              </a:rPr>
              <a:t>hildren’s</a:t>
            </a: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 pitchFamily="34" charset="0"/>
              </a:rPr>
              <a:t> courts</a:t>
            </a:r>
            <a:endParaRPr kumimoji="0" lang="en-GB" altLang="x-none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01" y="948468"/>
            <a:ext cx="457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14" y="2180686"/>
            <a:ext cx="8111499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informal &amp; relaxed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non-adversarial</a:t>
            </a:r>
            <a:r>
              <a:rPr kumimoji="0" lang="en-ZA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&amp; </a:t>
            </a:r>
            <a:r>
              <a:rPr kumimoji="0" lang="en-ZA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conducive to co-operation and </a:t>
            </a:r>
            <a:br>
              <a:rPr kumimoji="0" lang="en-ZA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participation </a:t>
            </a:r>
            <a:r>
              <a:rPr kumimoji="0" lang="en-ZA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by everyone involved</a:t>
            </a:r>
            <a:endParaRPr kumimoji="0" lang="en-GB" altLang="x-none" sz="218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held in a </a:t>
            </a:r>
            <a: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room </a:t>
            </a:r>
            <a:b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furnished and </a:t>
            </a:r>
            <a:br>
              <a:rPr kumimoji="0" lang="en-GB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designed to </a:t>
            </a:r>
            <a:br>
              <a:rPr kumimoji="0" lang="en-GB" altLang="x-none" sz="218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put children </a:t>
            </a:r>
            <a:b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at ease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closed to the </a:t>
            </a:r>
            <a:b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218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general public.</a:t>
            </a:r>
            <a:endParaRPr kumimoji="0" lang="en-ZA" altLang="x-none" sz="218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27" y="1761583"/>
            <a:ext cx="7902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court proceedings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must be:</a:t>
            </a:r>
            <a:endParaRPr kumimoji="0" lang="en-GB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410712" y="3456432"/>
            <a:ext cx="5122101" cy="28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04DD56-26F3-480C-9442-27548663B06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6F8D39A-18F9-4B17-9FCE-86A1D36DC9C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BD298C5-7514-4EE9-8040-B8406AE00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29BDD4B-68DE-43CE-AB3E-AAFAE6B9D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394CD8B-8403-430B-8CCB-6C737DDF2937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413AB75C-F157-4A8F-BB10-414E67338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684EA48B-82D2-44D4-A5EB-8B5E687BC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50CA350-60E3-4216-A0E2-7514C0DF6C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A69B0F1-0876-45CA-BA15-495FF411D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9A52FEB-D7D5-4A64-BE88-34C430907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0DE1C4A-4FBC-4B35-AD66-B7B371323A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ABC3154-BFCD-4DCE-A9FE-B17D7F17F7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B66D938-7AEC-48A7-B9A3-A6C933C79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DD773EE-533B-4CD2-89EC-82B2118632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05B752F-A6ED-4DC4-A59C-61D6D35F06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946D9B3-43A8-4AAA-A4F7-92D546C7821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6AC33EE-DD72-4587-B401-4BAC7400FEE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709065D5-8EBD-40E4-BB00-F7E2889256E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3728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638" y="649308"/>
            <a:ext cx="624331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x-none" sz="3600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C</a:t>
            </a:r>
            <a:r>
              <a:rPr kumimoji="0" lang="en-GB" altLang="x-non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ourt</a:t>
            </a:r>
            <a:r>
              <a:rPr kumimoji="0" lang="en-GB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 procedure 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41" y="992574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05" y="4849374"/>
            <a:ext cx="790390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933"/>
              </a:buClr>
              <a:buSzPct val="90000"/>
              <a:buFontTx/>
              <a:buNone/>
              <a:tabLst/>
              <a:defRPr/>
            </a:pP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clerk of the court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will summon 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witnesses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 testify or produce documents.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Anyone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likely to be affected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by a matter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can ask the clerk for help.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endParaRPr kumimoji="0" lang="en-ZA" altLang="x-non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641" y="1724324"/>
            <a:ext cx="53203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commissioner -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will play an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active role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 help the parties present all relevant information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may ask a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court assistant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to help, especially if the parties are not represented by lawyers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9933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must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explain everything in simple terms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that the child and others can understand.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8960" y="2366710"/>
            <a:ext cx="2674997" cy="223272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7424683-B4B6-463B-89CD-64EC3C86A08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402626-E57D-4AE7-8CDD-3149869AF579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6A729E2-5438-46A0-B2B5-A5F10A20C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E54049B-6BA2-4E5D-93B2-8526740F35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E03A129-DFFE-4101-ABBE-AFD138582A8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9FE07C43-A283-457D-AC69-4C08D5B711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4CECEC7-B9CC-472F-B4A1-90FF04D718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5625BC6-F4ED-4FF4-A113-5B845CFFE2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E12B744-54AC-4B64-AF0B-8AB3E823B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FAC8917-36C2-489A-9077-B3BB964B0F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2FCA929-35D6-43AD-BAB4-060A55D93E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34466EE-FBFC-4679-B21F-15E8F538F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A6FF4672-F502-4B95-9603-BF7C2BF22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ADF4A53-E0C3-4C2C-90C4-AC24304E08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3DC4B96-1243-4487-9000-A50515BFB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17B9D22-5E4B-4D72-BA7B-8145EFE4C3D8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247D0C7-2B85-4CA4-889D-9EBECFD4F3F5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4131A04A-E606-409A-AA73-58022BA96EB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4559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648" y="819511"/>
            <a:ext cx="6275314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ts val="4900"/>
              </a:lnSpc>
              <a:tabLst>
                <a:tab pos="1884363" algn="l"/>
              </a:tabLst>
            </a:pPr>
            <a:r>
              <a:rPr lang="en-ZA" altLang="x-none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c</a:t>
            </a:r>
            <a:r>
              <a:rPr lang="en-ZA" altLang="x-none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ontents</a:t>
            </a:r>
            <a:endParaRPr lang="en-GB" altLang="x-none" kern="0" cap="all" dirty="0">
              <a:solidFill>
                <a:srgbClr val="7E2C7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609" y="1771833"/>
            <a:ext cx="44182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2-IMPLEMENTATION</a:t>
            </a:r>
          </a:p>
          <a:p>
            <a:pPr marL="265113" indent="-265113"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4.	National Advisory Council on Children and Children’s Advocate  </a:t>
            </a:r>
          </a:p>
          <a:p>
            <a:pPr marL="265113" indent="-265113"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5.	Social workers</a:t>
            </a:r>
          </a:p>
          <a:p>
            <a:pPr marL="265113" indent="-265113"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6.	Children’s courts</a:t>
            </a:r>
          </a:p>
          <a:p>
            <a:pPr marL="265113" indent="-265113">
              <a:spcAft>
                <a:spcPts val="12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7.	Facilities for children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11179" y="2962656"/>
            <a:ext cx="4512783" cy="334449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CE46994-F264-4FB7-9776-81315B79405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8DA6419-76F5-4243-A4AF-36D50D5D319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3E1F86-943B-442C-8CCD-1CB5BA2C21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CAB398A-C587-4098-9EDD-E4474B6CF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CD494A9-8ED9-445E-8DC8-5E3F3C1B3AF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563A4E2E-594A-4665-A387-E129A49A5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83C55BF-F87C-4AE0-A6CC-C80FE6474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439E371-95F5-4030-8D25-E45F6C2BA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CDB4182-601A-4986-B080-72EE8B5D2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74717CE-7772-47FB-93AE-18AE8F014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00A0650-7D69-4E5F-8D33-D821837B5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ACF7D93-0015-4F9A-BF9B-4EAC6153E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D8D76D8-CE86-4C30-AB7D-6B887C9FA4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A5B9810-885F-41FA-88A5-FBD687F6C2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A8E5A3C-33EE-4B45-9C8E-2E6D5D309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0C89DFE-2B54-43FD-9E77-237E25E6D8E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399BEF6-D101-48C7-8422-DCA5AB9C8DF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714D24DE-8697-4271-80C7-2F1BA4486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33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037" y="2993166"/>
            <a:ext cx="791277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12788" marR="0" lvl="1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Venue:</a:t>
            </a: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Testimony can be heard in an alternative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&amp; less intimidating venue.</a:t>
            </a:r>
          </a:p>
          <a:p>
            <a:pPr marL="712788" marR="0" lvl="1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Re-arrangement: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Furniture can be re-arranged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people asked to sit or stand in different places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from usual.</a:t>
            </a:r>
          </a:p>
          <a:p>
            <a:pPr marL="712788" marR="0" lvl="1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Testimony behind a screen or via closed circuit: </a:t>
            </a:r>
            <a:b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Existing child-friendly court facilities can be used.</a:t>
            </a:r>
          </a:p>
          <a:p>
            <a:pPr marL="712788" marR="0" lvl="1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Support person: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 appropriate person can accompany the child who is testifying.</a:t>
            </a:r>
          </a:p>
          <a:p>
            <a:pPr marL="712788" marR="0" lvl="1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Other steps: </a:t>
            </a: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children’s commissioner can take other steps </a:t>
            </a:r>
            <a:b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make the child comfortable, such as frequent recesses.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Char char="l"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4594" y="2846777"/>
            <a:ext cx="1848219" cy="1560585"/>
          </a:xfrm>
          <a:prstGeom prst="ellipse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473" y="652389"/>
            <a:ext cx="625648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804863" marR="0" lvl="0" indent="-804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12.	Special protections for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 witnesses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284822" y="1693262"/>
            <a:ext cx="8247788" cy="1217523"/>
            <a:chOff x="687463" y="459006"/>
            <a:chExt cx="7828823" cy="1217523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459006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109" y="491589"/>
              <a:ext cx="7505177" cy="118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447675" marR="0" lvl="0" indent="-4476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FF9933"/>
                </a:buClr>
                <a:buSzTx/>
                <a:buFont typeface="+mj-lt"/>
                <a:buAutoNum type="arabicParenR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 court can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remove any person from the courtroom. </a:t>
              </a:r>
            </a:p>
            <a:p>
              <a:pPr marL="447675" marR="0" lvl="0" indent="-447675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9933"/>
                </a:buClr>
                <a:buSzTx/>
                <a:buFont typeface="+mj-lt"/>
                <a:buAutoNum type="arabicParenR"/>
                <a:tabLst/>
                <a:defRPr/>
              </a:pP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 court can </a:t>
              </a:r>
              <a:r>
                <a:rPr kumimoji="0" lang="en-ZA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apply any of the special arrangements for vulnerable witnesses in criminal trials</a:t>
              </a:r>
              <a:r>
                <a:rPr kumimoji="0" lang="en-ZA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2931580-CEC7-481E-A910-E44A3DBD0D2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F0545C-0100-4040-A911-E0B9BED1506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B29E59C-46AB-4617-AC60-635938AC9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444794F-A67B-4FEE-B6A4-8342B66F3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62FB955-65ED-44E1-A57B-1BDD91EF50B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3672B3F9-8A30-4ECE-8308-7524EBD58D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FD27C16-6A63-4C73-BF28-348A4350B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73CDE71-8D74-4029-88EF-615D6B345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F9AECE-9222-4F95-A8FB-4D5F47B94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17EDC29-8AF9-4632-9159-35451F956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39BCF03-5C31-4F63-A038-A6D6F5EF23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34BA35A-3840-4C37-AFC9-655D9DACF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918AEEE-2330-430F-B870-B8E47BA3C3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F3B2732-137E-4379-A71C-ED0030179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D281566-B26A-4FCC-953B-7B18A9CC5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E5C3CEB-7F3B-4331-A5B1-E4E5EE144DF7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1BCEC9A-E7C4-4117-970B-BFD23FD1A2C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8B15133C-7844-42B2-8C87-086DB213E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1537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56" y="698109"/>
            <a:ext cx="623395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Special protections for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 witnesses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87" y="1702406"/>
            <a:ext cx="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08" y="1781205"/>
            <a:ext cx="7901533" cy="46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marR="0" lvl="0" indent="-3571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arenR" startAt="3"/>
              <a:tabLst/>
              <a:defRPr/>
            </a:pP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can</a:t>
            </a: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control questioning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or </a:t>
            </a: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order the use of intermediaries </a:t>
            </a:r>
            <a:b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such</a:t>
            </a:r>
            <a:r>
              <a:rPr kumimoji="0" lang="en-US" sz="2000" i="0" u="none" strike="noStrike" kern="1200" cap="none" spc="-2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as social workers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 shield</a:t>
            </a:r>
            <a:r>
              <a:rPr kumimoji="0" lang="en-US" sz="2000" b="0" i="0" u="none" strike="noStrike" kern="1200" cap="none" spc="-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children from 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hostile or lengthy questioning.</a:t>
            </a:r>
          </a:p>
          <a:p>
            <a:pPr marL="642938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under age 13 </a:t>
            </a:r>
            <a:r>
              <a:rPr kumimoji="0" lang="en-US" sz="1800" b="0" i="1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must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be cross-examined through the children’s commissioner or an intermediary, who may simplify or re-phrase questions.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arenR" startAt="4"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can</a:t>
            </a:r>
            <a:r>
              <a:rPr kumimoji="0" lang="en-US" sz="20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consider </a:t>
            </a:r>
            <a:r>
              <a:rPr kumimoji="0" lang="en-US" sz="2000" b="1" i="0" u="none" strike="noStrike" kern="1200" cap="none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previous statements by </a:t>
            </a:r>
            <a:br>
              <a:rPr kumimoji="0" lang="en-US" sz="2000" b="1" i="0" u="none" strike="noStrike" kern="1200" cap="none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under age 14 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(a) the child is unable </a:t>
            </a:r>
            <a:b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 testify in person or (b) the previous account </a:t>
            </a:r>
            <a:b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seems reliable (to avoid forcing children to </a:t>
            </a:r>
            <a:b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repeat traumatic accounts)</a:t>
            </a:r>
          </a:p>
          <a:p>
            <a:pPr marL="642938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videotape/audio recordings </a:t>
            </a:r>
          </a:p>
          <a:p>
            <a:pPr marL="642938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written statements </a:t>
            </a:r>
          </a:p>
          <a:p>
            <a:pPr marL="642938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oral evidence by another person of previous </a:t>
            </a:r>
            <a:b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statements made by the child.</a:t>
            </a:r>
            <a:r>
              <a:rPr kumimoji="0" lang="en-US" sz="18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50FA39-4EB4-4865-A61A-1359C401F6F1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E0ACD8-B7FC-4614-B900-1703A7CAFB9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584BC531-451F-4DB8-8A8B-294AAF572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80FA511-2C5F-40C9-9BAD-E12BCEF2D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84B82D-64B6-4BC1-87BC-B1927E1D3FC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BAC04824-3AC5-4DB6-AA88-934F300E8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86A9A59-CACC-4A23-9807-D463A1E688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A42673D-D752-46E5-8AFE-E463B5B9E9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A6942D0-75E6-495B-8FBC-6E605E039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C0C17B1-2D12-4404-81D2-C50AEDEC4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2B86F5C7-0420-481F-BAD6-3A2922B18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E50C557-37D3-4BE6-9AA5-BE94A8493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F3E99C9-2B6C-48AD-AD4D-CF1EA3117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245826C-3B40-41AC-B145-D13CE68B1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6F138EA-101A-4757-9B14-9A3A642D4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CC0E4DC-CA19-4DF4-AA47-E56E4459FB1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8803FB7-BDFA-4DE1-B13E-B55E04DAABF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3" name="Picture 22">
                  <a:extLst>
                    <a:ext uri="{FF2B5EF4-FFF2-40B4-BE49-F238E27FC236}">
                      <a16:creationId xmlns:a16="http://schemas.microsoft.com/office/drawing/2014/main" id="{C380FD97-D54F-4958-826E-FEA1FEEA88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BBEC2B1-F499-4816-B1B2-CE8EF0E9A1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3915" y="3739896"/>
            <a:ext cx="2378897" cy="25688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62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07" y="683564"/>
            <a:ext cx="625030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Special protections for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 witnesses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86" y="1738982"/>
            <a:ext cx="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17782"/>
            <a:ext cx="7917947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marR="0" lvl="0" indent="-357188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arenR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can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allow persons to give information without being present in court.</a:t>
            </a:r>
          </a:p>
          <a:p>
            <a:pPr marL="642938" marR="0" lvl="1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-1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court matters are enquiries and not criminal trials</a:t>
            </a:r>
            <a:r>
              <a:rPr kumimoji="0" lang="en-US" sz="1800" b="0" i="0" u="none" strike="noStrike" kern="1200" cap="none" spc="-1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 so there is </a:t>
            </a: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more flexibility. To prevent unfairness, a party can always ask for a person with relevant information to be summoned for cross-examination.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rabicParenR" startAt="6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children’s commissioner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may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consult in private with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child.</a:t>
            </a:r>
          </a:p>
          <a:p>
            <a:pPr marL="642938"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This can take place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at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child’s request or on the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court’s own initiative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276903-2A73-40F6-8F2A-413E373E95C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183914F-CFA0-4C66-A2AC-5AD88761BFE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D2C00C9-D6B5-43D7-AC9B-337DE19DC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15A828D-847B-4D35-88D0-45C781983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8041DC-8A14-4A02-811D-446427B4252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FADDC236-45BC-4195-A222-F1477052B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A5EEE2D-F069-4B50-B56B-FB7FD7010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17A2879-5EF7-4ED0-91AD-71B1D08F0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2EC0124F-235C-48C6-819C-200D2ED05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B73CD4E-F922-4296-8F21-178C4E1D5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DC84430-F653-4179-94CF-B319A8F92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2455D34-C3CE-407A-90ED-DE5C444F6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A2242CA-94AA-4194-B8B7-EE9488F74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C90FBB1-BCA5-4A62-9E30-8E0845DA2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BCAD18A-B5A8-4382-A771-BCB4270AB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563EBD2-D9E2-4831-A811-ED53148C796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C50C57F-4C68-42EC-BDAE-4A79F5EFAAE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59562E8C-EF21-436C-84B8-B64444FA43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4F022B48-4415-4699-8B30-D592478078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" r="1548"/>
          <a:stretch/>
        </p:blipFill>
        <p:spPr>
          <a:xfrm>
            <a:off x="4407207" y="3760676"/>
            <a:ext cx="4121928" cy="22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25" y="649308"/>
            <a:ext cx="626550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Children’s court orders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44" y="1808140"/>
            <a:ext cx="7930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r>
              <a:rPr kumimoji="0" lang="en-ZA" altLang="x-non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children’s court can make a wide range of orders</a:t>
            </a:r>
            <a:r>
              <a:rPr kumimoji="0" lang="en-ZA" altLang="x-none" sz="21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relating to child care and protection. It can arrange monitoring of a court order by - </a:t>
            </a:r>
            <a:endParaRPr kumimoji="0" lang="en-ZA" altLang="x-non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44" y="2569596"/>
            <a:ext cx="793096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3525" lvl="1" indent="-263525" eaLnBrk="1" hangingPunct="1">
              <a:spcBef>
                <a:spcPts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requiring a person involved in matter to come back to court on a future date to report on progress.</a:t>
            </a:r>
          </a:p>
          <a:p>
            <a:pPr marL="263525" lvl="1" indent="-263525" eaLnBrk="1" hangingPunct="1">
              <a:spcBef>
                <a:spcPts val="0"/>
              </a:spcBef>
              <a:spcAft>
                <a:spcPts val="6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requiring future social worker reports to be submitted to the court</a:t>
            </a:r>
          </a:p>
          <a:p>
            <a:pPr marL="263525" lvl="1" indent="-263525" eaLnBrk="1" hangingPunct="1">
              <a:spcBef>
                <a:spcPts val="0"/>
              </a:spcBef>
              <a:spcAft>
                <a:spcPts val="1200"/>
              </a:spcAft>
              <a:buClr>
                <a:srgbClr val="E6911A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requiring persons involved in the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matter to give information to the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court (for example, to investigate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report that an order was violated).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44" y="5158168"/>
            <a:ext cx="4347226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x-none" sz="2000" b="1" kern="0" dirty="0">
                <a:solidFill>
                  <a:srgbClr val="E6911A"/>
                </a:solidFill>
                <a:latin typeface="MgOpen Cosmetica" panose="020B0500000300020003" pitchFamily="34" charset="0"/>
              </a:rPr>
              <a:t>Anyone can report a suspected violation of a court order, or concerns about a child’s circumstances, to the clerk of the children’s court.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990B44-52E7-407F-B29B-7DE5862C7F9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425BDE4-4890-4682-98BA-009DCE27C2C1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0ED3277-D56D-4415-9B88-80ADA9145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6A5A96F-E9C9-457A-93ED-DB64E6EE6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18452F-4DBC-4050-BAE6-A1D91BB0DB5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4" name="Group 9">
                <a:extLst>
                  <a:ext uri="{FF2B5EF4-FFF2-40B4-BE49-F238E27FC236}">
                    <a16:creationId xmlns:a16="http://schemas.microsoft.com/office/drawing/2014/main" id="{D3F537F8-E5BB-4F3D-B042-BC315F56C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C9EE4D6-21F5-4045-8E64-3F2DD1499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B69FB0D-86B7-4D22-89F1-D1A6335BD7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32E355D-DBA0-4314-B2D3-CC17DC7B9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C55F636-A054-45C8-B766-4DEAC310E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E984B27-B99C-4F8E-AB9A-9AC011E627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B2D1D92-F431-4CCD-9CA5-1E3FAC375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8342702C-6B54-4204-818D-429EEDECB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DC93769-B498-4825-A252-52953D0CA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25A9766-47D9-4875-B5AE-694554038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8F92BB1-5AD3-429D-BDFE-1C2A5719E89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7DBF919-D143-4EDC-A887-AB168C4A63E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7" name="Picture 22">
                  <a:extLst>
                    <a:ext uri="{FF2B5EF4-FFF2-40B4-BE49-F238E27FC236}">
                      <a16:creationId xmlns:a16="http://schemas.microsoft.com/office/drawing/2014/main" id="{ED547036-39CA-47AE-A2A5-3FB89A4AAB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75175BE-6A67-4267-AB84-F720C1A0A9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327" y="3780148"/>
            <a:ext cx="3405603" cy="252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4" y="624957"/>
            <a:ext cx="624492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40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Appeals </a:t>
            </a:r>
            <a:endParaRPr kumimoji="0" lang="en-GB" altLang="x-none" sz="40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39" y="1801943"/>
            <a:ext cx="389478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party has the right to appeal a children’s court decision to the High Court. </a:t>
            </a: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C1251-B7FE-4D5E-922E-6CDA94C3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62218" y="1556037"/>
            <a:ext cx="3961743" cy="47526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63863">
            <a:off x="912143" y="3719309"/>
            <a:ext cx="3274325" cy="10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82BDDB6C-2917-4CF5-914C-1802C9F380F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A5FCD3A-B7C5-42E3-979F-B32F4E3C3C3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9DF5B6E-0387-4FB7-9AB1-360E4B1ED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3CCD2CF-70D0-44AE-9431-DFB6254D7A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6FC596-7F33-4053-973C-F0C112124BC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5B2C08CE-E7E9-4FAF-B2D5-2F73BFE7F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697B904-23BD-488D-BE7E-8465ECE5D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0AD79FF-E438-4DA8-BC5D-3DE0803B5F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457AD69-A2A1-43B9-BB8F-39E22BAB1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A83DF8C-766A-4B61-9F86-96B3D86589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519B355-8AE4-4E7E-A53E-F07BF4309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79440BA-332A-402A-B138-EDDD36B533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8AE21BE-5C98-4321-B9C1-A1ED68C4F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FF70B09-BCE8-4B79-B403-001000EF3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49EE578D-927F-405B-B71D-5F68846539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E8E726A-DAB5-4E57-B055-48AE775F229A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05305E6-C4A1-4FD4-8A6B-837F0CCCF5E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B5F3232A-8412-4873-A1E7-5EFCBA93CF8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22748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1A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040" y="556097"/>
            <a:ext cx="6244919" cy="881063"/>
          </a:xfrm>
        </p:spPr>
        <p:txBody>
          <a:bodyPr lIns="0" tIns="0" rIns="0" bIns="0"/>
          <a:lstStyle/>
          <a:p>
            <a:pPr algn="l"/>
            <a:r>
              <a:rPr lang="en-ZA" altLang="x-none" sz="3600" dirty="0">
                <a:solidFill>
                  <a:srgbClr val="E6911A"/>
                </a:solidFill>
                <a:latin typeface="MgOpen Cosmetica" panose="020B0500000300020003" pitchFamily="34" charset="0"/>
              </a:rPr>
              <a:t>Privacy and confidentiality</a:t>
            </a:r>
            <a:endParaRPr lang="en-GB" altLang="x-none" sz="3600" dirty="0">
              <a:solidFill>
                <a:srgbClr val="E6911A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977260A2-1BED-482A-AB0A-32C42370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460356"/>
            <a:ext cx="2374301" cy="1384935"/>
          </a:xfrm>
          <a:prstGeom prst="ellipse">
            <a:avLst/>
          </a:prstGeom>
          <a:solidFill>
            <a:srgbClr val="E6911A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publication of information that might reveal a child’s identity</a:t>
            </a:r>
          </a:p>
        </p:txBody>
      </p:sp>
      <p:sp>
        <p:nvSpPr>
          <p:cNvPr id="43" name="Rectangle 5 - 1">
            <a:extLst>
              <a:ext uri="{FF2B5EF4-FFF2-40B4-BE49-F238E27FC236}">
                <a16:creationId xmlns:a16="http://schemas.microsoft.com/office/drawing/2014/main" id="{C0A93361-B5A2-47C3-AEEE-2F66393C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490" y="1460356"/>
            <a:ext cx="2353549" cy="1384935"/>
          </a:xfrm>
          <a:prstGeom prst="ellipse">
            <a:avLst/>
          </a:prstGeom>
          <a:solidFill>
            <a:schemeClr val="bg1"/>
          </a:solidFill>
          <a:ln w="15875">
            <a:solidFill>
              <a:srgbClr val="E6911A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court proceedings are closed to the public</a:t>
            </a:r>
          </a:p>
        </p:txBody>
      </p:sp>
      <p:sp>
        <p:nvSpPr>
          <p:cNvPr id="44" name="Rectangle 5 - 2">
            <a:extLst>
              <a:ext uri="{FF2B5EF4-FFF2-40B4-BE49-F238E27FC236}">
                <a16:creationId xmlns:a16="http://schemas.microsoft.com/office/drawing/2014/main" id="{3DBEB7EC-B5E0-4ED2-8B94-8B7BF9A9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040" y="1460356"/>
            <a:ext cx="3193768" cy="1384935"/>
          </a:xfrm>
          <a:prstGeom prst="ellipse">
            <a:avLst/>
          </a:prstGeom>
          <a:solidFill>
            <a:srgbClr val="E6911A">
              <a:alpha val="20000"/>
            </a:srgbClr>
          </a:solidFill>
          <a:ln w="15875">
            <a:solidFill>
              <a:srgbClr val="E6911A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court </a:t>
            </a:r>
            <a:b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600" b="1" i="0" u="none" strike="noStrike" kern="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records are confidential except for certain limited purposes</a:t>
            </a:r>
            <a:endParaRPr kumimoji="0" lang="en-GB" altLang="x-none" sz="1600" b="1" i="0" u="none" strike="noStrike" kern="0" cap="none" spc="0" normalizeH="0" baseline="0" noProof="0" dirty="0">
              <a:ln>
                <a:noFill/>
              </a:ln>
              <a:solidFill>
                <a:srgbClr val="E6911A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2C8A6-3E0F-49A9-AFE4-E2901D356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519" y="2748182"/>
            <a:ext cx="5642152" cy="3553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2264" y="61240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E691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***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D52400-65E3-4D4E-8731-95CE48997152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1E84BE-52BC-4C63-A649-DA1167E3F78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70E9C6C-CD8B-4797-99B7-C922710A2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C0DFAF5-534D-4944-B8C5-083DA70C5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6911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6534EB9-50CE-492F-A94C-8B9C8110694F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ABE0A8FE-43E7-4184-9241-87D5BB16A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D4CEEE8-4760-4E2C-8577-7BB0F4452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824AF4A-7AC7-454B-96A8-7EF2408E23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F65D11F-E786-4122-AE69-16E2B2C23C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C5C3A67-DF74-4F4C-8960-DE099113CE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E5BF012-2CA1-4B78-A67A-EAB52B964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F16B6A0-F556-4C6F-BB03-22B6599F19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CEEC54A-BE5A-4F52-8450-C8E5C6C61D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1003B2DB-11EA-460E-A71F-FF31C120F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F588091-122A-418D-8839-B1CE98466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C50F2CA-B70F-47CE-B992-8675B52D9EC8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8AF76CA-27AD-42F2-A969-A3D094B1E12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6911A"/>
                </a:solidFill>
                <a:ln w="28575">
                  <a:solidFill>
                    <a:srgbClr val="F9E3C5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3" name="Picture 22">
                  <a:extLst>
                    <a:ext uri="{FF2B5EF4-FFF2-40B4-BE49-F238E27FC236}">
                      <a16:creationId xmlns:a16="http://schemas.microsoft.com/office/drawing/2014/main" id="{61173D79-4963-4940-9CDF-F83D867948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332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59" y="649308"/>
            <a:ext cx="6255954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x-none" kern="0" dirty="0">
                <a:solidFill>
                  <a:srgbClr val="4B7392"/>
                </a:solidFill>
                <a:latin typeface="MgOpen Cosmetica" panose="020B0500000300020003" pitchFamily="34" charset="0"/>
              </a:rPr>
              <a:t>7</a:t>
            </a:r>
            <a:r>
              <a:rPr kumimoji="0" lang="en-ZA" altLang="x-none" sz="4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. Facilities for children</a:t>
            </a:r>
            <a:endParaRPr kumimoji="0" lang="en-GB" altLang="x-none" sz="44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14078"/>
            <a:ext cx="798947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Act provides for six different </a:t>
            </a:r>
            <a:b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types of facilities: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(1)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places of safety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(2)	children’s homes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(3)	child detention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(4)	shelters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(5)	places of care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(6)	ECD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	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14" y="5104141"/>
            <a:ext cx="7921624" cy="12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These facilities must be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registered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under the Act</a:t>
            </a:r>
            <a:r>
              <a:rPr kumimoji="0" lang="en-ZA" altLang="x-none" sz="19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(with a few exceptions)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They must comply with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minimum standards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set by law &amp; by the Ministry.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They must respect the </a:t>
            </a: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rights of children </a:t>
            </a: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&amp; </a:t>
            </a: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principle of </a:t>
            </a: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participation</a:t>
            </a:r>
            <a:r>
              <a:rPr kumimoji="0" lang="en-ZA" altLang="x-none" sz="1900" i="0" u="none" strike="noStrike" kern="0" cap="none" spc="-2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All facilities are subject to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monitoring and inspection </a:t>
            </a:r>
            <a:r>
              <a:rPr kumimoji="0" lang="en-ZA" altLang="x-none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by the Ministry.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9702" y="1960552"/>
            <a:ext cx="3013111" cy="281261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2B8F675-0F4F-4881-86C2-01EA726E29F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635DB2-6A81-4EB7-A5FE-5F166EE559E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367F56B-150B-41B5-9AA4-F87BCB944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5128572-8A02-4917-95E5-EDD196EB0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57A964-7CE7-4EE2-A813-B1B0172130C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1906494B-6219-4F1D-B517-6914D3DB9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49B0277-CE6C-4790-9290-13A139C56D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DCB93456-F9E7-4993-93B8-B12DD37AB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2111AEF-0220-4D8A-B7DA-8C6F731CD2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8BAC3DC-53BC-498E-8C32-A10E224A5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896733A-19C1-432B-86C1-729B38513C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75DBBD6-2734-46FE-BACE-600961C12E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7514039-16E0-4B0A-936A-8B6DE6FAB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EEA0CCD-4B9F-430A-BC66-4DFCFC8BF1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7D12433C-43AA-47A3-94B5-56E2DF58B1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2068D0A-4F92-4EEF-908A-B92C38860ED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47079F0-9377-4657-9F56-EDD323F19F2F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36A6A7D5-356C-4ABB-B0A1-9F4D14CB6F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5578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>
            <a:extLst>
              <a:ext uri="{FF2B5EF4-FFF2-40B4-BE49-F238E27FC236}">
                <a16:creationId xmlns:a16="http://schemas.microsoft.com/office/drawing/2014/main" id="{19D6CF56-DE5E-4108-B0F0-87CFD0E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2725"/>
            <a:ext cx="3175480" cy="4621980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Places of safety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homes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</a:t>
            </a: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detention centres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 are Residential Child Care Facilities (RCCFs).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x-none" sz="10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Shelters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are intended only normally for temporary stays and often involve children staying with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parent to escape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domestic abuse.</a:t>
            </a:r>
          </a:p>
          <a:p>
            <a:pPr marL="0" lvl="0" indent="0" algn="ctr" eaLnBrk="1" hangingPunct="1">
              <a:spcBef>
                <a:spcPts val="0"/>
              </a:spcBef>
              <a:buNone/>
              <a:defRPr/>
            </a:pPr>
            <a:endParaRPr lang="en-ZA" altLang="x-none" sz="1000" b="1" kern="0" dirty="0">
              <a:solidFill>
                <a:srgbClr val="4B7392"/>
              </a:solidFill>
              <a:latin typeface="MgOpen Cosmetica" panose="020B05000003000200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Places of care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and </a:t>
            </a:r>
            <a:r>
              <a:rPr kumimoji="0" lang="en-ZA" altLang="x-none" sz="1800" b="1" i="0" u="sng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ECD centres </a:t>
            </a: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are non-residential.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7033CF-35C3-4C26-8116-0A09C529F14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440A5B6-B510-4967-BF1A-12686C65487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BB40531-EBFE-4F52-998A-C73A19D5C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AA70F23-3674-4799-AF5E-8471C8CE3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39E1010-DA01-4A0E-93C9-9D1FBDC33EB7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5" name="Group 9">
                <a:extLst>
                  <a:ext uri="{FF2B5EF4-FFF2-40B4-BE49-F238E27FC236}">
                    <a16:creationId xmlns:a16="http://schemas.microsoft.com/office/drawing/2014/main" id="{6C9A2961-576E-4802-8DBA-67E242FEE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28AED0C-411D-4542-9DF4-36D16CDFE3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80899186-FAB9-4F2D-9860-6453160A74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CEBD66C3-F298-4114-80B3-5FA62173C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2359EE4-DEBA-4A90-BFDC-41360BD2A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FB05973-86D7-4DE2-B8E0-7BFD077191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3C0C7B1-B3C5-4621-9F34-C51A9A327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7F306ED-152F-4C2D-B09C-F1E2944A5B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44785EAA-6C7C-4345-99F5-05FAD1DBF8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530BBCE-A7A6-4BD3-81AD-17B7A82E3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736E10C-63CF-44F2-AAC3-A7D5A04ABF7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9AB5A4E-FFFF-4CD0-97CC-5C8C91623C40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8" name="Picture 22">
                  <a:extLst>
                    <a:ext uri="{FF2B5EF4-FFF2-40B4-BE49-F238E27FC236}">
                      <a16:creationId xmlns:a16="http://schemas.microsoft.com/office/drawing/2014/main" id="{5F107FDA-07EC-4509-BCF1-35402EEB73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45303" y="1496588"/>
            <a:ext cx="4487509" cy="48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617" y="650552"/>
            <a:ext cx="625734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Places of safety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584718" y="1896164"/>
            <a:ext cx="7960512" cy="4196243"/>
            <a:chOff x="546519" y="129771"/>
            <a:chExt cx="8819148" cy="4196243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54" y="129771"/>
              <a:ext cx="878001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 place of safety is used for short term, temporary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care of children -</a:t>
              </a:r>
              <a:r>
                <a:rPr kumimoji="0" lang="en-ZA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</a:t>
              </a: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519" y="1078971"/>
              <a:ext cx="4939001" cy="324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  <a:buSzPct val="8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removed from their usual homes for protection</a:t>
              </a:r>
              <a:endParaRPr kumimoji="0" lang="en-ZA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  <a:buSzPct val="8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awaiting placement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  <a:buSzPct val="8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held temporarily under the Criminal Procedure Act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  <a:buSzPct val="8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awaiting a criminal trial or sentence.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648" y="2916936"/>
            <a:ext cx="3374635" cy="263264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2AFF8A2-7352-495A-A74E-EE343E68611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A599CF-4D9D-419C-BACD-6CFA5D7D6D4C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F888363-D625-4257-81DF-0F8FB28D2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D77170E-5BE9-4C24-88A4-A4676C3F33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F0246B-A5E7-4372-A0E3-BB216A1421BD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AA483854-8784-41FD-9FD5-8899410C01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CB91B4B-5BFE-439C-A91A-9BD0ECF5E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21A2D8E-F6C6-4FDF-895E-5794DD8E5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1D350E6-245D-402A-BCDD-26627F206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2ADDBF3-9A53-4B05-A5AA-598A9D912D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F9EDEBE-2EBE-4CA4-BF6A-6938BC148C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7222A909-471D-4AAA-AA66-E8E012483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8795AD2-E610-46D0-A972-DF89DADD3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2F352AC-8719-4027-90AF-1E72D0C17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5C05719-A7BA-4669-B506-6274E60B9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8DD1653-3F78-4E05-A5BF-9FB76073A93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7001250C-0EEA-40D6-A986-A565BFFDC2E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AD6BC904-C11E-4D41-BAF8-1D2AB436D9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733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86" y="674595"/>
            <a:ext cx="625377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4B7392"/>
                </a:solidFill>
                <a:latin typeface="MgOpen Cosmetica" panose="020B0500000300020003" pitchFamily="34" charset="0"/>
              </a:rPr>
              <a:t>Children’s homes</a:t>
            </a:r>
            <a:endParaRPr lang="en-GB" altLang="x-none" sz="3600" kern="0" dirty="0">
              <a:solidFill>
                <a:srgbClr val="4B7392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569902" y="1755576"/>
            <a:ext cx="6133188" cy="4650019"/>
            <a:chOff x="278235" y="-522404"/>
            <a:chExt cx="6006157" cy="4650019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707" y="-522404"/>
              <a:ext cx="5936685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US" altLang="x-none" sz="2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 children’s home </a:t>
              </a:r>
              <a:br>
                <a:rPr lang="en-US" altLang="x-none" sz="2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accommodates:</a:t>
              </a:r>
              <a:r>
                <a:rPr lang="en-ZA" altLang="x-none" sz="2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</a:t>
              </a:r>
              <a:endParaRPr lang="en-GB" altLang="x-none" sz="28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35" y="480463"/>
              <a:ext cx="4710621" cy="364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abandoned or orphaned children</a:t>
              </a:r>
            </a:p>
            <a:p>
              <a:pPr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 who cannot be placed </a:t>
              </a:r>
              <a:b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in kinship or foster care</a:t>
              </a:r>
            </a:p>
            <a:p>
              <a:pPr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 placed under </a:t>
              </a:r>
              <a:b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Criminal Procedure Act</a:t>
              </a:r>
            </a:p>
            <a:p>
              <a:pPr eaLnBrk="1" hangingPunct="1">
                <a:spcBef>
                  <a:spcPts val="0"/>
                </a:spcBef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 awaiting </a:t>
              </a:r>
              <a:b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criminal trial or </a:t>
              </a:r>
              <a:b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sentence</a:t>
              </a:r>
              <a:endPara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9844" y="3986784"/>
            <a:ext cx="4602969" cy="233114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1695" y="999795"/>
            <a:ext cx="3069126" cy="312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B259BDE-2BE1-4CED-AF07-F80F7956F18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33A648-1FBB-4D77-B0A7-0DB67AF6CB09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3193D30-A8F1-4127-A200-A4013D7CD5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87E8AA-0AA0-4B9D-9BD5-3AC8890EF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8E4C48B-0B63-4E4B-A807-D6474AF6723A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CD4AD370-EA38-4C3A-84D1-0462A864F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1CF8582-7363-46B7-96DF-C32E3BDA4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6F6DE20-D8A1-401C-B603-11577195B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0EBB613-94B9-4825-8BB3-D6BB58AE89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87A44FA-B169-4ED8-AE92-C7A6971A8E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6FBFED0-1187-4F2B-B7DD-E17FF7E41D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1BF9F27-4E58-42DB-B490-6AC1E5B714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5924983-FCEE-4251-A172-A7C4E6294B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AD7ECB4-9586-446C-8B87-DE985185C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9FD0FDF8-6967-455B-A92E-89FC44D62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602D210-E337-47A8-AFCA-61ED88A16DF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7DBA5E4-6598-4D3D-9CF9-83F80BCE12D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7C44DF07-1F16-4706-AA43-1E1463A96F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4907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328199" y="2555038"/>
            <a:ext cx="7508209" cy="873962"/>
            <a:chOff x="687463" y="1345158"/>
            <a:chExt cx="65" cy="873962"/>
          </a:xfrm>
        </p:grpSpPr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C9734D4D-E471-4228-9D71-F9B85A6DE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1788233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C008C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1345158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C008C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1188" y="1808654"/>
            <a:ext cx="7921625" cy="355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 Care and Protection Act creates several new mechanisms for advancing child protection: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National Advisory Council on Children:</a:t>
            </a: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a multi-sectoral body called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tasked to promote the rights and interests of children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Advocate: </a:t>
            </a: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 official in the Office of the Ombudsman who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focuses on issues relating to children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Fund: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special fund that pools resources from different </a:t>
            </a: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ministries, donors and development partners for </a:t>
            </a:r>
            <a:r>
              <a:rPr kumimoji="0" lang="en-US" sz="2000" b="1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programmes</a:t>
            </a:r>
            <a:r>
              <a:rPr kumimoji="0" lang="en-US" sz="2000" b="1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which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will benefit children.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	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157" y="550507"/>
            <a:ext cx="639165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47675" indent="-447675" algn="l">
              <a:tabLst>
                <a:tab pos="1884363" algn="l"/>
              </a:tabLst>
            </a:pPr>
            <a:r>
              <a:rPr lang="en-ZA" altLang="x-none" sz="3400" kern="0" cap="all" spc="-40" dirty="0">
                <a:solidFill>
                  <a:srgbClr val="EC008C"/>
                </a:solidFill>
                <a:latin typeface="MgOpen Cosmetica" panose="020B0500000300020003" pitchFamily="34" charset="0"/>
              </a:rPr>
              <a:t>4. </a:t>
            </a:r>
            <a:r>
              <a:rPr lang="en-ZA" altLang="x-none" sz="3400" kern="0" spc="-40" dirty="0">
                <a:solidFill>
                  <a:srgbClr val="EC008C"/>
                </a:solidFill>
                <a:latin typeface="MgOpen Cosmetica" panose="020B0500000300020003" pitchFamily="34" charset="0"/>
              </a:rPr>
              <a:t>National Advisory Council on Children &amp; Children’s Advocate </a:t>
            </a:r>
            <a:endParaRPr lang="en-GB" altLang="x-none" sz="3400" kern="0" spc="-4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10292C-FDC3-4A22-817F-22529ECC509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15157AC-9372-4247-B8C5-CCF58E157DB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2819334-AA2E-4DBD-83CD-5452C9E7C9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70617F9-608F-4BBC-9141-DE5F3963B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D22A091-D319-4410-A2CF-0895CC29113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86D97969-9D62-44B2-8AE2-B4AFD918CC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AC4344D-CA6D-448B-80B2-0BBEA7851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78577A6-59FD-4B9E-8152-E02A5ED825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7832A7C-DF9F-43B5-B2EC-FAFAEF1FBC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22BB41F-64B4-42F3-AA41-3C00041BE2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310DE1E-14FA-4B52-AE45-5415D7AB8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ADB5194-DB64-41D2-96EA-B15A4E6AA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688CEA4-FECA-48FF-9446-D7C895487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5A004F1-A24F-4BAB-8124-46865FB36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02DFC9E-C7A7-4FB5-8B4C-689E64407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25B5CB4-252E-40F2-8AFD-4F3732A5A7C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2D3F2FC6-2FE7-4614-814E-CB9257E6250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C008C"/>
                </a:solidFill>
                <a:ln w="28575">
                  <a:solidFill>
                    <a:srgbClr val="FCD9E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537B6452-AE36-4B0C-83E8-8FB6DD53A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5499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6" y="649308"/>
            <a:ext cx="630167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4B7392"/>
                </a:solidFill>
                <a:latin typeface="MgOpen Cosmetica" panose="020B0500000300020003" pitchFamily="34" charset="0"/>
              </a:rPr>
              <a:t>Child detention centres</a:t>
            </a:r>
            <a:endParaRPr lang="en-GB" altLang="x-none" sz="3600" kern="0" dirty="0">
              <a:solidFill>
                <a:srgbClr val="4B7392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512029" y="1781172"/>
            <a:ext cx="8017631" cy="4362894"/>
            <a:chOff x="281557" y="325264"/>
            <a:chExt cx="8141485" cy="4362894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557" y="325264"/>
              <a:ext cx="5148764" cy="166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114000"/>
                </a:lnSpc>
                <a:spcBef>
                  <a:spcPts val="0"/>
                </a:spcBef>
                <a:buFontTx/>
                <a:buNone/>
              </a:pPr>
              <a:r>
                <a:rPr lang="en-US" altLang="x-none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 child detention </a:t>
              </a:r>
              <a:r>
                <a:rPr lang="en-US" altLang="x-none" sz="2400" b="1" kern="0" dirty="0" err="1">
                  <a:solidFill>
                    <a:schemeClr val="tx1"/>
                  </a:solidFill>
                  <a:latin typeface="MgOpen Cosmetica" panose="020B0500000300020003" pitchFamily="34" charset="0"/>
                </a:rPr>
                <a:t>centre</a:t>
              </a:r>
              <a:r>
                <a:rPr lang="en-US" altLang="x-none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is a secure facility for children in conflict with the law or children with behavioral problems</a:t>
              </a:r>
              <a:r>
                <a:rPr lang="en-ZA" altLang="x-none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: </a:t>
              </a:r>
              <a:endParaRPr lang="en-GB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96" y="2296413"/>
              <a:ext cx="8044046" cy="239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placed under the Child Care and Protection Act</a:t>
              </a: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transferred from another placement under the Act</a:t>
              </a: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placed under Criminal Procedure Act 51 of 1977</a:t>
              </a: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awaiting criminal trial or sentence</a:t>
              </a:r>
            </a:p>
            <a:p>
              <a:pPr eaLnBrk="1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192A9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with behavioral and emotional difficulties.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53" y="1839171"/>
            <a:ext cx="2580060" cy="167555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6595936-33A4-474E-8329-0DA4E703089A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A63FE92-B1C6-4A35-9FDF-A6293741CFB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06B8E26-7C1C-422F-AE77-CB1BCEDE0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959F95B-8D12-48D3-87E5-71681327EB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72DCB7-DEEE-48D4-8DF0-B9D9B5D7B18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48E146A7-F809-47F8-B115-0EFFD95CD1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A252EFC-C900-4DFF-8BE5-0E58110C63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E3CDC3FE-8CC7-454F-9C0C-2F36285AD2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C3E679D-0BE0-48F0-8730-E323E5CF67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94E592A-363A-48FB-BF4C-E47D55010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D1958BA-6DD0-406C-B9AE-C96D23D85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2B57EF3-29D1-4D58-BC47-91D2E4BB2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FC8B759-9BDC-4E92-8986-872F79CFB7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1BD0B7D-4C97-41E1-B24A-D9F8B69EEC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AA78D1F-831D-4892-8B62-F4322B4FA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8DD476F0-F4C9-46FC-A797-4FBCDB262FA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BE9E82FA-70A5-493D-99FD-0875A3F0EE7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6E272BA7-10F2-4811-9A67-329C0097AE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36840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34" y="684713"/>
            <a:ext cx="630297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Shelters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1788721"/>
            <a:ext cx="723447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Shelters provide short-term accommodation and basic services for</a:t>
            </a: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persons in crisis and persons with nowhere else to live </a:t>
            </a:r>
            <a:r>
              <a:rPr kumimoji="0" lang="en-US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-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3253713"/>
            <a:ext cx="804404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abused adults and children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 living or working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on the streets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 who voluntarily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attend the facility but are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free to leave.</a:t>
            </a:r>
            <a:endParaRPr kumimoji="0" lang="en-GB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472" y="3397184"/>
            <a:ext cx="3613338" cy="21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99765BF-A0AC-463F-8847-BBB4C587A25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0B73F2F-CBF0-485F-8B52-BE096538FE11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54AB625-C6B5-4DBE-89BD-FC9463B15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7F84814-EDFB-4402-BC88-8A2510AC7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71FEDAE-E9D7-4DC2-9624-0509F9E63F4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7384A2D3-80BA-4762-A551-8D0B773625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6E233CB-44B0-49FA-8809-ADE0DB29F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3A55F52-8031-40E6-AF54-A843F035DD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A314B91-D0E9-49D6-8647-CFA01C94C6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5495404-9E54-4974-81C3-3B2DD7FAFA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7F722FA-6187-40EC-B0CD-F2B390EA30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88EE7FE-C253-48B8-8A89-D26637E7B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7308406-123C-4672-8035-821F6666C3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63D4B9A-4031-437A-8DF1-955419000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96C515A-EF39-4F1D-82A0-007232224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6357448-9A50-451C-BFBD-BC7786B86FA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7957B53-484F-453F-A5A4-834CC758C1A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3" name="Picture 22">
                  <a:extLst>
                    <a:ext uri="{FF2B5EF4-FFF2-40B4-BE49-F238E27FC236}">
                      <a16:creationId xmlns:a16="http://schemas.microsoft.com/office/drawing/2014/main" id="{C94763D0-EB67-4F42-B3C0-9707DA22E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8490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932" y="1769081"/>
            <a:ext cx="7880246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MgOpen Cosmetica" panose="020B0500000300020003"/>
              </a:rPr>
              <a:t>A place of care is a facility for the short-term care of more than six children on behalf of their parents or care-givers -</a:t>
            </a:r>
          </a:p>
          <a:p>
            <a:pPr marL="357188" indent="-357188">
              <a:spcAft>
                <a:spcPts val="6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500000300020003"/>
              </a:rPr>
              <a:t>in terms of a private </a:t>
            </a:r>
            <a:br>
              <a:rPr lang="en-US" sz="2400" dirty="0">
                <a:latin typeface="MgOpen Cosmetica" panose="020B0500000300020003"/>
              </a:rPr>
            </a:br>
            <a:r>
              <a:rPr lang="en-US" sz="2400" dirty="0">
                <a:latin typeface="MgOpen Cosmetica" panose="020B0500000300020003"/>
              </a:rPr>
              <a:t>arrangement with the child’s </a:t>
            </a:r>
            <a:br>
              <a:rPr lang="en-US" sz="2400" dirty="0">
                <a:latin typeface="MgOpen Cosmetica" panose="020B0500000300020003"/>
              </a:rPr>
            </a:br>
            <a:r>
              <a:rPr lang="en-US" sz="2400" dirty="0">
                <a:latin typeface="MgOpen Cosmetica" panose="020B0500000300020003"/>
              </a:rPr>
              <a:t>parent or care-giver</a:t>
            </a:r>
          </a:p>
          <a:p>
            <a:pPr marL="357188" indent="-357188"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2400" dirty="0">
                <a:latin typeface="MgOpen Cosmetica" panose="020B0500000300020003"/>
              </a:rPr>
              <a:t>with or without payment </a:t>
            </a:r>
            <a:br>
              <a:rPr lang="en-US" sz="2400" dirty="0">
                <a:latin typeface="MgOpen Cosmetica" panose="020B0500000300020003"/>
              </a:rPr>
            </a:br>
            <a:r>
              <a:rPr lang="en-US" sz="2400" dirty="0">
                <a:latin typeface="MgOpen Cosmetica" panose="020B0500000300020003"/>
              </a:rPr>
              <a:t>of a fee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13389" y="575494"/>
            <a:ext cx="6119424" cy="881063"/>
          </a:xfrm>
        </p:spPr>
        <p:txBody>
          <a:bodyPr/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x-none" sz="4000" dirty="0">
                <a:solidFill>
                  <a:srgbClr val="4B7392"/>
                </a:solidFill>
                <a:latin typeface="MgOpen Cosmetica" panose="020B0500000300020003" pitchFamily="34" charset="0"/>
              </a:rPr>
              <a:t>Places of care</a:t>
            </a:r>
          </a:p>
        </p:txBody>
      </p:sp>
      <p:sp>
        <p:nvSpPr>
          <p:cNvPr id="42" name="Rectangle: Rounded Corners 3">
            <a:extLst>
              <a:ext uri="{FF2B5EF4-FFF2-40B4-BE49-F238E27FC236}">
                <a16:creationId xmlns:a16="http://schemas.microsoft.com/office/drawing/2014/main" id="{D0F22BCF-4D9A-4757-BABD-6F9353D5F3F2}"/>
              </a:ext>
            </a:extLst>
          </p:cNvPr>
          <p:cNvSpPr/>
          <p:nvPr/>
        </p:nvSpPr>
        <p:spPr>
          <a:xfrm>
            <a:off x="746450" y="5133819"/>
            <a:ext cx="7894034" cy="852136"/>
          </a:xfrm>
          <a:prstGeom prst="roundRect">
            <a:avLst/>
          </a:prstGeom>
          <a:solidFill>
            <a:srgbClr val="4B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MgOpen Cosmetica" panose="020B0500000300020003" pitchFamily="34" charset="0"/>
              </a:rPr>
              <a:t>Places of care include </a:t>
            </a:r>
            <a:r>
              <a:rPr lang="en-US" b="1" dirty="0">
                <a:solidFill>
                  <a:schemeClr val="bg1"/>
                </a:solidFill>
                <a:latin typeface="MgOpen Cosmetica" panose="020B0500000300020003"/>
              </a:rPr>
              <a:t>crèches, day care </a:t>
            </a:r>
            <a:r>
              <a:rPr lang="en-US" b="1" dirty="0" err="1">
                <a:solidFill>
                  <a:schemeClr val="bg1"/>
                </a:solidFill>
                <a:latin typeface="MgOpen Cosmetica" panose="020B0500000300020003"/>
              </a:rPr>
              <a:t>centres</a:t>
            </a:r>
            <a:r>
              <a:rPr lang="en-US" b="1" dirty="0">
                <a:solidFill>
                  <a:schemeClr val="bg1"/>
                </a:solidFill>
                <a:latin typeface="MgOpen Cosmetica" panose="020B0500000300020003"/>
              </a:rPr>
              <a:t>, kindergartens, etc. 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MgOpen Cosmetica" panose="020B0500000300020003" pitchFamily="34" charset="0"/>
              </a:rPr>
              <a:t>Places of care do NOT include schools, school hostels or medical facilities.</a:t>
            </a:r>
            <a:endParaRPr lang="x-none" b="1" dirty="0"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4094" y="2626545"/>
            <a:ext cx="3463457" cy="207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5F5FE1E-08B3-498C-A3F1-7F8FEC33178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B18115-5A68-47FB-BB53-FD436F12973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FE4CB64-D6D3-4119-9AB6-26EDEA1E50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4503C1E-D237-46ED-ACD2-813AEA5A7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97DCF4-6EA4-4428-B5D0-870E9C58105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DEAE2EFB-F9DA-4BCF-8CB1-08900EF1DF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C5B59CB-C1E5-431B-8C89-AE8B9AA6F0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928BE01-4CDD-4D33-9E96-8E9858AA10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4BC82B-FC39-4D25-A6A1-7A9F67DC6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D7A6189-AEF9-45E3-ADA5-D6D7EE30A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1E18676-9D60-4E3A-B134-4CFFF263B1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F69A350-3DD2-4E86-AEB8-8C0DBCE62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597C008-6A32-4DF3-AC05-2D42B1CDF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9985E7E5-9F6D-4FFB-B88E-F3C6EC4F2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08A7035-4918-4FFF-B0A3-1B846F5DDA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E8DD79-FC8F-440B-AFED-3452543C4317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EE6CA66-F0BE-454E-94B2-2876081FFB0B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3" name="Picture 22">
                  <a:extLst>
                    <a:ext uri="{FF2B5EF4-FFF2-40B4-BE49-F238E27FC236}">
                      <a16:creationId xmlns:a16="http://schemas.microsoft.com/office/drawing/2014/main" id="{DB364D50-241B-47D5-8025-EABE6C45CF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8213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000" y="640689"/>
            <a:ext cx="624396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Early childhood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development centres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248" y="2840334"/>
            <a:ext cx="3437601" cy="3450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818" y="1841210"/>
            <a:ext cx="8039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 ECD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is a facility where children between birth and the age of formal schooling engage in a structured set of learning activities.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E5776D-E50F-4340-83A2-D909D04B07B0}"/>
              </a:ext>
            </a:extLst>
          </p:cNvPr>
          <p:cNvSpPr/>
          <p:nvPr/>
        </p:nvSpPr>
        <p:spPr>
          <a:xfrm>
            <a:off x="492818" y="318777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Minister responsible for education must administer all matters relating to learning activities at ECD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648106-D6E5-4A7A-AB27-4C4C5FE79EE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7F00AA0-094C-418A-B252-E4FFA2AF096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C155AD2-42A8-41B9-860D-B48409B8D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87F490A-7D0A-420A-BA14-B6A873DC93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10AEBB0-C12C-4AF8-84CE-3CB4502470D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0F6AA597-F834-41C5-91C3-96F740175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99CB358-8505-4E09-984D-09D0AA05D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2390AEA-9FD6-4996-827B-ABBF686B92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791C8FE7-F237-4F12-9DB8-A431A785A3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A731E61-7D39-4F73-9BF7-8D4142383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EA7CFA3-9560-45C4-9E80-9FAABF95B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F68B333B-FE6A-44AE-A6D5-75B6A8EDF6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21080B-046F-4C24-82A7-D06ADCE942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3E5401B-2A0E-4E53-A011-7DC7321D8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CEFC22E-C1C0-46AA-AC50-826BA007A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DD2C09-7D05-4401-BC2E-A65D4D211078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F9AE9F4-A6E9-4BFE-8C71-5163FC236EC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3" name="Picture 22">
                  <a:extLst>
                    <a:ext uri="{FF2B5EF4-FFF2-40B4-BE49-F238E27FC236}">
                      <a16:creationId xmlns:a16="http://schemas.microsoft.com/office/drawing/2014/main" id="{CD0AADF6-2AC4-41B1-A089-6F350536A5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97013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139" y="610121"/>
            <a:ext cx="630167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Management and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staff of facilities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092" y="3148215"/>
            <a:ext cx="4847930" cy="3099664"/>
          </a:xfrm>
          <a:prstGeom prst="rect">
            <a:avLst/>
          </a:prstGeom>
        </p:spPr>
      </p:pic>
      <p:sp>
        <p:nvSpPr>
          <p:cNvPr id="26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105" y="1867870"/>
            <a:ext cx="6850223" cy="906366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216000" tIns="144000" rIns="216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homes and child detention centres must have </a:t>
            </a:r>
            <a:b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management board with five to nine members.</a:t>
            </a:r>
            <a:endParaRPr kumimoji="0" lang="en-GB" altLang="x-none" sz="20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143" y="3074771"/>
            <a:ext cx="31429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Minister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appoints board of government facility.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Registration certificate holder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appoints board of  private facility.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988" y="5237354"/>
            <a:ext cx="3106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srgbClr val="4B7392"/>
                </a:solidFill>
                <a:latin typeface="MgOpen Cosmetica" panose="020B0604020202020204"/>
              </a:rPr>
              <a:t>The board sets policy and</a:t>
            </a:r>
            <a:br>
              <a:rPr lang="en-ZA" sz="2000" b="1" dirty="0">
                <a:solidFill>
                  <a:srgbClr val="4B7392"/>
                </a:solidFill>
                <a:latin typeface="MgOpen Cosmetica" panose="020B0604020202020204"/>
              </a:rPr>
            </a:br>
            <a:r>
              <a:rPr lang="en-ZA" sz="2000" b="1" dirty="0">
                <a:solidFill>
                  <a:srgbClr val="4B7392"/>
                </a:solidFill>
                <a:latin typeface="MgOpen Cosmetica" panose="020B0604020202020204"/>
              </a:rPr>
              <a:t>supervises finances. 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2F426-C6AD-4F05-81F1-6BE1A6C283D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E2F55F-5B04-4FFD-96F0-2FFD3A032B81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C7BF7F5-0851-42C8-9010-E41DA184BA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89E152F-4138-4588-91A9-D4BB635623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CA092D-B32A-4336-BFB1-266F2A36B15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69615881-6448-4771-B9A0-63FB36070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2FCB7B-D9BD-4C7B-AF99-17C8BC18D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CAA78C-0C5D-4FB0-9D33-14BA86CD4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7382EB0-0390-4D34-BB8E-2838D2A14F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168EB7A-0DB9-4120-B481-5EB6D0DCB0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1621F4D-FD92-431F-B053-2C1D038930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4B45B98-143C-4755-B76F-FACFF3D9B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B7960BF-B0CA-4250-848F-1F9890F7D0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C740B2C-8F7E-4155-BFB5-726F1654F3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E23EDA9-0A58-44A3-8D6C-E5125973F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A051BBC-A3D1-493E-8928-538B1F36E55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B2FB436A-156B-4C91-9419-D89C206369B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D8D0B0A2-4A04-4DB2-B7F2-792112E667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9654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7" y="1874246"/>
            <a:ext cx="7913499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1-5 members of the community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where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facility is situated, including at least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1 person with the ability to monitor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financial issues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1 member from any health profession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1 member who represents interests of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residents of the facility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manager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the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children’s home 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child detention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centre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1 member of staff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161" y="628437"/>
            <a:ext cx="624565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Board members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305" y="4570255"/>
            <a:ext cx="5097508" cy="1738470"/>
          </a:xfrm>
          <a:prstGeom prst="rect">
            <a:avLst/>
          </a:prstGeom>
          <a:ln w="15875">
            <a:solidFill>
              <a:srgbClr val="4B7392"/>
            </a:solidFill>
          </a:ln>
        </p:spPr>
      </p:pic>
      <p:sp>
        <p:nvSpPr>
          <p:cNvPr id="28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833" y="1902811"/>
            <a:ext cx="2870853" cy="2302508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All board members of ANY facility must have police clearance certificates showing that they have not been convicted of any of the specified crimes. </a:t>
            </a:r>
            <a:endParaRPr kumimoji="0" lang="en-GB" altLang="x-none" sz="18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79C607-2F35-4BAE-8EF6-F49278B2F6B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3E08B2-E31F-4C6E-882E-67F25BC694B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9BB11EE-D04C-47C6-A26C-AC94EF73D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B146D97-52E4-4915-B1F3-23DAC7B0C2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CC6BB0F-1EC8-4C4D-A678-5486A26A32E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2B76C335-7FC6-4A4D-8988-D5B5EEFB74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0CF8994-11E4-4DCF-8808-822362D7F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D17AC69-99C2-4B66-8603-1A34CE738A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204FADE-ECFE-435A-BFEA-A9CE815CE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00757FF-E976-4573-8D77-36DB00C986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787A588-3B3C-45C9-B79F-CEBFE2F28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68DDB4C-E6B4-4BF1-95D0-66F80AAC8D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4B3D81A-0E7F-4D06-BD44-F9D57ABE80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B0AFBE5B-BEA7-488E-B55A-A069B41B2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203ADA5-F2B2-435C-BCF4-79C1DBD72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CB2E430-FE61-4535-A262-FDA061FC2F3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B1E5A9A-9955-4A27-9A17-80CEBDCC493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42CE0AC3-9821-49EF-9C88-2C9B608DF0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97065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280" y="668818"/>
            <a:ext cx="629253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Minimum standards for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ALL facilities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6" y="1773867"/>
            <a:ext cx="589910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safe area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for children to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play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adequate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space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ventilation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safe drinking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water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hygienic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toilet facilities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refuse disposal</a:t>
            </a:r>
            <a:endParaRPr kumimoji="0" lang="en-US" alt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hygienic </a:t>
            </a: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food preparation area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192A9"/>
              </a:buClr>
              <a:buSzTx/>
              <a:buFontTx/>
              <a:buChar char="•"/>
              <a:tabLst/>
              <a:defRPr/>
            </a:pPr>
            <a:r>
              <a:rPr kumimoji="0" lang="en-US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first aid supplies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323" y="1271078"/>
            <a:ext cx="3014241" cy="5024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627" y="4547248"/>
            <a:ext cx="4624030" cy="1748510"/>
          </a:xfrm>
          <a:prstGeom prst="rect">
            <a:avLst/>
          </a:prstGeom>
          <a:solidFill>
            <a:schemeClr val="bg1"/>
          </a:solidFill>
          <a:ln w="28575">
            <a:solidFill>
              <a:srgbClr val="4B7392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Standards must be appropriate to the standards of the surrounding community. The Ministry can provide grace periods for compliance by facilities in </a:t>
            </a:r>
            <a:b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rural areas &amp; informal settlements.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5423E5E-887D-4407-A4EF-D762B8A48BC5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C9F63AD-3A13-42C7-A153-EE3399E2A63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34CEAEE-BD6A-49C3-B949-05A7FD63B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4E2281A-DD23-4D7D-BB4C-7EDBA88D8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B3D3882-454C-4D72-9898-1EE31007A65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B153094A-A6B1-4336-94A9-B4A14BD171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3D3F674-9773-411A-BAFC-D93799D38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50DF2A9-D24B-4612-848F-DF51466C8F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60C772E-BC2C-45BB-B72B-F961DAFB7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E1A4247E-3F49-4835-96A9-B893F6CDE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6293E16-6ED8-495E-B527-2D999AD85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AFB516C-1F2D-4937-8C5D-1DD368362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C3EC206-6B0E-44F3-98E0-33978833F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2DE2237-3F5D-4A4E-8AFF-E5006B8A7F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09410B9-6382-4841-B7B3-A567EA754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98F0797-32FB-425D-91BE-4D3B8EDC2B2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9EA6FDF-25B5-4F27-97F7-0E620E1C00C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3" name="Picture 22">
                  <a:extLst>
                    <a:ext uri="{FF2B5EF4-FFF2-40B4-BE49-F238E27FC236}">
                      <a16:creationId xmlns:a16="http://schemas.microsoft.com/office/drawing/2014/main" id="{D21F9FA3-E61C-4109-B62A-5D59BA5207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9830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5661" y="3690108"/>
            <a:ext cx="3608301" cy="2618617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52" y="633944"/>
            <a:ext cx="625391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Rights of children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5442" y="1437247"/>
            <a:ext cx="4669210" cy="4769393"/>
            <a:chOff x="357255" y="-95710"/>
            <a:chExt cx="3384447" cy="4769393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315" y="-95710"/>
              <a:ext cx="9938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</a:t>
              </a:r>
              <a:endPara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55" y="2673135"/>
              <a:ext cx="3384447" cy="20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7192A9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right to </a:t>
              </a:r>
              <a:r>
                <a:rPr kumimoji="0" lang="en-US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basic necessities </a:t>
              </a:r>
              <a:br>
                <a:rPr kumimoji="0" lang="en-US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(food, clothing, health care, </a:t>
              </a:r>
              <a:r>
                <a:rPr kumimoji="0" lang="en-US" altLang="x-none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etc</a:t>
              </a: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)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7192A9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right to </a:t>
              </a:r>
              <a:r>
                <a:rPr kumimoji="0" lang="en-US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reasonable privacy </a:t>
              </a: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and </a:t>
              </a:r>
              <a:b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</a:b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to possess </a:t>
              </a:r>
              <a:r>
                <a:rPr kumimoji="0" lang="en-US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personal property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7192A9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right to be informed of </a:t>
              </a:r>
              <a:r>
                <a:rPr kumimoji="0" lang="en-US" altLang="x-non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behavioral rules </a:t>
              </a:r>
              <a:r>
                <a:rPr kumimoji="0" lang="en-US" altLang="x-none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and </a:t>
              </a:r>
              <a:r>
                <a:rPr kumimoji="0" lang="en-US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consequences of violating them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7892" y="2113211"/>
            <a:ext cx="80139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be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informed of reason for placement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for family &amp; care-giver to be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informed of child’s location and reason for admission/detention</a:t>
            </a:r>
            <a:endParaRPr kumimoji="0" lang="en-US" alt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contact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with persons important to child (parent, social worker, probation officer, </a:t>
            </a:r>
            <a:b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religious counsellor, lawyer, </a:t>
            </a:r>
            <a:r>
              <a:rPr kumimoji="0" lang="en-US" altLang="x-non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etc</a:t>
            </a: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892" y="1682324"/>
            <a:ext cx="52876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Residential child care facilities 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4A2F84-C83C-44ED-878B-971D76A0C80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8A3A039-C874-463C-BB87-3A411A9F530C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0B8ECC4-DB2B-4E57-9125-D153E04CA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2C05E49-1565-4231-BE80-7EB35D65C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F53F8B5-A58E-4F8D-942D-9F52AFC0E30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3" name="Group 9">
                <a:extLst>
                  <a:ext uri="{FF2B5EF4-FFF2-40B4-BE49-F238E27FC236}">
                    <a16:creationId xmlns:a16="http://schemas.microsoft.com/office/drawing/2014/main" id="{4647CD0F-0FDD-4470-8684-FEC533F2B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6DBE063-0BB4-4909-B80F-6F989E6BF9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D7D42F7F-45AC-4C62-8C50-18BFC9D84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4CBE8D4-8521-46F0-AA96-4D5967C3E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1B918A70-DB96-47F8-AC95-BA6A065A42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09C4302C-1916-4A9E-9C3E-10F42E976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D756E44-1440-4E12-8282-545D68129E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2AD72730-8C77-43F0-B0BC-5F2C294AD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5CD283F2-F9E9-4BFE-8855-CC96357B8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9F3290B-136C-4A60-B774-916D2A9BB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58C0B-E6FF-4157-9062-5CC13B469E0F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D3515F6-EE0B-4DB3-8327-9FCD25E131A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CD6DC044-1FF5-4C15-9536-7A334BB75D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6677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970" y="1328056"/>
            <a:ext cx="3307497" cy="4295504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539" y="597131"/>
            <a:ext cx="619027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2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More rights of children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29" y="1477664"/>
            <a:ext cx="135018" cy="7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65" y="2305304"/>
            <a:ext cx="7921625" cy="42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for background </a:t>
            </a:r>
            <a:b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culture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positive discipline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appropriate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educational </a:t>
            </a:r>
            <a:b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opportunities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and protection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be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taught how to respect </a:t>
            </a:r>
            <a:b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others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support for special needs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of access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community activities and structures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information about complaints procedures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1859" y="1823216"/>
            <a:ext cx="44118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Residential child care facilities 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4904FC-AB31-4979-A5CF-8C56FD9D124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881B873-4778-41A0-89E0-134C34FD90C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2FB93C9-766E-44C2-B8A2-87DD8DC16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881FD4-6ACF-4FA2-9269-71103D519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DAF77F7-0C37-4EE1-B6F3-7BDBFCD544D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DF800281-C7CC-4F49-9496-29B940CFCB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5308BF00-4FD6-42C7-95D5-42B078E3B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42042E1-2F2C-41DE-948A-D0A4CBD511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1D9FFB7-90B6-4934-A1FA-5D30CA8EC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D2E6BF41-AF5E-4777-BE27-B0231A3AFA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D0A94E8-8EED-42A7-9DE1-F578DD2183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DB38DD3-F54B-4356-B52B-46A23DCCD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14B40FC-1420-4D32-8292-0347544293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DE4B9D9-7B9A-453D-A4AB-A4FE17D028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2331E360-0ABA-4759-B1F1-7E73B90BD5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7A1897F-595A-43D4-B75C-84D12B90EBD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CA279FD-C8B5-49C3-B0BF-6D1322EE117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65AE3370-19F9-4EF9-98C5-ABC6F2698A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24378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49308"/>
            <a:ext cx="625376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Rights of children</a:t>
            </a: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91" y="1673351"/>
            <a:ext cx="194118" cy="7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1" y="2230704"/>
            <a:ext cx="792162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basic necessities </a:t>
            </a: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(food, </a:t>
            </a:r>
            <a:b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nurturing, health care)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participation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reasonable privacy </a:t>
            </a: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</a:t>
            </a:r>
            <a:b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possess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personal property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be informed of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behavioral rules </a:t>
            </a:r>
            <a:b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consequences of violating them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for background and </a:t>
            </a:r>
            <a:b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culture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positive discipline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appropriate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educational </a:t>
            </a:r>
            <a:b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opportunities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respect and protection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192A9"/>
              </a:buClr>
              <a:buSzPct val="90000"/>
              <a:buFont typeface="Wingdings" panose="05000000000000000000" pitchFamily="2" charset="2"/>
              <a:buChar char=""/>
              <a:tabLst/>
              <a:defRPr/>
            </a:pPr>
            <a:r>
              <a:rPr kumimoji="0" lang="en-US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right to </a:t>
            </a:r>
            <a:r>
              <a:rPr kumimoji="0" lang="en-US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information about complaints procedures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188" y="1750031"/>
            <a:ext cx="51860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NON-residential</a:t>
            </a: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child care facilities 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285568"/>
            <a:ext cx="3960813" cy="379479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0888062-B88F-44E8-B6CE-AB6341830FF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205A93E-90FD-435F-8151-0BC9E56FBD2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D22C32E-262D-41C6-B00A-7D32C0515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BD16440-AC64-4FB5-847D-D406B1CBE2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C258F7D-6BE1-4CF1-B8D7-ACF0602C5C1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4FFE3097-1FD8-4235-A474-65546FD383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0166D0D-C2CA-4FF9-AFAF-B97E01E86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387AE25-F786-438B-87F7-76814ED20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AEBBECC-EC30-4A2A-8B29-5CB4885B59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7D2F15F-F542-48AD-9407-86A8E5AE94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077A7D98-E856-4276-89F6-8AE5C0B763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A1A3E30-16A0-4C01-8867-B7771BCFE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4370FBD-3E0F-4012-A6D1-F4DF1868F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FF76DC5-5D37-4763-9337-8F945097C8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705758C-33DB-4B07-B3E9-B4B1AD7A8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9784E99C-4A61-49A2-B3F1-0527C3DDD279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2EB4C272-A4A5-4433-BBC2-DB4C10FD050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DB496717-B966-4E00-83FA-ABCA4AF457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4354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9" y="1725164"/>
            <a:ext cx="7921624" cy="479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</a:pPr>
            <a:r>
              <a:rPr lang="en-ZA" altLang="x-none" sz="2400" b="1" kern="0" dirty="0">
                <a:latin typeface="MgOpen Cosmetica" panose="020B0500000300020003" pitchFamily="34" charset="0"/>
              </a:rPr>
              <a:t>Functions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Encourage cross-sectoral cooperation on matters </a:t>
            </a:r>
            <a:br>
              <a:rPr lang="en-ZA" altLang="x-none" kern="0" dirty="0">
                <a:latin typeface="MgOpen Cosmetica" panose="020B0500000300020003" pitchFamily="34" charset="0"/>
              </a:rPr>
            </a:br>
            <a:r>
              <a:rPr lang="en-ZA" altLang="x-none" kern="0" dirty="0">
                <a:latin typeface="MgOpen Cosmetica" panose="020B0500000300020003" pitchFamily="34" charset="0"/>
              </a:rPr>
              <a:t>relating to children 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Advise government on matters relating to </a:t>
            </a:r>
            <a:br>
              <a:rPr lang="en-ZA" altLang="x-none" kern="0" dirty="0">
                <a:latin typeface="MgOpen Cosmetica" panose="020B0500000300020003" pitchFamily="34" charset="0"/>
              </a:rPr>
            </a:br>
            <a:r>
              <a:rPr lang="en-ZA" altLang="x-none" kern="0" dirty="0">
                <a:latin typeface="MgOpen Cosmetica" panose="020B0500000300020003" pitchFamily="34" charset="0"/>
              </a:rPr>
              <a:t>protection and care of children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Advise government agencies on how best to </a:t>
            </a:r>
            <a:br>
              <a:rPr lang="en-ZA" altLang="x-none" kern="0" dirty="0">
                <a:latin typeface="MgOpen Cosmetica" panose="020B0500000300020003" pitchFamily="34" charset="0"/>
              </a:rPr>
            </a:br>
            <a:r>
              <a:rPr lang="en-ZA" altLang="x-none" kern="0" dirty="0">
                <a:latin typeface="MgOpen Cosmetica" panose="020B0500000300020003" pitchFamily="34" charset="0"/>
              </a:rPr>
              <a:t>fulfil their functions under laws on children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Advise on need for law reform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Encourage involvement of NGOs and communities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Design and recommend programmes relating </a:t>
            </a:r>
            <a:br>
              <a:rPr lang="en-ZA" altLang="x-none" kern="0" dirty="0">
                <a:latin typeface="MgOpen Cosmetica" panose="020B0500000300020003" pitchFamily="34" charset="0"/>
              </a:rPr>
            </a:br>
            <a:r>
              <a:rPr lang="en-ZA" altLang="x-none" kern="0" dirty="0">
                <a:latin typeface="MgOpen Cosmetica" panose="020B0500000300020003" pitchFamily="34" charset="0"/>
              </a:rPr>
              <a:t>to prevention services or child protection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70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kern="0" dirty="0">
                <a:latin typeface="MgOpen Cosmetica" panose="020B0500000300020003" pitchFamily="34" charset="0"/>
              </a:rPr>
              <a:t>Study, investigate and monitor implementation </a:t>
            </a:r>
            <a:br>
              <a:rPr lang="en-ZA" altLang="x-none" kern="0" dirty="0">
                <a:latin typeface="MgOpen Cosmetica" panose="020B0500000300020003" pitchFamily="34" charset="0"/>
              </a:rPr>
            </a:br>
            <a:r>
              <a:rPr lang="en-ZA" altLang="x-none" kern="0" dirty="0">
                <a:latin typeface="MgOpen Cosmetica" panose="020B0500000300020003" pitchFamily="34" charset="0"/>
              </a:rPr>
              <a:t>of laws relating to children</a:t>
            </a:r>
          </a:p>
          <a:p>
            <a:pPr marL="265113" indent="-265113" eaLnBrk="1" hangingPunct="1">
              <a:spcBef>
                <a:spcPts val="0"/>
              </a:spcBef>
              <a:spcAft>
                <a:spcPts val="0"/>
              </a:spcAft>
              <a:buClr>
                <a:srgbClr val="EC008C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kern="0" dirty="0">
                <a:latin typeface="MgOpen Cosmetica" panose="020B0500000300020003" pitchFamily="34" charset="0"/>
              </a:rPr>
              <a:t>Perform other functions assigned by Minister.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80" y="2291457"/>
            <a:ext cx="2406333" cy="187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4434671"/>
            <a:ext cx="2406332" cy="1874053"/>
          </a:xfrm>
          <a:prstGeom prst="rect">
            <a:avLst/>
          </a:prstGeom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850" y="864429"/>
            <a:ext cx="6319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tabLst>
                <a:tab pos="1884363" algn="l"/>
              </a:tabLst>
            </a:pPr>
            <a:r>
              <a:rPr lang="en-ZA" altLang="x-none" sz="2800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National Advisory Council on Children</a:t>
            </a:r>
            <a:endParaRPr lang="en-GB" altLang="x-none" sz="2800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8E53631-FAD0-4AB2-B7BC-B3686B80FE5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CC9D2F8-B5F5-43AE-B970-3D9873CD141C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6E4E85B-2675-4BC0-AF93-281315CC2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ED8831F-C599-4D39-A2CF-AB14924A4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864150B-B969-4C30-B3EE-580EBABC848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9" name="Group 9">
                <a:extLst>
                  <a:ext uri="{FF2B5EF4-FFF2-40B4-BE49-F238E27FC236}">
                    <a16:creationId xmlns:a16="http://schemas.microsoft.com/office/drawing/2014/main" id="{EA4B7621-96C1-453D-AD7B-44DBE0B08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6D0AAC97-AB6C-4ACF-8E83-10115D30CB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585F9B65-81F6-4BA2-9912-962F775C6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029281C-6C01-4BF9-B0D2-259E17B68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9E6BB10-EB4E-4E76-A95C-CE04CB1DF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329966F-F7DF-42BB-8C99-878059071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6FEB55E9-6CB6-49C0-9691-45809A5344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5F29DFC0-7C7C-4F84-9A9A-D39697E54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44D8171-0417-4C59-B866-0664E842A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3FF36B05-83C2-40E1-A2BB-DF62674EED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4ECA5B6-6A7F-4DA1-B813-4FB5E2FD1AB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35A0DF87-C6DF-4B27-B1A2-083966B3D5B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C008C"/>
                </a:solidFill>
                <a:ln w="28575">
                  <a:solidFill>
                    <a:srgbClr val="FCD9E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62" name="Picture 22">
                  <a:extLst>
                    <a:ext uri="{FF2B5EF4-FFF2-40B4-BE49-F238E27FC236}">
                      <a16:creationId xmlns:a16="http://schemas.microsoft.com/office/drawing/2014/main" id="{3C3F6501-FAA1-4812-A639-C606103699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06691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350" y="2009412"/>
            <a:ext cx="4173781" cy="4252310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19D6CF56-DE5E-4108-B0F0-87CFD0E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0" y="2009411"/>
            <a:ext cx="3393880" cy="4252311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No one may use corporal punishment on a child in any registered facility.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This applies regardless of whether the child is in the facility in terms of a court order or is present voluntarily.</a:t>
            </a:r>
            <a:endParaRPr kumimoji="0" lang="en-GB" altLang="x-none" sz="24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038" y="512049"/>
            <a:ext cx="62537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Corporal punishment </a:t>
            </a:r>
            <a:b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prohibited in ALL facilities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316ABD-BEB2-4597-8687-423AAFBF487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B31EA0-1239-4C85-BBC2-984D75F27B31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3620887-69FE-4614-AFF6-767BE126DF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02646E-C81A-4BE0-A59B-B2ED63ABD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093B7F-C866-4F4C-A695-5DD0DAEDCBB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A9C74D1C-B4B7-49B3-9515-2F9C4D17C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37E2F03-2F94-4B27-A7B3-CD0957D7A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48D0A53-BA24-4A25-BF1E-E0E63BE77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4B6B309-DA06-4204-8923-DFE3493CC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3C214DF-060C-4DE2-9DE9-B1B2015896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2FF3E32-09DF-445C-8FA6-07528F637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B51B4EC-79BA-4062-A7D1-F6AA75F1B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CB55423-9162-4EA7-BFDE-3D00BB171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22A6AE32-AB0C-4CF2-B6DC-1BC880BFD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CD44B3B-90DB-4F6F-8CAA-EA2940F590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06C09E1-3822-4693-8AF0-923D011956A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A2D536D-F689-4430-846C-15943C7D5DD5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2650C9D3-7692-439C-96D8-FBCAA87740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5014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62991" y="736691"/>
            <a:ext cx="7870182" cy="1477326"/>
            <a:chOff x="687463" y="-144357"/>
            <a:chExt cx="7870182" cy="1477326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718" y="-144357"/>
              <a:ext cx="624492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x-none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B7392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Positive discipline – “do’s”</a:t>
              </a:r>
              <a:endParaRPr kumimoji="0" lang="en-GB" altLang="x-none" sz="4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Rectangle 5">
            <a:extLst>
              <a:ext uri="{FF2B5EF4-FFF2-40B4-BE49-F238E27FC236}">
                <a16:creationId xmlns:a16="http://schemas.microsoft.com/office/drawing/2014/main" id="{19D6CF56-DE5E-4108-B0F0-87CFD0E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28" y="1923796"/>
            <a:ext cx="4765484" cy="4392000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What to do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B739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Make sure children are provided with the skills and support to behave well.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B739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Lead by example. 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4B739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Make sure children feel respected and physically, emotionally and socially safe.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ZA" alt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Put in place programmes and role modelling that encourage children to behave well.</a:t>
            </a:r>
            <a:endParaRPr kumimoji="0" lang="en-GB" altLang="x-none" sz="20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8427" y="1923796"/>
            <a:ext cx="2794385" cy="43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DF74A07-D0E5-4541-BF05-68484F29053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D334CB-A55F-47EA-91A3-D3CB0E46B9D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B416CD6-F457-48A5-B896-9CF5E349DA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8552A0D-A8C8-4ED0-8CF2-E78290676E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68EB11C-68F7-4998-9014-F3840A3C14E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CE1D42A2-8715-4F33-99AA-4BB84C86E2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9BFAEE3-E760-4D93-AEFB-70EC56832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4CCF4CB-1B79-4722-8B0C-D827B9F9A5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3BC9C7C0-7ABF-4BC7-80EE-FE8A8408F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3B3A5168-D4EB-4042-88FB-9A38412B9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BEB3E057-2EE2-401E-886A-754D0841CD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79A20489-6229-41AD-AE2C-BFFD234B6C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68A858C-6BE6-4765-880B-F2339D1A9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3CDC013-DFF7-479C-AA86-B0794FA2DF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53450556-6E29-433D-A57B-7A5F36DE68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E859693-A2DC-4ADD-A56B-66B89009A51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E3B6DA5A-9165-4DC0-952A-0D5781DC489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7428325B-B13A-4AED-B3A4-958F651189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219429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314" y="1973818"/>
            <a:ext cx="502019" cy="126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314" y="1973818"/>
            <a:ext cx="502019" cy="126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9D6CF56-DE5E-4108-B0F0-87CFD0E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6" y="1870893"/>
            <a:ext cx="7921619" cy="4435981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144000" tIns="180000" rIns="144000" bIns="16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What NOT to do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group punishment </a:t>
            </a:r>
            <a:br>
              <a:rPr kumimoji="0" lang="en-ZA" altLang="x-none" sz="1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for individual behaviour 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threats of removal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from facility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humiliation or ridicule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corporal punishment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depriving child of basic rights or needs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depriving a child of access to family or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other persons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denial of visits, telephone calls or correspondence with family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isolation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(except for brief time-outs where child is not completely alone)</a:t>
            </a: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B7392"/>
              </a:buClr>
              <a:buSzPct val="115000"/>
              <a:buFont typeface="Wingdings" panose="05000000000000000000" pitchFamily="2" charset="2"/>
              <a:buChar char=""/>
              <a:tabLst/>
              <a:defRPr/>
            </a:pPr>
            <a:r>
              <a:rPr kumimoji="0" lang="en-US" sz="1800" b="1" i="0" u="none" strike="noStrike" kern="1200" cap="none" spc="-10" normalizeH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bodily restraint </a:t>
            </a:r>
            <a:r>
              <a:rPr kumimoji="0" lang="en-US" sz="1800" b="0" i="0" u="none" strike="noStrike" kern="1200" cap="none" spc="-10" normalizeH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(other than brief holding to prevent danger to self or others)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323" y="750465"/>
            <a:ext cx="65634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Positive discipline – “don’ts”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010" y="1573599"/>
            <a:ext cx="4984477" cy="317213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D87999-3D8C-40B5-A47B-B2DE3A68458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A4F23B1-E73C-4EDC-8154-E42DF6C6E52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9C51F70-1AAC-48E5-BA6C-ED9844C21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1D4066F-E916-4507-B669-BBEBAB2E7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03DC90-0CAC-4782-81AA-0595803A574C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7F700AFC-CD86-48C0-82B1-B521DFDB38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77EFDF3-CE3C-47E9-BAB9-2571C43B84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770995BC-AC77-4748-8BE4-7AC046B46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4E2C271B-8F28-4A52-81D7-D82CB05F24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D926EFF-0D22-4F79-9507-2639289C79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F53EA84-2D8E-4793-9386-BBFE3FD06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75B078C-8693-46D4-980A-CA6D0A1D3F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BD85EA7-D78A-43E0-BD4C-AAF9D993E1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025C0B9-539B-48DB-AF67-CD6D050B5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0FA85270-AB0C-4135-BCC5-AEC3564F36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AD141F6-4AA9-45D1-823B-EAE76CC398C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955928E-E719-4E29-96BA-612E2D5FB4DA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82D96802-C1AA-4EFD-8AAE-4547D8B528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07156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314" y="1973818"/>
            <a:ext cx="502019" cy="126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314" y="1973818"/>
            <a:ext cx="502019" cy="126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9D6CF56-DE5E-4108-B0F0-87CFD0E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48085"/>
            <a:ext cx="7921621" cy="4464000"/>
          </a:xfrm>
          <a:prstGeom prst="rect">
            <a:avLst/>
          </a:prstGeom>
          <a:solidFill>
            <a:schemeClr val="bg1"/>
          </a:solidFill>
          <a:ln w="15875">
            <a:solidFill>
              <a:srgbClr val="4B7392"/>
            </a:solidFill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MORE - What NOT to do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harmful or age-inappropriate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exercise or chores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verbal abuse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anything that could cause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emotional or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physical harm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punishment  by another child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discrimination on the basis of culture, language,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sex, race, religion or HIV status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û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undue influence by service providers to impose their personal beliefs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(such as personal attitudes about gender stereotypes or sexual orientation)</a:t>
            </a:r>
            <a:endParaRPr kumimoji="0" lang="en-GB" altLang="x-none" sz="18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715" y="703991"/>
            <a:ext cx="68600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Positive discipline – “don’ts”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564" y="2695261"/>
            <a:ext cx="4109051" cy="264483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00DF6AD-C9B5-484B-A4F5-FB2AF56889C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63C579-B95C-4A15-8135-8E53A118D8A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06131D5-814A-4F6C-9E47-3EEE38687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AF19CF2-8F72-4C9B-A1F0-01CBDE28E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1C93E39-BE8D-4179-9490-68FBA3B566E3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1" name="Group 9">
                <a:extLst>
                  <a:ext uri="{FF2B5EF4-FFF2-40B4-BE49-F238E27FC236}">
                    <a16:creationId xmlns:a16="http://schemas.microsoft.com/office/drawing/2014/main" id="{9AA73654-F21F-46C1-8AC8-F866330CB9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A0564BF-8714-4092-BB7E-641EEF2F0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4B917902-4B36-401E-84DE-735616C18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550D0F2C-D601-45B2-8D9F-79249CBD18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D217E6-0EBE-4763-9750-02B8CB1153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26FF32B1-3F53-4717-8157-87DADCC2F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9DF8FA-8879-4C68-A021-F4A68A248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FB5E00D-BD50-4150-92EA-E66A0ED212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74FEAFB-D683-4D15-80EA-ADE6E13C6B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3CAFD072-2052-4140-AB11-ECE0139245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6EC795A3-0C74-422C-B0B3-66D5A695BA5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FE751FF-6D1D-44A7-89B6-60A3F4F91290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4" name="Picture 22">
                  <a:extLst>
                    <a:ext uri="{FF2B5EF4-FFF2-40B4-BE49-F238E27FC236}">
                      <a16:creationId xmlns:a16="http://schemas.microsoft.com/office/drawing/2014/main" id="{CB5930DA-B5AF-491C-AA75-0DB360FCD6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65833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92A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61" y="640689"/>
            <a:ext cx="466050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4B7392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Complaints procedure</a:t>
            </a: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4B7392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33" y="1673351"/>
            <a:ext cx="202826" cy="75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endParaRPr kumimoji="0" lang="en-GB" altLang="x-none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33" y="1785509"/>
            <a:ext cx="62802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192A9"/>
              </a:buClr>
              <a:buSzPct val="90000"/>
              <a:buFontTx/>
              <a:buNone/>
              <a:tabLst/>
              <a:defRPr/>
            </a:pP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Every facility must have a complaints procedure </a:t>
            </a:r>
            <a:b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that is accessible to</a:t>
            </a:r>
            <a:r>
              <a:rPr kumimoji="0" lang="en-US" altLang="x-none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the children in the facility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EDE616-CCD3-42FA-ACBE-87F6A2F9785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71F476-DC2B-459D-B314-E523CB4A9B2C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5BBA1D3-C861-426C-9618-A43F64E07E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356A66B-2569-434F-B478-AB499FAAD8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4B73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32D4FB7-8BB5-4214-93E6-0CDDE9FBFC2F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BBEF30A3-F453-46E4-8333-40AD1DDCD5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C5E36D4-DCE8-4F72-BECF-9617331896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C34568B-C4EC-43A8-979C-10FAE680D0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2066F99-56C0-45E6-8C6F-806ABD77AB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288B8AA-0792-4456-B66A-B891F77EE4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7B55B12-A19E-43CE-8801-4CEB22A4C0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F752BEF-FDA1-4B55-85A1-9913CD908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085A301-7F79-4B80-9883-D75AFB7568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53F68190-152A-4AF8-B6C3-3889F9226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16C4AA9F-2E64-43B6-AA95-B540C5AD1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03C26B-8204-4C51-A1F1-A4C1A919E939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D3B1BF3-ADC5-4CB0-AFB9-669849A9720F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4B7392"/>
                </a:solidFill>
                <a:ln w="28575">
                  <a:solidFill>
                    <a:srgbClr val="DBE4E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2DF0900E-2B31-4BB7-BA5C-5FDF0F19B2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3AF1CB25-D355-4DB5-8BF6-25627CB5E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104" y="549275"/>
            <a:ext cx="1441188" cy="25577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835017-BE72-4999-B986-D9D6274495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745533"/>
            <a:ext cx="7225216" cy="35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132" y="546151"/>
            <a:ext cx="5970352" cy="5759827"/>
          </a:xfrm>
          <a:prstGeom prst="rect">
            <a:avLst/>
          </a:prstGeom>
        </p:spPr>
      </p:pic>
      <p:sp>
        <p:nvSpPr>
          <p:cNvPr id="47" name="Rectangle: Rounded Corners 3">
            <a:extLst>
              <a:ext uri="{FF2B5EF4-FFF2-40B4-BE49-F238E27FC236}">
                <a16:creationId xmlns:a16="http://schemas.microsoft.com/office/drawing/2014/main" id="{D0F22BCF-4D9A-4757-BABD-6F9353D5F3F2}"/>
              </a:ext>
            </a:extLst>
          </p:cNvPr>
          <p:cNvSpPr/>
          <p:nvPr/>
        </p:nvSpPr>
        <p:spPr>
          <a:xfrm>
            <a:off x="611188" y="5087698"/>
            <a:ext cx="1546796" cy="1223962"/>
          </a:xfrm>
          <a:prstGeom prst="round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b="1" kern="0" dirty="0">
                <a:latin typeface="MgOpen Cosmetica" panose="020B0500000300020003" pitchFamily="34" charset="0"/>
              </a:rPr>
              <a:t>National Advisory Council on Children</a:t>
            </a:r>
            <a:endParaRPr lang="en-GB" altLang="x-none" b="1" kern="0" dirty="0">
              <a:latin typeface="MgOpen Cosmetica" panose="020B0500000300020003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FAE3681-8CBC-446D-AAAB-978A25E5F5F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157D81-081A-4EB2-9493-4E3EA171E73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5ED704B-D0B8-45AC-BAE8-0492ADCD77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F44B908-AA5A-4C24-941D-78C9DEBFF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E2C949-EEBE-49F0-B853-1F9F9C1C716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6" name="Group 9">
                <a:extLst>
                  <a:ext uri="{FF2B5EF4-FFF2-40B4-BE49-F238E27FC236}">
                    <a16:creationId xmlns:a16="http://schemas.microsoft.com/office/drawing/2014/main" id="{BBEB1550-3F19-41DD-BEB8-E69C4DCDE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455FF09D-57F2-4754-8813-84D8E8C32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C2D6820-B028-4CC7-9F69-12C52AC0E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A78D6EE-1D6C-4D5F-89AF-6B078746B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ED2A915-68BF-46E3-8F47-CEE130A7CC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2EE768F5-3100-4001-AD91-301E171105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18988631-3C34-4034-AB82-B2B4AA367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FF066172-FAC9-4A4D-8524-EEE2C5CC8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D9EEDF1-3327-4C56-90EB-81EF3B569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BFF8BCCF-8785-4BD7-9AB7-13140402D0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5E97F55-84CD-46AB-921B-AEB1B64E2B4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7335FD29-A08E-48CC-8E89-DFA24368D0E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C008C"/>
                </a:solidFill>
                <a:ln w="28575">
                  <a:solidFill>
                    <a:srgbClr val="FCD9E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59" name="Picture 22">
                  <a:extLst>
                    <a:ext uri="{FF2B5EF4-FFF2-40B4-BE49-F238E27FC236}">
                      <a16:creationId xmlns:a16="http://schemas.microsoft.com/office/drawing/2014/main" id="{A3967DC9-004D-4184-9F93-24DE914886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7867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46" y="4034526"/>
            <a:ext cx="1868173" cy="22798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277655" y="5084064"/>
            <a:ext cx="5255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MgOpen Cosmetica" panose="020B0500000300020003" pitchFamily="34" charset="0"/>
              </a:rPr>
              <a:t>The Children’s Advocate has the same powers as other officials in the Office of the Ombudsman for investigating cases.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298DF8-807B-4393-984D-41F1CA65D2B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916C13F-0CC0-427F-9E64-794305066EF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46BD108-F11C-4AA8-BFE7-86807BE09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8DC548C-3C40-4FD5-9D7C-B1D5DEDB6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417E3B-7F6E-4EB2-B0C5-A802E54827E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3" name="Group 9">
                <a:extLst>
                  <a:ext uri="{FF2B5EF4-FFF2-40B4-BE49-F238E27FC236}">
                    <a16:creationId xmlns:a16="http://schemas.microsoft.com/office/drawing/2014/main" id="{DEAC2841-FBB0-40C8-92C0-B27FA29444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F1AEBCF-2B9C-487E-91D7-9527026ED7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69531E7-A493-4D85-9FFA-BFCBA5279B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3E145CB-A0A2-4D2D-9187-813930D80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7629CD2-A714-4645-B0BB-86CDD47404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CD2D2A3-31E2-4D8F-8F2A-83A00312B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5B9F0690-990C-4BFE-BC07-95A6A475F1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A915534-C0B7-4316-8F53-941290C3CC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E3E9B393-94CB-45E8-9BCA-37AB4CABD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2899CC7C-1D87-4C53-B6B4-6B4E1DAFAA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ACF8B1C3-7656-46C8-806D-AFF31D34BBB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1FB73A1-7E06-480A-ABED-277C7B54D638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C008C"/>
                </a:solidFill>
                <a:ln w="28575">
                  <a:solidFill>
                    <a:srgbClr val="FCD9E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56" name="Picture 22">
                  <a:extLst>
                    <a:ext uri="{FF2B5EF4-FFF2-40B4-BE49-F238E27FC236}">
                      <a16:creationId xmlns:a16="http://schemas.microsoft.com/office/drawing/2014/main" id="{F0C1CBF4-2B6C-47F4-9BEF-5DC477813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6148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57" y="1369237"/>
            <a:ext cx="5242586" cy="1263217"/>
          </a:xfrm>
          <a:prstGeom prst="borderCallout2">
            <a:avLst>
              <a:gd name="adj1" fmla="val 50839"/>
              <a:gd name="adj2" fmla="val 235"/>
              <a:gd name="adj3" fmla="val 50839"/>
              <a:gd name="adj4" fmla="val -7516"/>
              <a:gd name="adj5" fmla="val 82451"/>
              <a:gd name="adj6" fmla="val -25805"/>
            </a:avLst>
          </a:prstGeom>
          <a:solidFill>
            <a:schemeClr val="bg1"/>
          </a:solidFill>
          <a:ln w="28575">
            <a:solidFill>
              <a:srgbClr val="EC008C"/>
            </a:solidFill>
            <a:miter lim="800000"/>
            <a:headEnd/>
            <a:tailEnd/>
          </a:ln>
        </p:spPr>
        <p:txBody>
          <a:bodyPr wrap="square" tIns="46800" anchor="ctr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Monitor implementation of Convention on </a:t>
            </a:r>
            <a:b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</a:b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the Rights of the Child, African Charter on the Rights and Welfare of the Child &amp; other international agreements</a:t>
            </a:r>
            <a:endParaRPr lang="en-GB" altLang="x-none" sz="1800" b="1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2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58" y="2846874"/>
            <a:ext cx="5255153" cy="369332"/>
          </a:xfrm>
          <a:prstGeom prst="borderCallout2">
            <a:avLst>
              <a:gd name="adj1" fmla="val 43090"/>
              <a:gd name="adj2" fmla="val 508"/>
              <a:gd name="adj3" fmla="val 41075"/>
              <a:gd name="adj4" fmla="val -7261"/>
              <a:gd name="adj5" fmla="val -11399"/>
              <a:gd name="adj6" fmla="val -24380"/>
            </a:avLst>
          </a:prstGeom>
          <a:solidFill>
            <a:schemeClr val="bg1"/>
          </a:solidFill>
          <a:ln w="28575">
            <a:solidFill>
              <a:srgbClr val="EC008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Monitor implementation of laws about children</a:t>
            </a:r>
            <a:endParaRPr lang="en-GB" altLang="x-none" sz="1800" b="1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5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58" y="3495568"/>
            <a:ext cx="5255156" cy="369332"/>
          </a:xfrm>
          <a:prstGeom prst="borderCallout2">
            <a:avLst>
              <a:gd name="adj1" fmla="val 52296"/>
              <a:gd name="adj2" fmla="val -155"/>
              <a:gd name="adj3" fmla="val 52296"/>
              <a:gd name="adj4" fmla="val -8294"/>
              <a:gd name="adj5" fmla="val -90917"/>
              <a:gd name="adj6" fmla="val -25884"/>
            </a:avLst>
          </a:prstGeom>
          <a:solidFill>
            <a:schemeClr val="bg1"/>
          </a:solidFill>
          <a:ln w="28575">
            <a:solidFill>
              <a:srgbClr val="EC008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Take cases to court to further interests of children</a:t>
            </a:r>
            <a:endParaRPr lang="en-GB" altLang="x-none" sz="1800" b="1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6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58" y="4121972"/>
            <a:ext cx="5255153" cy="646331"/>
          </a:xfrm>
          <a:prstGeom prst="borderCallout2">
            <a:avLst>
              <a:gd name="adj1" fmla="val 53754"/>
              <a:gd name="adj2" fmla="val -155"/>
              <a:gd name="adj3" fmla="val 53754"/>
              <a:gd name="adj4" fmla="val -7710"/>
              <a:gd name="adj5" fmla="val -253381"/>
              <a:gd name="adj6" fmla="val -44173"/>
            </a:avLst>
          </a:prstGeom>
          <a:solidFill>
            <a:schemeClr val="bg1"/>
          </a:solidFill>
          <a:ln w="28575">
            <a:solidFill>
              <a:srgbClr val="EC008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Raise awareness about the Act and </a:t>
            </a:r>
            <a:b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</a:b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child protection in general</a:t>
            </a:r>
            <a:endParaRPr lang="en-GB" altLang="x-none" sz="1800" b="1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7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58" y="573607"/>
            <a:ext cx="5255155" cy="630942"/>
          </a:xfrm>
          <a:prstGeom prst="borderCallout2">
            <a:avLst>
              <a:gd name="adj1" fmla="val 53927"/>
              <a:gd name="adj2" fmla="val 165"/>
              <a:gd name="adj3" fmla="val 54051"/>
              <a:gd name="adj4" fmla="val -7710"/>
              <a:gd name="adj5" fmla="val 275154"/>
              <a:gd name="adj6" fmla="val -32651"/>
            </a:avLst>
          </a:prstGeom>
          <a:solidFill>
            <a:schemeClr val="bg1"/>
          </a:solidFill>
          <a:ln w="28575">
            <a:solidFill>
              <a:srgbClr val="EC008C"/>
            </a:solidFill>
            <a:miter lim="800000"/>
            <a:headEnd/>
            <a:tailEnd/>
          </a:ln>
        </p:spPr>
        <p:txBody>
          <a:bodyPr wrap="square" lIns="88900" tIns="38100" rIns="88900" bIns="381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Investigate complaints about services provided </a:t>
            </a:r>
            <a:b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</a:br>
            <a:r>
              <a:rPr lang="en-ZA" altLang="x-none" sz="1800" b="1" kern="0" dirty="0">
                <a:solidFill>
                  <a:srgbClr val="EC008C"/>
                </a:solidFill>
                <a:latin typeface="MgOpen Cosmetica" panose="020B0500000300020003" pitchFamily="34" charset="0"/>
              </a:rPr>
              <a:t>to children or violations of children’s rights</a:t>
            </a:r>
            <a:endParaRPr lang="en-GB" altLang="x-none" sz="1800" b="1" kern="0" dirty="0">
              <a:solidFill>
                <a:srgbClr val="EC008C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F22BCF-4D9A-4757-BABD-6F9353D5F3F2}"/>
              </a:ext>
            </a:extLst>
          </p:cNvPr>
          <p:cNvSpPr/>
          <p:nvPr/>
        </p:nvSpPr>
        <p:spPr>
          <a:xfrm>
            <a:off x="623757" y="2271606"/>
            <a:ext cx="1911063" cy="1223962"/>
          </a:xfrm>
          <a:prstGeom prst="round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b="1" kern="0" dirty="0">
                <a:latin typeface="MgOpen Cosmetica" panose="020B0500000300020003" pitchFamily="34" charset="0"/>
              </a:rPr>
              <a:t>Functions of the Children’s Advocate</a:t>
            </a:r>
            <a:endParaRPr lang="en-GB" altLang="x-none" b="1" kern="0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2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5">
            <a:extLst>
              <a:ext uri="{FF2B5EF4-FFF2-40B4-BE49-F238E27FC236}">
                <a16:creationId xmlns:a16="http://schemas.microsoft.com/office/drawing/2014/main" id="{C9734D4D-E471-4228-9D71-F9B85A6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04" y="3368963"/>
            <a:ext cx="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C008C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885" y="767469"/>
            <a:ext cx="62360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Children’s Fund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EC008C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04" y="2482812"/>
            <a:ext cx="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97" y="1737272"/>
            <a:ext cx="5392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008C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Funds sourced</a:t>
            </a:r>
            <a:r>
              <a:rPr kumimoji="0" lang="en-ZA" altLang="x-none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from Parliament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b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donors,</a:t>
            </a:r>
            <a:r>
              <a:rPr kumimoji="0" lang="en-ZA" altLang="x-none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investments, </a:t>
            </a:r>
            <a:r>
              <a:rPr kumimoji="0" lang="en-ZA" altLang="x-none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etc</a:t>
            </a:r>
            <a:r>
              <a:rPr kumimoji="0" lang="en-ZA" altLang="x-none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r>
              <a:rPr kumimoji="0" lang="en-ZA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6182" y="556478"/>
            <a:ext cx="2517781" cy="2488474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5815238" y="4969270"/>
            <a:ext cx="312366" cy="365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FE7883-6C41-4061-9C54-B4517B33F4F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ED573D3-8FAE-4E7A-A83C-08128DE018B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26D495D-0B68-4161-B4B7-46E6DA613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822B6D7-E7B0-4E8E-94FF-6560563CA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EC00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92D95C7-3C6A-4828-9010-C7E0A6BE6AA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52" name="Group 9">
                <a:extLst>
                  <a:ext uri="{FF2B5EF4-FFF2-40B4-BE49-F238E27FC236}">
                    <a16:creationId xmlns:a16="http://schemas.microsoft.com/office/drawing/2014/main" id="{C97F24E4-4B85-4F20-87BB-F2BAD9D96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D16FE5E-4F3A-436F-9DD7-1477A1AD7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499ED420-FE18-46DF-8449-15B9ED722B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120A9E3E-E192-4FE8-8BD1-2B6320D23A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0D22D31-0161-4E78-A435-864C16B25F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9327322-9657-4386-8B5A-F7F0D13DC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6A730A9-26E1-42A4-AEC4-C7033BB0F0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37E56FA-071C-4ACA-9F41-222CC53FF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155333D-C8A4-4E93-BC68-E5790AFBD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E1281CE-D775-4A7D-BE2D-A05C1607E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00E4C1-6931-4C29-ABC9-A2DE2334135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3F42C2A9-7FA7-418D-8987-74A233A139E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EC008C"/>
                </a:solidFill>
                <a:ln w="28575">
                  <a:solidFill>
                    <a:srgbClr val="FCD9EE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55" name="Picture 22">
                  <a:extLst>
                    <a:ext uri="{FF2B5EF4-FFF2-40B4-BE49-F238E27FC236}">
                      <a16:creationId xmlns:a16="http://schemas.microsoft.com/office/drawing/2014/main" id="{EF6ECCEB-AF53-47C4-9220-ECCE900F93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AE3A8E-B521-46F7-BDF0-DE94762CF653}"/>
              </a:ext>
            </a:extLst>
          </p:cNvPr>
          <p:cNvGrpSpPr/>
          <p:nvPr/>
        </p:nvGrpSpPr>
        <p:grpSpPr>
          <a:xfrm>
            <a:off x="638401" y="2616868"/>
            <a:ext cx="7905832" cy="3676443"/>
            <a:chOff x="638401" y="2616868"/>
            <a:chExt cx="7905832" cy="3676443"/>
          </a:xfrm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2C202722-0EB0-4BE3-925B-C38E620D9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7632" y="4290016"/>
              <a:ext cx="2804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24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Uses of funds</a:t>
              </a:r>
              <a:endParaRPr lang="en-GB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9F801DDF-A4C2-4FC7-97CD-91A117D57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337" y="2616868"/>
              <a:ext cx="2592767" cy="1782286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latin typeface="MgOpen Cosmetica" panose="020B0500000300020003" pitchFamily="34" charset="0"/>
                </a:rPr>
                <a:t>Activities of the National Advisory Council on Children &amp; the Children’s Advocate</a:t>
              </a:r>
              <a:endParaRPr lang="en-GB" altLang="x-none" sz="16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5407AE71-A923-4E42-9168-12BC02270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1944" y="2669589"/>
              <a:ext cx="3038308" cy="1436052"/>
            </a:xfrm>
            <a:prstGeom prst="ellipse">
              <a:avLst/>
            </a:prstGeom>
            <a:solidFill>
              <a:srgbClr val="EC008C">
                <a:alpha val="15000"/>
              </a:srgbClr>
            </a:solidFill>
            <a:ln w="15875">
              <a:solidFill>
                <a:srgbClr val="EC008C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Appointment of external advisors to the National Advisory Council on Children</a:t>
              </a:r>
              <a:endParaRPr lang="en-GB" altLang="x-none" sz="1600" b="1" kern="0" dirty="0">
                <a:solidFill>
                  <a:srgbClr val="EC008C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79" name="Rectangle 5">
              <a:extLst>
                <a:ext uri="{FF2B5EF4-FFF2-40B4-BE49-F238E27FC236}">
                  <a16:creationId xmlns:a16="http://schemas.microsoft.com/office/drawing/2014/main" id="{A39105BB-C99F-44AB-989C-9BE77644F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401" y="4277110"/>
              <a:ext cx="2745838" cy="20160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EC008C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Establishing, </a:t>
              </a:r>
              <a:b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</a:b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maintaining, or upgrading facilities for children &amp; funding programmes </a:t>
              </a:r>
              <a:b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</a:b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at these facilities</a:t>
              </a:r>
              <a:endParaRPr lang="en-GB" altLang="x-none" sz="1600" b="1" kern="0" dirty="0">
                <a:solidFill>
                  <a:srgbClr val="EC008C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80" name="Rectangle 5">
              <a:extLst>
                <a:ext uri="{FF2B5EF4-FFF2-40B4-BE49-F238E27FC236}">
                  <a16:creationId xmlns:a16="http://schemas.microsoft.com/office/drawing/2014/main" id="{82B9E75B-6C15-4C62-A60A-43D10B06F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7604" y="3915434"/>
              <a:ext cx="2416629" cy="1384935"/>
            </a:xfrm>
            <a:prstGeom prst="ellipse">
              <a:avLst/>
            </a:prstGeom>
            <a:solidFill>
              <a:srgbClr val="EC008C">
                <a:alpha val="15000"/>
              </a:srgbClr>
            </a:solidFill>
            <a:ln w="15875">
              <a:solidFill>
                <a:srgbClr val="EC008C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GB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Any other </a:t>
              </a:r>
              <a:br>
                <a:rPr lang="en-GB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</a:br>
              <a:r>
                <a:rPr lang="en-GB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activities relating to implementation of the CCPA</a:t>
              </a:r>
            </a:p>
          </p:txBody>
        </p:sp>
        <p:sp>
          <p:nvSpPr>
            <p:cNvPr id="81" name="Rectangle 5">
              <a:extLst>
                <a:ext uri="{FF2B5EF4-FFF2-40B4-BE49-F238E27FC236}">
                  <a16:creationId xmlns:a16="http://schemas.microsoft.com/office/drawing/2014/main" id="{4E5B73DF-CF7F-49B7-B028-957D31BEE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8203" y="4854453"/>
              <a:ext cx="1819299" cy="1436052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EC008C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Early childhood development programmes      </a:t>
              </a:r>
              <a:endParaRPr lang="en-GB" altLang="x-none" sz="1600" b="1" kern="0" dirty="0">
                <a:solidFill>
                  <a:srgbClr val="EC008C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97610E04-F09A-4C7A-9133-8598DD2328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7852" y="2676495"/>
              <a:ext cx="1771079" cy="1384935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EC008C"/>
              </a:solidFill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Training of persons who implement </a:t>
              </a:r>
              <a:b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</a:br>
              <a:r>
                <a:rPr lang="en-ZA" altLang="x-none" sz="1600" b="1" kern="0" dirty="0">
                  <a:solidFill>
                    <a:srgbClr val="EC008C"/>
                  </a:solidFill>
                  <a:latin typeface="MgOpen Cosmetica" panose="020B0500000300020003" pitchFamily="34" charset="0"/>
                </a:rPr>
                <a:t>the CCPA</a:t>
              </a:r>
              <a:endParaRPr lang="en-GB" altLang="x-none" sz="1600" b="1" kern="0" dirty="0">
                <a:solidFill>
                  <a:srgbClr val="EC008C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83" name="Rectangle 5">
              <a:extLst>
                <a:ext uri="{FF2B5EF4-FFF2-40B4-BE49-F238E27FC236}">
                  <a16:creationId xmlns:a16="http://schemas.microsoft.com/office/drawing/2014/main" id="{C806DEAC-933C-436C-9D65-D2FC6289D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596" y="4857259"/>
              <a:ext cx="2054256" cy="1436052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GB" altLang="x-none" sz="1600" b="1" kern="0" dirty="0">
                  <a:latin typeface="MgOpen Cosmetica" panose="020B0500000300020003" pitchFamily="34" charset="0"/>
                </a:rPr>
                <a:t>Prevention </a:t>
              </a:r>
              <a:br>
                <a:rPr lang="en-GB" altLang="x-none" sz="1600" b="1" kern="0" dirty="0">
                  <a:latin typeface="MgOpen Cosmetica" panose="020B0500000300020003" pitchFamily="34" charset="0"/>
                </a:rPr>
              </a:br>
              <a:r>
                <a:rPr lang="en-GB" altLang="x-none" sz="1600" b="1" kern="0" dirty="0">
                  <a:latin typeface="MgOpen Cosmetica" panose="020B0500000300020003" pitchFamily="34" charset="0"/>
                </a:rPr>
                <a:t>and early intervention programmes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82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02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718" y="649308"/>
            <a:ext cx="6223244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x-none" sz="3600" kern="0" noProof="0" dirty="0">
                <a:solidFill>
                  <a:srgbClr val="B72026"/>
                </a:solidFill>
                <a:latin typeface="MgOpen Cosmetica" panose="020B0500000300020003" pitchFamily="34" charset="0"/>
              </a:rPr>
              <a:t>5</a:t>
            </a: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. Social workers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B72026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719138" y="2435039"/>
            <a:ext cx="65" cy="1317038"/>
            <a:chOff x="687463" y="902082"/>
            <a:chExt cx="65" cy="1317038"/>
          </a:xfrm>
        </p:grpSpPr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C9734D4D-E471-4228-9D71-F9B85A6DE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1788233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B7202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538728"/>
            <a:ext cx="3951962" cy="276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039" y="1764389"/>
            <a:ext cx="7921625" cy="3993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7188" marR="0" lvl="0" indent="-357188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Many functions under the Act can be carried out only by 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designated social workers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” or 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designated child protection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organisations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” with </a:t>
            </a:r>
            <a:r>
              <a:rPr kumimoji="0" lang="en-US" sz="22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certificates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from the Ministry certifying what kinds of work they 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authorised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to do.</a:t>
            </a:r>
          </a:p>
          <a:p>
            <a:pPr marL="357188" marR="0" lvl="0" indent="-357188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Act also provides for 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“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probation officers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”, 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who are State-employed 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social workers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authorised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work specifically with </a:t>
            </a:r>
            <a:b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criminal matters.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6A114AF-8CA7-4A52-9800-80983E39F142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8019EED-758E-4DDC-8209-6B257220B669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E6ED59A-C72D-464E-ACCB-171ECB695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9F6153C-E083-43D5-A3CF-0932CAEF2F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B6710E9-8C7C-4C5D-9ABB-78472C247F73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2" name="Group 9">
                <a:extLst>
                  <a:ext uri="{FF2B5EF4-FFF2-40B4-BE49-F238E27FC236}">
                    <a16:creationId xmlns:a16="http://schemas.microsoft.com/office/drawing/2014/main" id="{C625BDEB-18F4-45A9-A6BD-CE2E425C7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C09A829-05C5-45E5-A44C-AFCE37D47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1C795F2-0758-46BD-A571-CCCB83EF2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20F3E2E-F2D8-4D9D-80A0-C71939185B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7F3AA98-DF81-4DBB-A67F-4A712A528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D7896F3-441A-498B-971D-28EAA33EC5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64232A8-78EE-4C58-9AF3-8818163CC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70F28EA-0E48-4E20-B6FD-ADCCAA662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0A58230-EC46-434F-9639-EE8D810D5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F7FA95F-2EFD-4B6A-8AF4-49D1429A6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81137FD-1FD3-4269-8D7F-6EC0B95399F9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B991A9F-BAF9-4E64-970F-CBB17BD04BF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B72026"/>
                </a:solidFill>
                <a:ln w="28575">
                  <a:solidFill>
                    <a:srgbClr val="EDC7C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5" name="Picture 22">
                  <a:extLst>
                    <a:ext uri="{FF2B5EF4-FFF2-40B4-BE49-F238E27FC236}">
                      <a16:creationId xmlns:a16="http://schemas.microsoft.com/office/drawing/2014/main" id="{F61777B0-923A-4318-A070-C4F7106D7F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0032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202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5" y="674595"/>
            <a:ext cx="62537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28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Social auxiliary workers &amp; </a:t>
            </a:r>
            <a:br>
              <a:rPr lang="en-ZA" altLang="x-none" sz="2800" kern="0" dirty="0">
                <a:solidFill>
                  <a:srgbClr val="B72026"/>
                </a:solidFill>
                <a:latin typeface="MgOpen Cosmetica" panose="020B0500000300020003" pitchFamily="34" charset="0"/>
              </a:rPr>
            </a:br>
            <a:r>
              <a:rPr lang="en-ZA" altLang="x-none" sz="28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community child care workers</a:t>
            </a:r>
            <a:endParaRPr lang="en-GB" altLang="x-none" sz="28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822346"/>
            <a:ext cx="7921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help implement the Act, the Minister may identity/appoint:</a:t>
            </a:r>
            <a:endParaRPr lang="en-GB" altLang="x-none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80401"/>
            <a:ext cx="792162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200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Social auxiliary workers 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employed by Ministry </a:t>
            </a:r>
            <a:b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(or other ministries, with their agreement)</a:t>
            </a:r>
          </a:p>
          <a:p>
            <a:pPr marL="357188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200" kern="0" dirty="0">
                <a:solidFill>
                  <a:srgbClr val="C00000"/>
                </a:solidFill>
                <a:latin typeface="MgOpen Cosmetica" panose="020B0500000300020003" pitchFamily="34" charset="0"/>
              </a:rPr>
              <a:t>Community child care workers 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employed by Ministry.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rgbClr val="B72026"/>
              </a:buClr>
              <a:buNone/>
            </a:pP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These persons must work under the direct supervision of designated social workers. They </a:t>
            </a:r>
            <a:r>
              <a:rPr lang="en-ZA" altLang="x-none" sz="22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MAY NOT</a:t>
            </a:r>
            <a:r>
              <a:rPr lang="en-ZA" altLang="x-none" sz="22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- 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facilitate adoptions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prepare court reports </a:t>
            </a:r>
            <a:b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 a child’s circumstances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remove children or alleged offenders. 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04" y="2435039"/>
            <a:ext cx="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DD9099-E7D6-4BAA-93BA-7E825160634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8308101-3377-4572-939B-F8CFF749D6C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CD29716-40D4-402F-8C16-3CA65233F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D19391B-6BAD-42A1-B005-8CFA7B074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B7202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C091986-DD95-423D-96C0-04672316416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40" name="Group 9">
                <a:extLst>
                  <a:ext uri="{FF2B5EF4-FFF2-40B4-BE49-F238E27FC236}">
                    <a16:creationId xmlns:a16="http://schemas.microsoft.com/office/drawing/2014/main" id="{BAEE9E36-51D2-4E2C-B44F-BCE0CB07C9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BC17F81-8CF2-4188-B8E3-55FCC6130F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6A530F4-F9F3-470B-B4B2-72D430B728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4B7392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1157ED46-3B8B-4C54-BC34-FA2616EE99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6911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1C453756-23B0-4C79-BB22-F530FD73A9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8CA03B8-40EB-4E5D-B577-7B9B538BA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AC2EC180-7EF9-4A10-A5BE-2A592F500B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2A3E726F-08E4-4F27-9B11-34E8CA21E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9E51140-A8A1-45A7-989C-8D027E00F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D3BA479-532A-4B66-B5C5-D3D164C7D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B52CF4-911D-4932-BA4D-C7A85BA247FA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A5B6E6CA-F4B7-44BD-89E2-9E0E2095A22F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B72026"/>
                </a:solidFill>
                <a:ln w="28575">
                  <a:solidFill>
                    <a:srgbClr val="EDC7C9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43" name="Picture 22">
                  <a:extLst>
                    <a:ext uri="{FF2B5EF4-FFF2-40B4-BE49-F238E27FC236}">
                      <a16:creationId xmlns:a16="http://schemas.microsoft.com/office/drawing/2014/main" id="{8E5BD698-8A68-405D-8C9A-F543CA7274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92661597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 - Introduction FINAL (25sept19) - TEMPLATE" id="{E5A42397-2949-4843-A34C-503D6485B8AF}" vid="{C901B9D0-7816-4B44-B0AE-6B5AD15A9796}"/>
    </a:ext>
  </a:extLst>
</a:theme>
</file>

<file path=ppt/theme/theme2.xml><?xml version="1.0" encoding="utf-8"?>
<a:theme xmlns:a="http://schemas.openxmlformats.org/drawingml/2006/main" name="1_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4 - NACC, Children's Advocate &amp; Children's Fund (25sept19) - TEMPLATE" id="{9E5D8CF9-1068-4EED-B044-AA3255503C4A}" vid="{E63F7B30-0156-4620-AF4D-88E5D098EA74}"/>
    </a:ext>
  </a:extLst>
</a:theme>
</file>

<file path=ppt/theme/theme3.xml><?xml version="1.0" encoding="utf-8"?>
<a:theme xmlns:a="http://schemas.openxmlformats.org/drawingml/2006/main" name="2_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PA Presentation for Police" id="{6B1F0E36-F9D7-4302-8AF6-FF7D21684B65}" vid="{9BF36CCD-B7D2-429D-9468-23F238B1DC0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3016</Words>
  <Application>Microsoft Office PowerPoint</Application>
  <PresentationFormat>On-screen Show (4:3)</PresentationFormat>
  <Paragraphs>333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Courier New</vt:lpstr>
      <vt:lpstr>Arial</vt:lpstr>
      <vt:lpstr>Wingdings</vt:lpstr>
      <vt:lpstr>MgOpen Cosmetica</vt:lpstr>
      <vt:lpstr>CCPA Presentation for Police</vt:lpstr>
      <vt:lpstr>1_CCPA Presentation for Police</vt:lpstr>
      <vt:lpstr>2_CCPA Presentation for Police</vt:lpstr>
      <vt:lpstr>Summary of Namibia’s CHILD CARE AND PROTECTION ACT (Act No. 3 of 2015)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 and confidentiality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Places of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Care and Protection Act 3 of 2015</dc:title>
  <dc:creator>Perri</dc:creator>
  <cp:lastModifiedBy>Perri</cp:lastModifiedBy>
  <cp:revision>481</cp:revision>
  <dcterms:created xsi:type="dcterms:W3CDTF">2019-09-25T11:50:31Z</dcterms:created>
  <dcterms:modified xsi:type="dcterms:W3CDTF">2020-05-05T15:06:47Z</dcterms:modified>
</cp:coreProperties>
</file>