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  <p:sldMasterId id="2147483759" r:id="rId2"/>
    <p:sldMasterId id="2147483771" r:id="rId3"/>
  </p:sldMasterIdLst>
  <p:notesMasterIdLst>
    <p:notesMasterId r:id="rId28"/>
  </p:notesMasterIdLst>
  <p:handoutMasterIdLst>
    <p:handoutMasterId r:id="rId29"/>
  </p:handoutMasterIdLst>
  <p:sldIdLst>
    <p:sldId id="419" r:id="rId4"/>
    <p:sldId id="452" r:id="rId5"/>
    <p:sldId id="510" r:id="rId6"/>
    <p:sldId id="511" r:id="rId7"/>
    <p:sldId id="488" r:id="rId8"/>
    <p:sldId id="489" r:id="rId9"/>
    <p:sldId id="490" r:id="rId10"/>
    <p:sldId id="486" r:id="rId11"/>
    <p:sldId id="493" r:id="rId12"/>
    <p:sldId id="491" r:id="rId13"/>
    <p:sldId id="494" r:id="rId14"/>
    <p:sldId id="509" r:id="rId15"/>
    <p:sldId id="495" r:id="rId16"/>
    <p:sldId id="496" r:id="rId17"/>
    <p:sldId id="498" r:id="rId18"/>
    <p:sldId id="497" r:id="rId19"/>
    <p:sldId id="508" r:id="rId20"/>
    <p:sldId id="505" r:id="rId21"/>
    <p:sldId id="506" r:id="rId22"/>
    <p:sldId id="503" r:id="rId23"/>
    <p:sldId id="507" r:id="rId24"/>
    <p:sldId id="504" r:id="rId25"/>
    <p:sldId id="469" r:id="rId26"/>
    <p:sldId id="49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gOpen Cosmetica" panose="020B0500000300020003" pitchFamily="34" charset="0"/>
      <p:regular r:id="rId36"/>
      <p:bold r:id="rId37"/>
      <p:italic r:id="rId38"/>
      <p:boldItalic r:id="rId3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40"/>
    <a:srgbClr val="326DAC"/>
    <a:srgbClr val="7E2C76"/>
    <a:srgbClr val="BA9DBD"/>
    <a:srgbClr val="BFE4F1"/>
    <a:srgbClr val="0092C8"/>
    <a:srgbClr val="BFEBD3"/>
    <a:srgbClr val="DFCADD"/>
    <a:srgbClr val="AE8CB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 showGuides="1">
      <p:cViewPr varScale="1">
        <p:scale>
          <a:sx n="105" d="100"/>
          <a:sy n="105" d="100"/>
        </p:scale>
        <p:origin x="169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CAF2E5-0AA4-425B-98EC-31F2320BC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gOpen Cosmetica" panose="020B050000030002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1D679-50D3-453F-A1F9-6CB94C489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85FE-AF88-4394-93B2-97FA5C10FDA6}" type="datetimeFigureOut">
              <a:rPr lang="en-US" smtClean="0">
                <a:latin typeface="MgOpen Cosmetica" panose="020B0500000300020003" pitchFamily="34" charset="0"/>
              </a:rPr>
              <a:t>5/5/2020</a:t>
            </a:fld>
            <a:endParaRPr lang="en-US" dirty="0">
              <a:latin typeface="MgOpen Cosmetica" panose="020B050000030002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FF941-9B2F-4BD7-9074-F56A0D349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gOpen Cosmetica" panose="020B050000030002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9F5FB-72D4-4313-B549-C10086C5E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2509-0481-41D1-8169-C08F0FB739BC}" type="slidenum">
              <a:rPr lang="en-US" smtClean="0">
                <a:latin typeface="MgOpen Cosmetica" panose="020B0500000300020003" pitchFamily="34" charset="0"/>
              </a:rPr>
              <a:t>‹#›</a:t>
            </a:fld>
            <a:endParaRPr lang="en-US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1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en-NA" smtClean="0">
                <a:latin typeface="MgOpen Cosmetica" panose="020B0500000300020003" pitchFamily="34" charset="0"/>
              </a:rPr>
              <a:pPr/>
              <a:t>1</a:t>
            </a:fld>
            <a:endParaRPr lang="en-GB" altLang="en-NA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5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9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0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49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0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16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9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8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x-none" dirty="0"/>
              <a:t>Can</a:t>
            </a:r>
            <a:r>
              <a:rPr lang="en-ZA" altLang="x-none" baseline="0" dirty="0"/>
              <a:t> the larger one be sized more similarly to the others somehow? I do not want to delete any of the elements of it. </a:t>
            </a:r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7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x-none" dirty="0"/>
              <a:t>Can</a:t>
            </a:r>
            <a:r>
              <a:rPr lang="en-ZA" altLang="x-none" baseline="0" dirty="0"/>
              <a:t> the larger one be sized more similarly to the others somehow? I do not want to delete any of the elements of it. </a:t>
            </a:r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66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43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03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22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3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23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99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24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1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3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4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6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2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8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9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4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0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7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8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3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1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3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4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56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9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215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4040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9836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82876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5301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19359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26817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73359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56644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29100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1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gOpen Cosmetica" panose="020B0500000300020003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gOpen Cosmetica" panose="020B050000030002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gOpen Cosmetica" panose="020B05000003000200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title style</a:t>
            </a:r>
            <a:endParaRPr lang="en-GB" altLang="en-NA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 dirty="0"/>
              <a:t>Click to edit Master text styles</a:t>
            </a:r>
          </a:p>
          <a:p>
            <a:pPr lvl="1"/>
            <a:r>
              <a:rPr lang="en-US" altLang="en-NA" dirty="0"/>
              <a:t>Second level</a:t>
            </a:r>
          </a:p>
          <a:p>
            <a:pPr lvl="2"/>
            <a:r>
              <a:rPr lang="en-US" altLang="en-NA" dirty="0"/>
              <a:t>Third level</a:t>
            </a:r>
          </a:p>
          <a:p>
            <a:pPr lvl="3"/>
            <a:r>
              <a:rPr lang="en-US" altLang="en-NA" dirty="0"/>
              <a:t>Fourth level</a:t>
            </a:r>
          </a:p>
          <a:p>
            <a:pPr lvl="4"/>
            <a:r>
              <a:rPr lang="en-US" altLang="en-NA" dirty="0"/>
              <a:t>Fifth level</a:t>
            </a:r>
            <a:endParaRPr lang="en-GB" altLang="en-NA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 dirty="0"/>
          </a:p>
        </p:txBody>
      </p:sp>
    </p:spTree>
    <p:extLst>
      <p:ext uri="{BB962C8B-B14F-4D97-AF65-F5344CB8AC3E}">
        <p14:creationId xmlns:p14="http://schemas.microsoft.com/office/powerpoint/2010/main" val="429294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55638-1751-4B34-9DE6-6D92AFBF1D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4363" y="2808523"/>
            <a:ext cx="7918450" cy="1600200"/>
          </a:xfr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MgOpen Cosmetica" panose="020B0500000300020003" pitchFamily="34" charset="0"/>
              </a:rPr>
              <a:t>Summary of Namibia’s</a:t>
            </a:r>
            <a:br>
              <a:rPr lang="en-US" sz="32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CHILD CARE AND PROTECTION ACT</a:t>
            </a:r>
            <a:br>
              <a:rPr lang="en-US" sz="36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(</a:t>
            </a:r>
            <a:r>
              <a:rPr lang="en-US" sz="3200" dirty="0">
                <a:latin typeface="MgOpen Cosmetica" panose="020B0500000300020003" pitchFamily="34" charset="0"/>
              </a:rPr>
              <a:t>Act No. 3 of 2015)</a:t>
            </a:r>
            <a:endParaRPr lang="en-GB" altLang="en-NA" sz="3200" b="0" cap="all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CC7A17"/>
          </a:solidFill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076338-50EB-4528-B96C-186764B56B1B}"/>
              </a:ext>
            </a:extLst>
          </p:cNvPr>
          <p:cNvGrpSpPr/>
          <p:nvPr/>
        </p:nvGrpSpPr>
        <p:grpSpPr>
          <a:xfrm>
            <a:off x="1" y="631222"/>
            <a:ext cx="4571999" cy="1470588"/>
            <a:chOff x="0" y="624691"/>
            <a:chExt cx="3603428" cy="146465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75B0A5-6CA0-441A-B95A-CE4AC363B8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152400" cmpd="sng">
              <a:solidFill>
                <a:srgbClr val="ED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9184BD-FCE3-4CB3-AA42-C461134CAE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152400" cmpd="sng">
              <a:solidFill>
                <a:srgbClr val="7192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E2D304-553F-41E8-8A0F-315B21087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152400" cmpd="sng">
              <a:solidFill>
                <a:srgbClr val="ED9D1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37D33C-25EA-43F3-A2F4-DE9D734D52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152400" cmpd="sng">
              <a:solidFill>
                <a:srgbClr val="0DB1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232DC8-91B6-404D-BEBB-E8A7082AF0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152400" cmpd="sng">
              <a:solidFill>
                <a:srgbClr val="0092C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109605-B3CF-4189-A47E-754FB8291A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152400" cmpd="sng">
              <a:solidFill>
                <a:srgbClr val="EC008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AA07F9-2DFD-475A-ADB5-CFE23B9DD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152400" cmpd="sng">
              <a:solidFill>
                <a:srgbClr val="DE9DB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DD7551-7B3D-4C6F-B1B0-1108492234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152400" cmpd="sng">
              <a:solidFill>
                <a:srgbClr val="88C2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415DD2D-1427-4597-85AD-489F2D34EB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152400" cmpd="sng">
              <a:solidFill>
                <a:srgbClr val="CA6D4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97F42096-F554-4AC5-92FD-D00078405721}"/>
              </a:ext>
            </a:extLst>
          </p:cNvPr>
          <p:cNvGrpSpPr>
            <a:grpSpLocks/>
          </p:cNvGrpSpPr>
          <p:nvPr/>
        </p:nvGrpSpPr>
        <p:grpSpPr bwMode="auto">
          <a:xfrm>
            <a:off x="3734746" y="549275"/>
            <a:ext cx="1674508" cy="1647057"/>
            <a:chOff x="2646926" y="450891"/>
            <a:chExt cx="1743075" cy="17140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029713-F78B-45DE-B7A7-95899B547F11}"/>
                </a:ext>
              </a:extLst>
            </p:cNvPr>
            <p:cNvSpPr/>
            <p:nvPr/>
          </p:nvSpPr>
          <p:spPr>
            <a:xfrm>
              <a:off x="2646926" y="450891"/>
              <a:ext cx="1743075" cy="1714052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  <a:effectLst>
              <a:outerShdw blurRad="50800" dist="38100" dir="5400000" algn="t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NA" dirty="0">
                <a:latin typeface="MgOpen Cosmetica" panose="020B0500000300020003" pitchFamily="34" charset="0"/>
              </a:endParaRPr>
            </a:p>
          </p:txBody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C86320A0-E77B-4353-8373-4E8A7B692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996" y="693565"/>
              <a:ext cx="1354933" cy="138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653073" y="911138"/>
            <a:ext cx="287815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000" b="1" kern="0" dirty="0">
                <a:solidFill>
                  <a:srgbClr val="FFFFFF"/>
                </a:solidFill>
                <a:latin typeface="MgOpen Cosmetica" panose="020B0500000300020003" pitchFamily="34" charset="0"/>
                <a:ea typeface="+mj-ea"/>
                <a:cs typeface="+mj-cs"/>
              </a:rPr>
              <a:t>Part 1</a:t>
            </a:r>
          </a:p>
          <a:p>
            <a:r>
              <a:rPr lang="en-US" sz="3000" b="1" kern="0" dirty="0">
                <a:solidFill>
                  <a:srgbClr val="FFFFFF"/>
                </a:solidFill>
                <a:latin typeface="MgOpen Cosmetica" panose="020B0500000300020003" pitchFamily="34" charset="0"/>
                <a:ea typeface="+mj-ea"/>
                <a:cs typeface="+mj-cs"/>
              </a:rPr>
              <a:t>INTRODUCTION</a:t>
            </a:r>
            <a:endParaRPr lang="en-ZA" sz="3000" dirty="0">
              <a:latin typeface="MgOpen Cosmetica" panose="020B05000003000200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15626D-3445-43F4-B14D-9A9607A7F3AD}"/>
              </a:ext>
            </a:extLst>
          </p:cNvPr>
          <p:cNvGrpSpPr/>
          <p:nvPr/>
        </p:nvGrpSpPr>
        <p:grpSpPr>
          <a:xfrm>
            <a:off x="2947160" y="4998802"/>
            <a:ext cx="5622228" cy="1354282"/>
            <a:chOff x="2947160" y="4998802"/>
            <a:chExt cx="5622228" cy="135428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8D2D2E6-5E75-4C1A-85F5-39D1D051C036}"/>
                </a:ext>
              </a:extLst>
            </p:cNvPr>
            <p:cNvSpPr/>
            <p:nvPr/>
          </p:nvSpPr>
          <p:spPr>
            <a:xfrm>
              <a:off x="3985345" y="6160724"/>
              <a:ext cx="4584043" cy="1923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250" dirty="0">
                  <a:solidFill>
                    <a:schemeClr val="bg1"/>
                  </a:solidFill>
                  <a:latin typeface="MgOpen Cosmetica" panose="020B0500000300020003" pitchFamily="34" charset="0"/>
                  <a:ea typeface="Calibri" panose="020F0502020204030204" pitchFamily="34" charset="0"/>
                </a:rPr>
                <a:t>The revision of this PowerPoint presentation was funded by the EU.</a:t>
              </a:r>
              <a:endParaRPr lang="en-US" sz="125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BDA9790-DB7E-4A84-8B09-C612E6A1ECBE}"/>
                </a:ext>
              </a:extLst>
            </p:cNvPr>
            <p:cNvGrpSpPr/>
            <p:nvPr/>
          </p:nvGrpSpPr>
          <p:grpSpPr>
            <a:xfrm>
              <a:off x="2947160" y="4998802"/>
              <a:ext cx="5585653" cy="997565"/>
              <a:chOff x="2947160" y="4998802"/>
              <a:chExt cx="5585653" cy="997565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E2C585E-D3EA-4BBB-979E-D418E3F69F8C}"/>
                  </a:ext>
                </a:extLst>
              </p:cNvPr>
              <p:cNvGrpSpPr/>
              <p:nvPr/>
            </p:nvGrpSpPr>
            <p:grpSpPr>
              <a:xfrm>
                <a:off x="2947160" y="4998802"/>
                <a:ext cx="4448140" cy="997565"/>
                <a:chOff x="4137468" y="5309917"/>
                <a:chExt cx="4448140" cy="997565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DD158F21-25D5-4574-8870-CEBF43A47A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784294" y="5659518"/>
                  <a:ext cx="801314" cy="435030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AA5B1AE-0BB3-4E82-89F9-77AB54C87C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76920" y="5476795"/>
                  <a:ext cx="694830" cy="679124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080CCF45-E57D-460D-B801-764B8B2D13C1}"/>
                    </a:ext>
                  </a:extLst>
                </p:cNvPr>
                <p:cNvGrpSpPr/>
                <p:nvPr/>
              </p:nvGrpSpPr>
              <p:grpSpPr>
                <a:xfrm>
                  <a:off x="4923119" y="5431370"/>
                  <a:ext cx="969816" cy="876112"/>
                  <a:chOff x="4875984" y="5431370"/>
                  <a:chExt cx="969816" cy="876112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C8A9DFCD-DB51-4188-BEC8-6C5E64E81A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110231" y="5431370"/>
                    <a:ext cx="501323" cy="603027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628FD35-66DF-4675-A27B-11044565501B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984" y="6061261"/>
                    <a:ext cx="96981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Legal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Assistance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Centre </a:t>
                    </a: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B117FD36-3C18-4DD0-9895-FFBBBAC1B9BA}"/>
                    </a:ext>
                  </a:extLst>
                </p:cNvPr>
                <p:cNvGrpSpPr/>
                <p:nvPr/>
              </p:nvGrpSpPr>
              <p:grpSpPr>
                <a:xfrm>
                  <a:off x="4137468" y="5309917"/>
                  <a:ext cx="834138" cy="997565"/>
                  <a:chOff x="3957415" y="5309917"/>
                  <a:chExt cx="834138" cy="997565"/>
                </a:xfrm>
              </p:grpSpPr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7682BCE2-E371-4C26-AAD4-EA7124E9C9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041842" y="5309917"/>
                    <a:ext cx="665284" cy="718423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8F8E625-0C1A-40E3-AE68-B1C810541703}"/>
                      </a:ext>
                    </a:extLst>
                  </p:cNvPr>
                  <p:cNvSpPr txBox="1"/>
                  <p:nvPr/>
                </p:nvSpPr>
                <p:spPr>
                  <a:xfrm>
                    <a:off x="3957415" y="6061261"/>
                    <a:ext cx="8341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Ministry of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Gender Equality and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Child Welfare</a:t>
                    </a:r>
                    <a:endParaRPr kumimoji="0" lang="en-NA" sz="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gOpen Cosmetica" panose="020B0500000300020003" pitchFamily="34" charset="0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4080BFA-104B-42C9-A802-EEBD4DAFF6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47889" y="5401110"/>
                  <a:ext cx="748519" cy="754809"/>
                </a:xfrm>
                <a:prstGeom prst="rect">
                  <a:avLst/>
                </a:prstGeom>
              </p:spPr>
            </p:pic>
          </p:grp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96EF0A9-E509-4296-8D95-A8EEB5858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6581" y="5225283"/>
                <a:ext cx="786232" cy="617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76" y="773848"/>
            <a:ext cx="6250279" cy="569267"/>
          </a:xfrm>
        </p:spPr>
        <p:txBody>
          <a:bodyPr lIns="0" tIns="0" rIns="0" bIns="0">
            <a:noAutofit/>
          </a:bodyPr>
          <a:lstStyle/>
          <a:p>
            <a:r>
              <a:rPr lang="en-US" sz="3600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Overview of the Act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3E9B0-9132-433A-A65D-C2027E496320}"/>
              </a:ext>
            </a:extLst>
          </p:cNvPr>
          <p:cNvGrpSpPr/>
          <p:nvPr/>
        </p:nvGrpSpPr>
        <p:grpSpPr>
          <a:xfrm>
            <a:off x="629942" y="1731793"/>
            <a:ext cx="7908229" cy="4376228"/>
            <a:chOff x="629942" y="1466617"/>
            <a:chExt cx="7908229" cy="4376228"/>
          </a:xfrm>
        </p:grpSpPr>
        <p:sp>
          <p:nvSpPr>
            <p:cNvPr id="4" name="Oval 3"/>
            <p:cNvSpPr/>
            <p:nvPr/>
          </p:nvSpPr>
          <p:spPr>
            <a:xfrm>
              <a:off x="4152026" y="4283948"/>
              <a:ext cx="2540707" cy="1489776"/>
            </a:xfrm>
            <a:prstGeom prst="ellipse">
              <a:avLst/>
            </a:prstGeom>
            <a:solidFill>
              <a:srgbClr val="902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Definition of “child”</a:t>
              </a:r>
              <a:br>
                <a:rPr lang="en-US" sz="135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&amp; age of majority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692733" y="1984443"/>
              <a:ext cx="1845438" cy="1324563"/>
            </a:xfrm>
            <a:prstGeom prst="ellipse">
              <a:avLst/>
            </a:prstGeom>
            <a:solidFill>
              <a:srgbClr val="AD2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Kinship care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81673" y="3297125"/>
              <a:ext cx="2222103" cy="1519698"/>
            </a:xfrm>
            <a:prstGeom prst="ellipse">
              <a:avLst/>
            </a:prstGeom>
            <a:solidFill>
              <a:srgbClr val="902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Parenting plans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29943" y="2562097"/>
              <a:ext cx="1526143" cy="1362425"/>
            </a:xfrm>
            <a:prstGeom prst="ellipse">
              <a:avLst/>
            </a:prstGeom>
            <a:solidFill>
              <a:srgbClr val="E37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Child exploitation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108672" y="1466617"/>
              <a:ext cx="2355257" cy="1609977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Other child protection measures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1052" y="4201447"/>
              <a:ext cx="2334453" cy="1641398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>International frameworks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93416" y="1588439"/>
              <a:ext cx="2329043" cy="1364982"/>
            </a:xfrm>
            <a:prstGeom prst="ellipse">
              <a:avLst/>
            </a:prstGeom>
            <a:solidFill>
              <a:srgbClr val="7F3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Facilities for the care of children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07428" y="2562097"/>
              <a:ext cx="1959230" cy="1227861"/>
            </a:xfrm>
            <a:prstGeom prst="ellipse">
              <a:avLst/>
            </a:prstGeom>
            <a:solidFill>
              <a:srgbClr val="AD2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Combating </a:t>
              </a:r>
              <a:br>
                <a:rPr lang="en-US" sz="1350" dirty="0">
                  <a:solidFill>
                    <a:prstClr val="white"/>
                  </a:solidFill>
                  <a:latin typeface="Calibri"/>
                </a:rPr>
              </a:b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baby-dumping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244424" y="1502482"/>
              <a:ext cx="1970260" cy="1303082"/>
            </a:xfrm>
            <a:prstGeom prst="ellipse">
              <a:avLst/>
            </a:prstGeom>
            <a:solidFill>
              <a:srgbClr val="902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Foster care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567911" y="3019306"/>
              <a:ext cx="1970260" cy="1478688"/>
            </a:xfrm>
            <a:prstGeom prst="ellipse">
              <a:avLst/>
            </a:prstGeom>
            <a:solidFill>
              <a:srgbClr val="E37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>Re-enactment of the Children’s Status Act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551263" y="2437447"/>
              <a:ext cx="2479548" cy="1420003"/>
            </a:xfrm>
            <a:prstGeom prst="ellipse">
              <a:avLst/>
            </a:prstGeom>
            <a:solidFill>
              <a:srgbClr val="7F3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Prevention and early intervention services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539295" y="2945001"/>
              <a:ext cx="1539545" cy="1641397"/>
            </a:xfrm>
            <a:prstGeom prst="ellipse">
              <a:avLst/>
            </a:prstGeom>
            <a:solidFill>
              <a:srgbClr val="E37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</a:rPr>
                <a:t>National Advisory Council on Children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29942" y="4213827"/>
              <a:ext cx="1922773" cy="1509888"/>
            </a:xfrm>
            <a:prstGeom prst="ellipse">
              <a:avLst/>
            </a:prstGeom>
            <a:solidFill>
              <a:srgbClr val="7F3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Children’s Advocate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26718" y="4254263"/>
              <a:ext cx="2223800" cy="1547809"/>
            </a:xfrm>
            <a:prstGeom prst="ellipse">
              <a:avLst/>
            </a:prstGeom>
            <a:solidFill>
              <a:srgbClr val="7F3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Consent to medical interventions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784928" y="3490404"/>
              <a:ext cx="2177476" cy="1258711"/>
            </a:xfrm>
            <a:prstGeom prst="ellipse">
              <a:avLst/>
            </a:prstGeom>
            <a:solidFill>
              <a:srgbClr val="AD23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Objectives and guiding principles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5530E9-2F0A-487A-BE22-4AC0C37D3D7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8AE2718-AC6D-4BE2-BAC8-02A22C1A599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D85D4F0-4899-4F9A-AFB8-09C65FE4F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810643D-1CAB-4CB5-854E-45B2D81420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AE0B7E8-386E-4363-BAC1-6C09110C99C1}"/>
                </a:ext>
              </a:extLst>
            </p:cNvPr>
            <p:cNvGrpSpPr/>
            <p:nvPr/>
          </p:nvGrpSpPr>
          <p:grpSpPr>
            <a:xfrm>
              <a:off x="158646" y="542426"/>
              <a:ext cx="1721222" cy="1023137"/>
              <a:chOff x="122070" y="542427"/>
              <a:chExt cx="1514069" cy="900000"/>
            </a:xfrm>
          </p:grpSpPr>
          <p:grpSp>
            <p:nvGrpSpPr>
              <p:cNvPr id="23" name="Group 9">
                <a:extLst>
                  <a:ext uri="{FF2B5EF4-FFF2-40B4-BE49-F238E27FC236}">
                    <a16:creationId xmlns:a16="http://schemas.microsoft.com/office/drawing/2014/main" id="{F199D875-0776-4309-8302-251E1A54D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070" y="589753"/>
                <a:ext cx="1021943" cy="792000"/>
                <a:chOff x="45451" y="590550"/>
                <a:chExt cx="1213436" cy="84862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BFAEEFB-7289-44B1-A92D-DABAE8D12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978ADF8-1BA3-432F-BFF3-F9055E888B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29B91DA-CAF6-4946-A9A2-FA5893A25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DC858FA-68AA-472F-83A7-A17713058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7BE3E84-BA91-48D3-BBFA-D831469EE0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CB34762-7E0B-4FE6-AEAA-566BB922CC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A507F7E-98A0-41C6-9014-E0E21F12B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671D8ED-4CE7-4341-8CD4-C1B05608B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A0016B-1569-4D49-BF29-04EF9FC0E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12">
                <a:extLst>
                  <a:ext uri="{FF2B5EF4-FFF2-40B4-BE49-F238E27FC236}">
                    <a16:creationId xmlns:a16="http://schemas.microsoft.com/office/drawing/2014/main" id="{5031CBA4-5CCB-4FF5-A433-E66EC40208F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21038" y="542427"/>
                <a:ext cx="915101" cy="900000"/>
                <a:chOff x="785813" y="539748"/>
                <a:chExt cx="962298" cy="946152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86CDB51-F24D-4B76-B111-404EA731AFAD}"/>
                    </a:ext>
                  </a:extLst>
                </p:cNvPr>
                <p:cNvSpPr/>
                <p:nvPr/>
              </p:nvSpPr>
              <p:spPr bwMode="auto">
                <a:xfrm>
                  <a:off x="785813" y="539748"/>
                  <a:ext cx="962298" cy="946152"/>
                </a:xfrm>
                <a:prstGeom prst="ellipse">
                  <a:avLst/>
                </a:prstGeom>
                <a:solidFill>
                  <a:srgbClr val="7E2C76"/>
                </a:solidFill>
                <a:ln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/>
                </a:p>
              </p:txBody>
            </p:sp>
            <p:pic>
              <p:nvPicPr>
                <p:cNvPr id="26" name="Picture 22">
                  <a:extLst>
                    <a:ext uri="{FF2B5EF4-FFF2-40B4-BE49-F238E27FC236}">
                      <a16:creationId xmlns:a16="http://schemas.microsoft.com/office/drawing/2014/main" id="{58127403-34A7-45F0-9D48-A7AD9BD0AD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27" y="670781"/>
                  <a:ext cx="731700" cy="749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2657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58572" y="577769"/>
            <a:ext cx="6265389" cy="1141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0" indent="-539750" fontAlgn="auto">
              <a:spcAft>
                <a:spcPts val="0"/>
              </a:spcAft>
            </a:pPr>
            <a:r>
              <a:rPr lang="en-US" sz="3600" b="1" dirty="0">
                <a:solidFill>
                  <a:srgbClr val="007D40"/>
                </a:solidFill>
                <a:latin typeface="MgOpen Cosmetica" panose="020B0500000300020003" pitchFamily="34" charset="0"/>
              </a:rPr>
              <a:t>2.	Objectives and </a:t>
            </a:r>
            <a:br>
              <a:rPr lang="en-US" sz="3600" b="1" dirty="0">
                <a:solidFill>
                  <a:srgbClr val="007D40"/>
                </a:solidFill>
                <a:latin typeface="MgOpen Cosmetica" panose="020B0500000300020003" pitchFamily="34" charset="0"/>
              </a:rPr>
            </a:br>
            <a:r>
              <a:rPr lang="en-US" sz="3600" b="1" dirty="0">
                <a:solidFill>
                  <a:srgbClr val="007D40"/>
                </a:solidFill>
                <a:latin typeface="MgOpen Cosmetica" panose="020B0500000300020003" pitchFamily="34" charset="0"/>
              </a:rPr>
              <a:t>guiding principles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66" y="2488818"/>
            <a:ext cx="3266571" cy="2883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537" y="2542032"/>
            <a:ext cx="3266568" cy="277674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AC963D2-C35A-4C06-90D5-937A36AD5FF1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1E0C89D-A94F-408E-BAE7-B895E0F3F79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365C48E-54E6-4555-9443-E2B9C1014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1A8E15E-101F-4285-A9E6-7A616D7AA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6DA7B5-D6A6-40AD-A057-11943EC1376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0" name="Group 9">
                <a:extLst>
                  <a:ext uri="{FF2B5EF4-FFF2-40B4-BE49-F238E27FC236}">
                    <a16:creationId xmlns:a16="http://schemas.microsoft.com/office/drawing/2014/main" id="{B7CC8128-AC2D-4CAB-84F2-D22E4D1CB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1CB87EA-8845-4E3F-A6C8-29D82BC7B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1C55EBA-CEB0-4988-9783-F3AA8004C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5BF60EF-6BA9-433D-8D1F-B44D897C3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C23D8C8-2D6A-4D11-BEA8-04181D5D00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8FECC5F-B23A-48B3-BBF6-B7C8A5A6D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E295063-1D21-4F44-BAF5-2E71405DA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0CACCD9-A405-4BF9-BAAF-064A19D4C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44ADC125-39D6-461C-893B-59A71AA97E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CCF83174-B32C-4929-B63E-412883121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338E51D-C1C8-4752-BFDE-ED63A11BF5E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3369228-8896-49CE-8A72-1E532F15CB40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/>
                </a:p>
              </p:txBody>
            </p:sp>
            <p:pic>
              <p:nvPicPr>
                <p:cNvPr id="53" name="Picture 22">
                  <a:extLst>
                    <a:ext uri="{FF2B5EF4-FFF2-40B4-BE49-F238E27FC236}">
                      <a16:creationId xmlns:a16="http://schemas.microsoft.com/office/drawing/2014/main" id="{C4D899EC-DDE2-4B81-A436-3FF56345D8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8517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284" y="621098"/>
            <a:ext cx="6227678" cy="8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  <a:defRPr/>
            </a:pPr>
            <a:r>
              <a:rPr kumimoji="0" lang="en-ZA" altLang="x-none" sz="44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Key principles</a:t>
            </a:r>
            <a:endParaRPr kumimoji="0" lang="en-GB" altLang="x-none" sz="44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5" y="2693625"/>
            <a:ext cx="7921623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persons, not objects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have a right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participate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 decisions that will affect them.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dignity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must be respected.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must be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protected against harm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and discrimination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children are treated with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respect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 they are more likely to grow up to treat others with respect.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40"/>
              </a:buClr>
              <a:buSzPct val="91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Both children and their parents have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rights and responsibilities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915" y="1856232"/>
            <a:ext cx="2663099" cy="263347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93" y="1715750"/>
            <a:ext cx="56610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 Care and Protection Act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is a child-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law.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54DCFD-3452-4008-B9ED-FF0B204982C3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409A00-74D7-4F8A-85E7-6F9812A78D6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7D0AFAE-1BFF-41D4-BA9D-4737DB671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5CDD36D-A03C-43BF-A3BC-0BA99C696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B363DD-A282-499D-ADAD-35EEB736581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0" name="Group 9">
                <a:extLst>
                  <a:ext uri="{FF2B5EF4-FFF2-40B4-BE49-F238E27FC236}">
                    <a16:creationId xmlns:a16="http://schemas.microsoft.com/office/drawing/2014/main" id="{527E05C4-0685-420B-A665-911ED2EF7B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88558BE-25E8-486A-BACB-0AC83D2D5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1D0030B-0F58-4CD8-816B-36BD01725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5189730F-0C19-4FB0-9742-9111E28DE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FD5E71E-ED68-4611-BB12-B06F173B6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EE2C7818-6E09-4E36-8FF6-1A78E25629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4BAF6E59-708C-49D3-9AAB-69E96A5AD6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6F11BAA-3E05-4595-8211-7637FDFD54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739D979-1C9D-4DB5-B8BB-9A2E386E90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0E13C98-47DF-4918-BAD7-5B51FB635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BD48505-3B64-4031-92FB-DFCC5545132F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BCC6CD6-1A92-43D0-8F91-4F8EF0E6A56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/>
                </a:p>
              </p:txBody>
            </p:sp>
            <p:pic>
              <p:nvPicPr>
                <p:cNvPr id="53" name="Picture 22">
                  <a:extLst>
                    <a:ext uri="{FF2B5EF4-FFF2-40B4-BE49-F238E27FC236}">
                      <a16:creationId xmlns:a16="http://schemas.microsoft.com/office/drawing/2014/main" id="{9A2F8BE4-9079-4B95-9E08-58AD76FF05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3052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22703"/>
            <a:ext cx="6253777" cy="8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  <a:defRPr/>
            </a:pPr>
            <a:r>
              <a:rPr kumimoji="0" lang="en-ZA" altLang="x-none" sz="44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Objects of Act </a:t>
            </a:r>
            <a:endParaRPr kumimoji="0" lang="en-GB" altLang="x-none" sz="44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592900" y="1864339"/>
            <a:ext cx="7958201" cy="5023009"/>
            <a:chOff x="991718" y="476297"/>
            <a:chExt cx="7242025" cy="5023009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718" y="476297"/>
              <a:ext cx="42824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 objectives of the Act</a:t>
              </a:r>
              <a:r>
                <a:rPr kumimoji="0" lang="en-ZA" altLang="x-none" sz="2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</a:t>
              </a:r>
              <a:r>
                <a:rPr kumimoji="0" lang="en-ZA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are:</a:t>
              </a: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646" y="990379"/>
              <a:ext cx="7237097" cy="450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60000" marR="0" lvl="0" indent="-3600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D40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To protect and promote the</a:t>
              </a:r>
              <a:b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well-being of all children</a:t>
              </a:r>
            </a:p>
            <a:p>
              <a:pPr marL="360000" marR="0" lvl="0" indent="-3600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D40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To give effect to children’s rights </a:t>
              </a:r>
              <a:b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in the </a:t>
              </a:r>
              <a: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Namibian Constitution</a:t>
              </a:r>
            </a:p>
            <a:p>
              <a:pPr marL="360000" marR="0" lvl="0" indent="-3600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D40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To implement </a:t>
              </a:r>
              <a: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international </a:t>
              </a:r>
              <a:b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agreements</a:t>
              </a:r>
            </a:p>
            <a:p>
              <a:pPr marL="360000" marR="0" lvl="0" indent="-3600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D40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To promote protection of </a:t>
              </a:r>
              <a:b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7D4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families</a:t>
              </a: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and involve them </a:t>
              </a:r>
              <a:b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in resolving problems</a:t>
              </a:r>
            </a:p>
            <a:p>
              <a:pPr marL="0" marR="0" lvl="0" indent="-5400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7D40"/>
                </a:buClr>
                <a:buSzTx/>
                <a:buFontTx/>
                <a:buChar char="•"/>
                <a:tabLst/>
                <a:defRPr/>
              </a:pPr>
              <a:endPara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955" y="560254"/>
            <a:ext cx="2467858" cy="2210377"/>
          </a:xfrm>
          <a:prstGeom prst="rect">
            <a:avLst/>
          </a:prstGeom>
          <a:effectLst>
            <a:glow rad="190500">
              <a:schemeClr val="bg1">
                <a:alpha val="26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188" y="2945267"/>
            <a:ext cx="2472626" cy="33634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3EB80-E77B-4F35-B37E-DD1069AA63B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F93E70-67D9-46B5-BD00-BCD3A4ACF25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CC1374-263C-4ED0-8F00-DFF29BB3B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2F4FD6-D9B1-4E54-8271-7890E0A26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DF253-D8A2-485A-B4D6-060C8234B4DA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009300B6-EC9C-45F2-A4E7-D74E8A27F8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2DA3FAF-900B-4F7C-A123-20EB89D70D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F93ED6C-D53D-4CFC-BECD-FAA2DACE0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CBF7B1D-7D60-4472-A7F5-1640AA7203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4C2B09D-6AD4-4809-8953-8E3C9CF0F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7502D3A-D67E-4ECD-ACAD-21D54D4B2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5F96AF3-C600-40D5-B4E6-54DE4E0FA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D78A825-6830-49F0-AB4A-F1AEFF9B0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CA1CA15-4747-4049-9863-ACF03E5B8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4640545-2DF7-462A-9E69-225B0D6B8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208B1B1-E3CB-4554-AAAB-5A7CD01EF9E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E0B656D-28C0-4D19-801E-518C11A1194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7" name="Picture 22">
                  <a:extLst>
                    <a:ext uri="{FF2B5EF4-FFF2-40B4-BE49-F238E27FC236}">
                      <a16:creationId xmlns:a16="http://schemas.microsoft.com/office/drawing/2014/main" id="{66686268-67F2-4384-AE9A-E2E3252BB8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03690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26" y="1785819"/>
            <a:ext cx="7942088" cy="47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strengthen and develop </a:t>
            </a:r>
            <a:b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community structures</a:t>
            </a:r>
            <a:endParaRPr kumimoji="0" lang="en-GB" altLang="x-none" sz="235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establish, promote and </a:t>
            </a:r>
            <a:b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co-ordinate </a:t>
            </a:r>
            <a:r>
              <a:rPr kumimoji="0" lang="en-ZA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services and facilities </a:t>
            </a:r>
            <a:br>
              <a:rPr kumimoji="0" lang="en-ZA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the care &amp; protection of children</a:t>
            </a:r>
          </a:p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provide </a:t>
            </a:r>
            <a:r>
              <a:rPr kumimoji="0" lang="en-GB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protective services</a:t>
            </a:r>
          </a:p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</a:t>
            </a:r>
            <a:r>
              <a:rPr kumimoji="0" lang="en-GB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protect children from discrimination, exploitation and other harms</a:t>
            </a:r>
          </a:p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10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2350" b="0" i="0" u="none" strike="noStrike" kern="0" cap="none" spc="-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ensure that children are not discriminated against because </a:t>
            </a:r>
            <a:r>
              <a:rPr kumimoji="0" lang="en-GB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their</a:t>
            </a:r>
            <a:r>
              <a:rPr kumimoji="0" lang="en-GB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GB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parents’ marital status</a:t>
            </a:r>
            <a:endParaRPr kumimoji="0" lang="en-ZA" altLang="x-none" sz="235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265113" marR="0" lvl="0" indent="-265113" algn="l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recognise the special needs of </a:t>
            </a:r>
            <a:r>
              <a:rPr kumimoji="0" lang="en-GB" altLang="x-none" sz="235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 with disabilities or chronic illnesses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7B3213-2F13-43EA-A7DC-0745BBFF480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74840E-2BA4-4EF6-9A25-D035669B0BE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B5649C5-CE00-431E-BE10-9989B16F5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84756D-520A-4785-8B7B-D23A757E3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4526F2-1613-464F-9ABF-CB5D5AD35BC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E89E058C-4C91-4A1B-B2E8-DE006D7FD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CA5C5670-8960-4BFE-9042-16F546D7E8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001EEF5-3902-4456-A448-F0255F45B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82EFF0A-2B1E-4C46-B305-6B6119434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2B10802-9213-45AD-8C94-CFCB793C3D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46A2915-BAAC-4978-BE29-D9C35483E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7B1FC8-6C65-46FA-BD53-D3ED64124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4B58DD3-89C0-4E33-84B8-D2D7ACFD1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03BB75F-3599-4CFE-BC39-7D8ED0A3B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784350D-FC8F-4C04-9CA7-404D1381E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90F1C8A-3981-4E99-BDE4-C86A356DDE4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A05BDFA-989C-43E8-84D8-FA2C1055AA1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8" name="Picture 22">
                  <a:extLst>
                    <a:ext uri="{FF2B5EF4-FFF2-40B4-BE49-F238E27FC236}">
                      <a16:creationId xmlns:a16="http://schemas.microsoft.com/office/drawing/2014/main" id="{401699E3-5054-4D87-BC2D-E8ADF081BE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AF50C70-DC88-4CB6-B0B4-4F08F66277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416" y="560255"/>
            <a:ext cx="1045396" cy="936326"/>
          </a:xfrm>
          <a:prstGeom prst="rect">
            <a:avLst/>
          </a:prstGeom>
          <a:effectLst>
            <a:glow rad="190500">
              <a:schemeClr val="bg1">
                <a:alpha val="26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704" y="1271079"/>
            <a:ext cx="2909397" cy="26242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086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52089"/>
            <a:ext cx="62537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Best interest standard</a:t>
            </a:r>
            <a:endParaRPr lang="en-GB" altLang="x-none" kern="0" dirty="0">
              <a:solidFill>
                <a:srgbClr val="007D40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88045"/>
            <a:ext cx="79216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“The best interests of the child” </a:t>
            </a:r>
            <a:br>
              <a:rPr lang="en-ZA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is the paramount consideration.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2672164"/>
            <a:ext cx="482642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0000" indent="-360000" eaLnBrk="1" hangingPunct="1"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Font typeface="Arial" panose="020B0604020202020204" pitchFamily="34" charset="0"/>
              <a:buChar char="●"/>
              <a:tabLst>
                <a:tab pos="361950" algn="l"/>
              </a:tabLst>
            </a:pP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all matters arising under the Act “concerning the care, protection </a:t>
            </a:r>
            <a:b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and wellbeing of a child”</a:t>
            </a:r>
          </a:p>
          <a:p>
            <a:pPr marL="358775" indent="3175" eaLnBrk="1" hangingPunct="1"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None/>
              <a:tabLst>
                <a:tab pos="361950" algn="l"/>
              </a:tabLst>
            </a:pPr>
            <a:r>
              <a:rPr lang="en-ZA" altLang="x-none" sz="2400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AND</a:t>
            </a:r>
          </a:p>
          <a:p>
            <a:pPr marL="360000" indent="-360000" eaLnBrk="1" hangingPunct="1">
              <a:spcBef>
                <a:spcPts val="0"/>
              </a:spcBef>
              <a:buClr>
                <a:srgbClr val="007D40"/>
              </a:buClr>
              <a:buFont typeface="Arial" panose="020B0604020202020204" pitchFamily="34" charset="0"/>
              <a:buChar char="●"/>
              <a:tabLst>
                <a:tab pos="361950" algn="l"/>
              </a:tabLst>
            </a:pP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“any proceedings, actions and </a:t>
            </a:r>
            <a:b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decisions by an organ of state in </a:t>
            </a:r>
            <a:b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any matter 	concerning a child or </a:t>
            </a:r>
            <a:b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children”</a:t>
            </a:r>
          </a:p>
          <a:p>
            <a:pPr marL="0" indent="0" eaLnBrk="1" hangingPunct="1">
              <a:spcBef>
                <a:spcPts val="0"/>
              </a:spcBef>
              <a:buClr>
                <a:srgbClr val="007D40"/>
              </a:buClr>
              <a:buNone/>
            </a:pPr>
            <a:endParaRPr lang="en-GB" altLang="x-none" sz="24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561" y="1883664"/>
            <a:ext cx="2865251" cy="35661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D34D6F-7B2E-4498-8EB2-E24E0AE54EB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C8D42C-FD68-46D8-9E9F-F7FF39B98149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A6817B2-4BD9-45DC-8701-9DBF434DC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73C307D-9D4C-4011-A669-754C4B88F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9AD4C2-2BA2-4B43-8A0D-31F5A116BEF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D8776E1A-0FA1-4957-860A-892774232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7A1D8CE-EA1B-4314-8924-33273075B6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6F0A7AF-5977-44AF-A1E9-C5B958395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50F241A-A822-4916-9CC7-D9B71A762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955762A-EB1F-4535-B40A-EE86F1DCB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937FD0E-8408-4F36-A30E-D59BCA024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8CEDF16-AFBD-4313-8E95-CCB6E9DB7A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BEF9F55-F453-450E-80AE-85DFCB353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0B27703-948D-4E6D-95B3-5BBC7E93C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7470A60-E44E-4C7E-9234-E2FC1DBC5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FA95B9D-227F-48DE-9CE7-0128C04AEF1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0F85899-4E30-4219-8906-8C15F23DA82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6" name="Picture 22">
                  <a:extLst>
                    <a:ext uri="{FF2B5EF4-FFF2-40B4-BE49-F238E27FC236}">
                      <a16:creationId xmlns:a16="http://schemas.microsoft.com/office/drawing/2014/main" id="{E12669DA-7479-4BE5-BCD9-08179ECC51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5662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155" y="548894"/>
            <a:ext cx="4068340" cy="2361398"/>
          </a:xfrm>
          <a:prstGeom prst="rect">
            <a:avLst/>
          </a:prstGeom>
          <a:effectLst>
            <a:glow rad="508000">
              <a:schemeClr val="bg1">
                <a:alpha val="5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159" y="3999160"/>
            <a:ext cx="3720332" cy="2315228"/>
          </a:xfrm>
          <a:prstGeom prst="rect">
            <a:avLst/>
          </a:prstGeom>
          <a:effectLst>
            <a:glow rad="508000">
              <a:schemeClr val="bg1">
                <a:alpha val="50000"/>
              </a:schemeClr>
            </a:glo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E99081-FD35-4DF4-BBAB-9764921C808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6F6CD3-DEEB-4611-8846-290E6884171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A010128-B6F6-4BD8-806A-FABCDDF8CF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990EA8-A965-44E3-975C-63A099A78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0AA63F-212B-477A-9ADC-27309A3F918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F41E6CCC-F52F-47A2-BB1A-B93A52DEFB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311E2BD-1F00-4EC3-A323-13B372469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E8C1F2E-4B59-41D2-ABA2-8EAC47AEF9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8EC4E11-56CD-47DD-A908-C038F283C4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87C659B-ABD6-4829-BDF1-5F80A07CF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9AA9E3C-F28D-4F8D-95E6-3C1DF3A30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EAEB94-617A-4FA9-92A4-E213A9002C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0026D9B-E2C5-46EE-8691-239F880F4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9D8E47D-8117-4C3D-B8A1-1D8B45860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FC59C52-A696-4A7C-B13B-E9828FDED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83EE096-D6D5-40C5-99B1-0EBF666F680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272896C-A7DC-4F36-BBF8-9B8BFBDC8015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5" name="Picture 22">
                  <a:extLst>
                    <a:ext uri="{FF2B5EF4-FFF2-40B4-BE49-F238E27FC236}">
                      <a16:creationId xmlns:a16="http://schemas.microsoft.com/office/drawing/2014/main" id="{71F6559C-A1B5-422C-9535-53AC8C5F32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" name="TextBox 3"/>
          <p:cNvSpPr txBox="1"/>
          <p:nvPr/>
        </p:nvSpPr>
        <p:spPr>
          <a:xfrm>
            <a:off x="1647222" y="2993061"/>
            <a:ext cx="5764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b="1" dirty="0">
                <a:latin typeface="MgOpen Cosmetica" panose="020B0500000300020003" pitchFamily="34" charset="0"/>
              </a:rPr>
              <a:t>Remember that children grow and change.</a:t>
            </a:r>
            <a:br>
              <a:rPr lang="en-ZA" b="1" dirty="0">
                <a:latin typeface="MgOpen Cosmetica" panose="020B0500000300020003" pitchFamily="34" charset="0"/>
              </a:rPr>
            </a:br>
            <a:r>
              <a:rPr lang="en-ZA" b="1" dirty="0">
                <a:latin typeface="MgOpen Cosmetica" panose="020B0500000300020003" pitchFamily="34" charset="0"/>
              </a:rPr>
              <a:t>Arrangements for children must often be flexible</a:t>
            </a:r>
            <a:br>
              <a:rPr lang="en-ZA" b="1" dirty="0">
                <a:latin typeface="MgOpen Cosmetica" panose="020B0500000300020003" pitchFamily="34" charset="0"/>
              </a:rPr>
            </a:br>
            <a:r>
              <a:rPr lang="en-ZA" b="1" dirty="0">
                <a:latin typeface="MgOpen Cosmetica" panose="020B0500000300020003" pitchFamily="34" charset="0"/>
              </a:rPr>
              <a:t>to take into account short-term and long-term needs.  </a:t>
            </a:r>
          </a:p>
        </p:txBody>
      </p:sp>
    </p:spTree>
    <p:extLst>
      <p:ext uri="{BB962C8B-B14F-4D97-AF65-F5344CB8AC3E}">
        <p14:creationId xmlns:p14="http://schemas.microsoft.com/office/powerpoint/2010/main" val="20174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58584" y="1959269"/>
            <a:ext cx="1546797" cy="4331168"/>
          </a:xfrm>
          <a:prstGeom prst="rect">
            <a:avLst/>
          </a:prstGeom>
          <a:solidFill>
            <a:schemeClr val="bg1"/>
          </a:solidFill>
          <a:ln w="41275">
            <a:solidFill>
              <a:srgbClr val="007D40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1600" b="1" spc="-50" dirty="0">
                <a:latin typeface="MgOpen Cosmetica" panose="020B0500000300020003" pitchFamily="34" charset="0"/>
              </a:rPr>
              <a:t>Every child </a:t>
            </a:r>
            <a:br>
              <a:rPr lang="en-US" sz="1600" b="1" spc="-50" dirty="0">
                <a:latin typeface="MgOpen Cosmetica" panose="020B0500000300020003" pitchFamily="34" charset="0"/>
              </a:rPr>
            </a:br>
            <a:r>
              <a:rPr lang="en-US" sz="1600" b="1" spc="-50" dirty="0">
                <a:latin typeface="MgOpen Cosmetica" panose="020B0500000300020003" pitchFamily="34" charset="0"/>
              </a:rPr>
              <a:t>who is able </a:t>
            </a:r>
            <a:br>
              <a:rPr lang="en-US" sz="1600" b="1" spc="-50" dirty="0">
                <a:latin typeface="MgOpen Cosmetica" panose="020B0500000300020003" pitchFamily="34" charset="0"/>
              </a:rPr>
            </a:br>
            <a:r>
              <a:rPr lang="en-US" sz="1600" b="1" spc="-50" dirty="0">
                <a:latin typeface="MgOpen Cosmetica" panose="020B0500000300020003" pitchFamily="34" charset="0"/>
              </a:rPr>
              <a:t>to express meaningful views </a:t>
            </a:r>
            <a:br>
              <a:rPr lang="en-US" sz="1600" b="1" spc="-50" dirty="0">
                <a:latin typeface="MgOpen Cosmetica" panose="020B0500000300020003" pitchFamily="34" charset="0"/>
              </a:rPr>
            </a:br>
            <a:r>
              <a:rPr lang="en-US" sz="1600" b="1" spc="-50" dirty="0">
                <a:latin typeface="MgOpen Cosmetica" panose="020B0500000300020003" pitchFamily="34" charset="0"/>
              </a:rPr>
              <a:t>should have opportunity </a:t>
            </a:r>
            <a:br>
              <a:rPr lang="en-US" sz="1600" b="1" spc="-50" dirty="0">
                <a:latin typeface="MgOpen Cosmetica" panose="020B0500000300020003" pitchFamily="34" charset="0"/>
              </a:rPr>
            </a:br>
            <a:r>
              <a:rPr lang="en-US" sz="1600" b="1" dirty="0">
                <a:latin typeface="MgOpen Cosmetica" panose="020B0500000300020003" pitchFamily="34" charset="0"/>
              </a:rPr>
              <a:t>to do so. </a:t>
            </a:r>
            <a:br>
              <a:rPr lang="en-US" sz="1600" b="1" dirty="0">
                <a:latin typeface="MgOpen Cosmetica" panose="020B0500000300020003" pitchFamily="34" charset="0"/>
              </a:rPr>
            </a:br>
            <a:r>
              <a:rPr lang="en-US" sz="1600" b="1" dirty="0">
                <a:latin typeface="MgOpen Cosmetica" panose="020B0500000300020003" pitchFamily="34" charset="0"/>
              </a:rPr>
              <a:t>Even very young</a:t>
            </a:r>
            <a:br>
              <a:rPr lang="en-US" sz="1600" b="1" dirty="0">
                <a:latin typeface="MgOpen Cosmetica" panose="020B0500000300020003" pitchFamily="34" charset="0"/>
              </a:rPr>
            </a:br>
            <a:r>
              <a:rPr lang="en-US" sz="1600" b="1" dirty="0">
                <a:latin typeface="MgOpen Cosmetica" panose="020B0500000300020003" pitchFamily="34" charset="0"/>
              </a:rPr>
              <a:t> children </a:t>
            </a:r>
            <a:br>
              <a:rPr lang="en-US" sz="1600" b="1" dirty="0">
                <a:latin typeface="MgOpen Cosmetica" panose="020B0500000300020003" pitchFamily="34" charset="0"/>
              </a:rPr>
            </a:br>
            <a:r>
              <a:rPr lang="en-US" sz="1600" b="1" dirty="0">
                <a:latin typeface="MgOpen Cosmetica" panose="020B0500000300020003" pitchFamily="34" charset="0"/>
              </a:rPr>
              <a:t>and children with </a:t>
            </a:r>
            <a:r>
              <a:rPr lang="en-US" sz="1600" b="1" spc="-50" dirty="0">
                <a:latin typeface="MgOpen Cosmetica" panose="020B0500000300020003" pitchFamily="34" charset="0"/>
              </a:rPr>
              <a:t>learning difficulties</a:t>
            </a:r>
            <a:br>
              <a:rPr lang="en-US" sz="1600" b="1" spc="-50" dirty="0">
                <a:latin typeface="MgOpen Cosmetica" panose="020B0500000300020003" pitchFamily="34" charset="0"/>
              </a:rPr>
            </a:br>
            <a:r>
              <a:rPr lang="en-US" sz="1600" b="1" spc="-50" dirty="0">
                <a:latin typeface="MgOpen Cosmetica" panose="020B0500000300020003" pitchFamily="34" charset="0"/>
              </a:rPr>
              <a:t> can express meaningful views. </a:t>
            </a:r>
            <a:endParaRPr lang="en-ZA" sz="1600" b="1" spc="-50" dirty="0">
              <a:latin typeface="MgOpen Cosmetica" panose="020B05000003000200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25" y="1540215"/>
            <a:ext cx="6109653" cy="4768510"/>
          </a:xfrm>
          <a:prstGeom prst="rect">
            <a:avLst/>
          </a:prstGeom>
          <a:effectLst>
            <a:glow rad="508000">
              <a:schemeClr val="bg1">
                <a:alpha val="50000"/>
              </a:schemeClr>
            </a:glo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9" y="649308"/>
            <a:ext cx="628367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Child participation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BCF9C5-03EB-4C34-ACFF-6CB5EA87BE4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4F3BF7-4B9D-44EE-9B9A-66FEAAE6D86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BDAE831-19B3-46A3-A2AE-4F5B32A8D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ED533A1-95F2-46D4-B42F-EBE66D03C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E9303F-7EC9-4EAD-BEC6-764E08B9FFC2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837E206B-E13E-48C1-B201-B76A1A42D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A2F8EA5-0C45-44EA-AF5A-9A8B9B346D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A6C2167-99CF-4A37-9E55-F8BE0D4FA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D6E5F27-D1DD-47DA-AC3D-7DE52811F4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5B71A3-350E-43FE-8F3C-0EB2A09F5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A7030E4-ABD2-44D6-9BB5-F00A406E8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459F4ED-F600-4820-829D-5C92DA23D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66C7EF5-3FC5-4C9E-81E3-4C3FD377C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A081C20-0892-484A-B63D-30761E04C4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531FDE4-1782-4F6D-B5C6-22867BC3FC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1EEA965-AE8E-4403-B41E-23F2F72455B7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65A1B95-8695-4699-AD4D-825EAE540E0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8" name="Picture 22">
                  <a:extLst>
                    <a:ext uri="{FF2B5EF4-FFF2-40B4-BE49-F238E27FC236}">
                      <a16:creationId xmlns:a16="http://schemas.microsoft.com/office/drawing/2014/main" id="{F763DC91-3D38-4818-874A-9365816FF7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5196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05" y="684713"/>
            <a:ext cx="626763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marR="0" lvl="0" indent="-534988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Children’s rights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D732A7-AC2B-42AD-B60C-F0606DB9D4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042" y="2757732"/>
            <a:ext cx="6118772" cy="3530778"/>
          </a:xfrm>
          <a:prstGeom prst="rect">
            <a:avLst/>
          </a:prstGeom>
          <a:ln w="28575">
            <a:solidFill>
              <a:srgbClr val="007D40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611187" y="1809587"/>
            <a:ext cx="1528507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ZA" altLang="x-none" sz="2000" kern="0" dirty="0">
                <a:latin typeface="MgOpen Cosmetica" panose="020B0500000300020003" pitchFamily="34" charset="0"/>
              </a:rPr>
              <a:t>Children have a right to the </a:t>
            </a:r>
            <a:r>
              <a:rPr lang="en-ZA" altLang="x-none" sz="2000" b="1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basic living conditions 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necessary for development. </a:t>
            </a:r>
          </a:p>
          <a:p>
            <a:r>
              <a:rPr lang="en-ZA" altLang="x-none" sz="2000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It is every parent’s duty to provide these, in light of the parent’s </a:t>
            </a:r>
            <a:r>
              <a:rPr lang="en-ZA" sz="2000" dirty="0">
                <a:solidFill>
                  <a:srgbClr val="007D40"/>
                </a:solidFill>
                <a:latin typeface="MgOpen Cosmetica" panose="020B0500000300020003"/>
              </a:rPr>
              <a:t>abilities and financial capacities. </a:t>
            </a:r>
            <a:endParaRPr lang="en-ZA" sz="2000" dirty="0"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320" y="992384"/>
            <a:ext cx="2534641" cy="14940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F63D4F-AEE8-418F-BE9F-11F0FA96B09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11032F-7223-430A-9DFC-D2AB6867E50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44BAB55-1931-4ACB-AF3C-804AF0373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7EEE3-838B-4AA9-875F-BB37ABF6D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E19C826-F072-4509-B620-F56F4CD6FF2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5A7ED606-1A9B-4F7A-B1D7-0B5FC0994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B7E5ABF-BE52-436C-8EDB-874FBAF013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1B6A190-3A8C-4DDE-B21B-6E9A73A7B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ABD3C79-DAC4-4DF1-A339-E50972FFE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240945D-4E57-4C21-963C-7FE58FFE49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67A0F48-2DF8-43D4-8509-CB6120135A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3BCF6BC-9EA4-4EBD-B981-DFC7EF92A8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EA8A302-4C52-44D9-B614-60344E1DE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68E2B49-BA4C-431E-A100-C1F380CF9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123BD76-FDB0-432A-9F71-E5CF38A03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1ED807F-E2AD-4590-8D98-EEEF1D1F784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FC83AD4-CCFD-4EA3-B5A2-A125855D2FB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6" name="Picture 22">
                  <a:extLst>
                    <a:ext uri="{FF2B5EF4-FFF2-40B4-BE49-F238E27FC236}">
                      <a16:creationId xmlns:a16="http://schemas.microsoft.com/office/drawing/2014/main" id="{0A860FA6-CA5B-43FD-8558-23B1E30D87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7851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507" y="684713"/>
            <a:ext cx="624430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marR="0" lvl="0" indent="-534988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Children’s responsibilities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04140"/>
            <a:ext cx="7921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 also have responsibilities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2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(in light of their age, maturity, stage of development &amp; ability</a:t>
            </a: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)</a:t>
            </a:r>
            <a:r>
              <a:rPr lang="en-GB" sz="2400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:</a:t>
            </a:r>
            <a:endParaRPr kumimoji="0" lang="en-GB" altLang="x-non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53756"/>
            <a:ext cx="5998485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family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rights of family members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assist them in times of need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community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rights of community members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serve community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preserve &amp; strengthen positive cultural values 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nation</a:t>
            </a:r>
            <a:endParaRPr kumimoji="0" lang="en-GB" alt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rights of all persons in Namibia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serve nation, preserve &amp; strengthen national solidarity</a:t>
            </a:r>
            <a:endParaRPr kumimoji="0" lang="en-GB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society </a:t>
            </a:r>
          </a:p>
          <a:p>
            <a:pPr marL="630238" marR="0" lvl="0" indent="-268288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contribute to moral well-being of society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84E326-541E-40E6-AB16-BF0A1EF35D4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6E8923-E9D0-4E3F-9991-6D7A8AB10FD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00CD2FB-7C47-49A5-A4E7-28253DF2F6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A5282FD-2437-4944-8141-8A88694F7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00A3AA-63AD-4897-968D-F1A197A6F6B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2" name="Group 9">
                <a:extLst>
                  <a:ext uri="{FF2B5EF4-FFF2-40B4-BE49-F238E27FC236}">
                    <a16:creationId xmlns:a16="http://schemas.microsoft.com/office/drawing/2014/main" id="{52B07BEB-2943-4BE6-A898-EDB55B31F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F7F73FC-DE10-43FE-8D89-AA4BD57F8D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97AFAB2-21B2-4E12-8498-6E7849453A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C659206-CD16-496A-8750-C18B32359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A3A41FE-8226-4C3C-92EA-6EAA0AB89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09A4ECDA-185E-4D62-A80F-4AA5E873EF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9E449BC-4767-4528-99C9-219A3965C0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CB6309C-79CD-41B0-A5F4-9D8FB054E1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7DED487-726B-4765-8751-1F9D515D82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C68D329-1E37-4EBA-9E87-281EDE02E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8F31A24-8652-4A02-99C5-621D62FFD22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D83F078-76B4-4BD8-8E44-22A69DDD8F0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5" name="Picture 22">
                  <a:extLst>
                    <a:ext uri="{FF2B5EF4-FFF2-40B4-BE49-F238E27FC236}">
                      <a16:creationId xmlns:a16="http://schemas.microsoft.com/office/drawing/2014/main" id="{4CD5C253-4C41-4ADA-9B85-3C711DB6C5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1E2F2C3-5FA9-4397-B5AB-9A70A6EA3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96" y="2772619"/>
            <a:ext cx="2605205" cy="13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506" y="755455"/>
            <a:ext cx="6254307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ts val="4900"/>
              </a:lnSpc>
              <a:tabLst>
                <a:tab pos="1884363" algn="l"/>
              </a:tabLst>
            </a:pPr>
            <a:r>
              <a:rPr lang="en-ZA" altLang="x-none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C</a:t>
            </a:r>
            <a:r>
              <a:rPr lang="en-ZA" altLang="x-none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ontents </a:t>
            </a:r>
            <a:endParaRPr lang="en-GB" altLang="x-none" kern="0" cap="all" dirty="0">
              <a:solidFill>
                <a:srgbClr val="7E2C7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750" y="1737769"/>
            <a:ext cx="51570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1 ­— ­INTRODUCTION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1. Introductory information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2. Objectives and guiding principles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3. Definition of child and age of majority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2 ­— IMPLEMENTATION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4. National Advisory Council on Children</a:t>
            </a:r>
            <a:b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</a:b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    and Children’s Advocate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5. Social workers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6. Children’s courts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7. Facilities for children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3 ­— UNMARRIED PARENTS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8. Proof of parentage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9. Children outside marriage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4 ­— DEATH OF PARENT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10. Guardianship after death of parent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C1CB6F-87DA-4031-8E0D-8EF2CD3D9D68}"/>
              </a:ext>
            </a:extLst>
          </p:cNvPr>
          <p:cNvGrpSpPr/>
          <p:nvPr/>
        </p:nvGrpSpPr>
        <p:grpSpPr>
          <a:xfrm>
            <a:off x="5071430" y="1842186"/>
            <a:ext cx="3461383" cy="4451687"/>
            <a:chOff x="5071430" y="1842186"/>
            <a:chExt cx="3461383" cy="44516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1960" y="1842186"/>
              <a:ext cx="3460853" cy="27481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1430" y="4713307"/>
              <a:ext cx="3461383" cy="1580566"/>
            </a:xfrm>
            <a:prstGeom prst="rect">
              <a:avLst/>
            </a:prstGeom>
            <a:solidFill>
              <a:srgbClr val="7E2C76"/>
            </a:solidFill>
          </p:spPr>
          <p:txBody>
            <a:bodyPr wrap="square" lIns="0" tIns="216000" rIns="0" bIns="252000" rtlCol="0">
              <a:spAutoFit/>
            </a:bodyPr>
            <a:lstStyle/>
            <a:p>
              <a:pPr algn="ctr"/>
              <a: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The Act came into force </a:t>
              </a:r>
              <a:b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on 30 January 2019. </a:t>
              </a:r>
              <a:b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It was formally launched </a:t>
              </a:r>
              <a:b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</a:br>
              <a:r>
                <a:rPr lang="en-ZA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in March 2019.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590258-6641-4FBE-A82B-725B818177B4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0C1F88E-F07A-4502-8B97-FE843DE4D46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08D9A8B-2548-4861-BF38-7689B7E86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07A2D91-4B45-4A12-BCDA-AF44EBAE1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BD8129E-A99F-471F-B704-FFF0B6DB9B6D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AED10A45-B2FF-432A-B94F-527FFCF92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7351522-1832-445D-B567-1C85E8DE6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6E71157-27E0-4039-AC03-C41DCAF1FA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87C5840-F67F-491E-9295-322148215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D561D4-5FFF-4685-97D2-BCD8C34A7E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7086FC2-D2F4-459D-AAE1-0BE48B4626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9C59F48-766F-4802-A8FC-E2C20B2A7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B73E5E9-56C2-4CA6-B819-BB74843F5B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94B2D5D-4C57-4067-AB08-E4A8345DC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199D15F-9A18-445C-8843-6C64231CFF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FD03EF5-AD59-4C1B-BC90-DF0C25057A9F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C303041-FCC3-41C4-A74D-4F75A4C2153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4A5EC7F5-9E10-49CB-9ED6-6CE361D52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8387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419" y="976593"/>
            <a:ext cx="2938542" cy="3320575"/>
          </a:xfrm>
          <a:prstGeom prst="rect">
            <a:avLst/>
          </a:prstGeom>
          <a:effectLst/>
        </p:spPr>
      </p:pic>
      <p:sp>
        <p:nvSpPr>
          <p:cNvPr id="88" name="Rectangle 5">
            <a:extLst>
              <a:ext uri="{FF2B5EF4-FFF2-40B4-BE49-F238E27FC236}">
                <a16:creationId xmlns:a16="http://schemas.microsoft.com/office/drawing/2014/main" id="{C9734D4D-E471-4228-9D71-F9B85A6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3" y="2968492"/>
            <a:ext cx="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D40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09" y="1770337"/>
            <a:ext cx="480198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control and administer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property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represent the child in legal proceedings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maintain contact with the child, if this is in the child’s best interests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give or refuse consents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required by law in respect of the child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33" y="2082341"/>
            <a:ext cx="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389" y="649308"/>
            <a:ext cx="624480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marR="0" lvl="0" indent="-534988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4988" algn="l"/>
              </a:tabLst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Parental rights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CD7E09-5AE8-4598-A70B-71EF8836EF4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AAE48A-1A9D-411F-8173-8674D5B063F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615EA6-7738-4747-81E6-46A02BA430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0452555-79EA-42AE-B90D-276476A6D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0042EF-A051-4614-8337-DB5D99E42D4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58D697E7-3B74-45ED-95E5-C10DC8464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AB71A75-7B9B-4843-AA22-BB54360FED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657DD1A-9A95-46CD-B24E-A9704F517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2846DCF-A537-4999-9957-B922C5885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30282D9-8E5A-41EE-B62C-FC8FD3C67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E541B9E-0969-4F8F-97BC-3C3FD4A24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03F3911-7CFC-430B-AD93-8FB328CEA8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8326E03-A47C-4DDA-B554-7FA8D5F32E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A6B2CB0-F513-4145-ADF0-61590D53AB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2B3944C-4800-4A8D-9475-709DEAEDA0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C4994F7-53E6-469C-BDAC-2A5A053B873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A7FEEE1-2293-4974-909F-93CC3EE54AD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8" name="Picture 22">
                  <a:extLst>
                    <a:ext uri="{FF2B5EF4-FFF2-40B4-BE49-F238E27FC236}">
                      <a16:creationId xmlns:a16="http://schemas.microsoft.com/office/drawing/2014/main" id="{4E87453B-93CA-414B-AF3A-CC4EF95963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D0864D63-1D92-4D90-97A5-F0C07FB7BD68}"/>
              </a:ext>
            </a:extLst>
          </p:cNvPr>
          <p:cNvSpPr/>
          <p:nvPr/>
        </p:nvSpPr>
        <p:spPr>
          <a:xfrm>
            <a:off x="5585419" y="4807670"/>
            <a:ext cx="2948772" cy="1501055"/>
          </a:xfrm>
          <a:prstGeom prst="leftRightArrow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339311" y="1929615"/>
            <a:ext cx="65" cy="1317038"/>
            <a:chOff x="687463" y="902082"/>
            <a:chExt cx="65" cy="1317038"/>
          </a:xfrm>
        </p:grpSpPr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C9734D4D-E471-4228-9D71-F9B85A6DE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1788233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7D40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3" y="694832"/>
            <a:ext cx="629253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Parental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7D4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responsibilities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70589"/>
            <a:ext cx="6054399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  <a:tab pos="715963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act in child’s best interests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  <a:tab pos="715963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guide and direct child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  <a:tab pos="715963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protect child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  <a:tab pos="715963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make sure the child receives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proper care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D40"/>
              </a:buClr>
              <a:buSzPct val="90000"/>
              <a:buFont typeface="Wingdings" panose="05000000000000000000" pitchFamily="2" charset="2"/>
              <a:buChar char="l"/>
              <a:tabLst>
                <a:tab pos="361950" algn="l"/>
                <a:tab pos="715963" algn="l"/>
              </a:tabLst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Duty to provide basic living conditions 	necessary for child’s development</a:t>
            </a:r>
            <a:endParaRPr kumimoji="0" lang="en-ZA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7D4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541" y="549275"/>
            <a:ext cx="2463271" cy="39495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205EB6-A774-47DE-B0CE-B53271055F33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CBE471-98C1-456F-8116-EE41FAF8901A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29C6280-FAD2-49CB-8A76-CBE76F5B3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54DD8B-A11A-4941-9C0D-B4D3958C3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19660D-54EA-4590-83AE-E3D8C7B97A5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3B743383-4EA6-499D-B67A-1E2C4BAC1D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C476F46-475E-4884-878C-1195002654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81D7DF3-C5C8-4B0B-9114-9618FFB4F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FBA5314-B141-449D-AD75-4ADDAC9BC6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20D5271-769E-4589-9307-96FC554F2C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AEA8DB3-FAA4-4E93-A3D0-D59CB043B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01C0CF4-0104-4620-8D0B-851D63778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3DEC80-2971-448E-966C-EFDFDD47D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2A9E495-7365-4D33-909A-2AB72650CB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804A134-F20E-4810-8A59-4966357DDF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0C6CA7-9FA9-478B-B8D5-F54526AF1C2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D38B58E-4032-47E0-A8FE-65B658D83D8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9" name="Picture 22">
                  <a:extLst>
                    <a:ext uri="{FF2B5EF4-FFF2-40B4-BE49-F238E27FC236}">
                      <a16:creationId xmlns:a16="http://schemas.microsoft.com/office/drawing/2014/main" id="{1AB4F64C-7944-48A2-B8C3-B3FD99C4CB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ABD47DC0-8F0B-40F0-8508-F4EA2099EA3D}"/>
              </a:ext>
            </a:extLst>
          </p:cNvPr>
          <p:cNvSpPr/>
          <p:nvPr/>
        </p:nvSpPr>
        <p:spPr>
          <a:xfrm>
            <a:off x="5585419" y="4807670"/>
            <a:ext cx="2948772" cy="1501055"/>
          </a:xfrm>
          <a:prstGeom prst="leftRightArrow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622" y="610253"/>
            <a:ext cx="583555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tabLst>
                <a:tab pos="534988" algn="l"/>
              </a:tabLst>
            </a:pPr>
            <a:r>
              <a:rPr lang="en-GB" altLang="x-none" sz="4000" kern="0" dirty="0">
                <a:solidFill>
                  <a:srgbClr val="007D40"/>
                </a:solidFill>
                <a:latin typeface="MgOpen Cosmetica" panose="020B0500000300020003" pitchFamily="34" charset="0"/>
              </a:rPr>
              <a:t>Children with disabilities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86" y="1726858"/>
            <a:ext cx="8166916" cy="1139068"/>
            <a:chOff x="576311" y="193901"/>
            <a:chExt cx="8166916" cy="1139068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311" y="193901"/>
              <a:ext cx="816691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The Act promotes social integration, development, self-reliance and active community participation for children with disabilities: </a:t>
              </a:r>
              <a:endPara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188" y="2479884"/>
            <a:ext cx="792136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indent="-361950">
              <a:spcAft>
                <a:spcPts val="1200"/>
              </a:spcAft>
              <a:buClr>
                <a:srgbClr val="007D40"/>
              </a:buClr>
              <a:buSzPct val="80000"/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en-US" sz="2000" dirty="0">
                <a:latin typeface="MgOpen Cosmetica" panose="020B0500000300020003" pitchFamily="34" charset="0"/>
              </a:rPr>
              <a:t>respect </a:t>
            </a:r>
            <a:r>
              <a:rPr lang="en-US" sz="2000" b="1" dirty="0">
                <a:latin typeface="MgOpen Cosmetica" panose="020B0500000300020003" pitchFamily="34" charset="0"/>
              </a:rPr>
              <a:t>dignity </a:t>
            </a:r>
            <a:r>
              <a:rPr lang="en-US" sz="2000" dirty="0">
                <a:latin typeface="MgOpen Cosmetica" panose="020B0500000300020003" pitchFamily="34" charset="0"/>
              </a:rPr>
              <a:t>of children with disabilities</a:t>
            </a:r>
          </a:p>
          <a:p>
            <a:pPr marL="361950" indent="-361950">
              <a:spcAft>
                <a:spcPts val="1200"/>
              </a:spcAft>
              <a:buClr>
                <a:srgbClr val="007D40"/>
              </a:buClr>
              <a:buSzPct val="80000"/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en-US" sz="2000" dirty="0">
                <a:latin typeface="MgOpen Cosmetica" panose="020B0500000300020003" pitchFamily="34" charset="0"/>
              </a:rPr>
              <a:t>provide </a:t>
            </a:r>
            <a:r>
              <a:rPr lang="en-US" sz="2000" b="1" dirty="0">
                <a:latin typeface="MgOpen Cosmetica" panose="020B0500000300020003" pitchFamily="34" charset="0"/>
              </a:rPr>
              <a:t>appropriate care and protection</a:t>
            </a:r>
          </a:p>
          <a:p>
            <a:pPr marL="361950" indent="-361950">
              <a:spcAft>
                <a:spcPts val="1200"/>
              </a:spcAft>
              <a:buClr>
                <a:srgbClr val="007D40"/>
              </a:buClr>
              <a:buSzPct val="80000"/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en-US" sz="2000" dirty="0">
                <a:latin typeface="MgOpen Cosmetica" panose="020B0500000300020003" pitchFamily="34" charset="0"/>
              </a:rPr>
              <a:t>access to </a:t>
            </a:r>
            <a:r>
              <a:rPr lang="en-US" sz="2000" b="1" dirty="0">
                <a:latin typeface="MgOpen Cosmetica" panose="020B0500000300020003" pitchFamily="34" charset="0"/>
              </a:rPr>
              <a:t>inclusive and non-discriminatory education</a:t>
            </a:r>
            <a:r>
              <a:rPr lang="en-US" sz="2000" dirty="0">
                <a:latin typeface="MgOpen Cosmetica" panose="020B0500000300020003" pitchFamily="34" charset="0"/>
              </a:rPr>
              <a:t>, </a:t>
            </a:r>
            <a:br>
              <a:rPr lang="en-US" sz="2000" dirty="0">
                <a:latin typeface="MgOpen Cosmetica" panose="020B0500000300020003" pitchFamily="34" charset="0"/>
              </a:rPr>
            </a:br>
            <a:r>
              <a:rPr lang="en-US" sz="2000" b="1" dirty="0">
                <a:latin typeface="MgOpen Cosmetica" panose="020B0500000300020003" pitchFamily="34" charset="0"/>
              </a:rPr>
              <a:t>training &amp;</a:t>
            </a:r>
            <a:r>
              <a:rPr lang="en-US" sz="2000" dirty="0">
                <a:latin typeface="MgOpen Cosmetica" panose="020B0500000300020003" pitchFamily="34" charset="0"/>
              </a:rPr>
              <a:t> </a:t>
            </a:r>
            <a:r>
              <a:rPr lang="en-US" sz="2000" b="1" dirty="0">
                <a:latin typeface="MgOpen Cosmetica" panose="020B0500000300020003" pitchFamily="34" charset="0"/>
              </a:rPr>
              <a:t>preparation for </a:t>
            </a:r>
            <a:br>
              <a:rPr lang="en-US" sz="2000" b="1" dirty="0">
                <a:latin typeface="MgOpen Cosmetica" panose="020B0500000300020003" pitchFamily="34" charset="0"/>
              </a:rPr>
            </a:br>
            <a:r>
              <a:rPr lang="en-US" sz="2000" b="1" dirty="0">
                <a:latin typeface="MgOpen Cosmetica" panose="020B0500000300020003" pitchFamily="34" charset="0"/>
              </a:rPr>
              <a:t>employment</a:t>
            </a:r>
          </a:p>
          <a:p>
            <a:pPr marL="361950" indent="-361950">
              <a:spcAft>
                <a:spcPts val="1200"/>
              </a:spcAft>
              <a:buClr>
                <a:srgbClr val="007D40"/>
              </a:buClr>
              <a:buSzPct val="80000"/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en-US" sz="2000" dirty="0">
                <a:latin typeface="MgOpen Cosmetica" panose="020B0500000300020003" pitchFamily="34" charset="0"/>
              </a:rPr>
              <a:t>access to </a:t>
            </a:r>
            <a:r>
              <a:rPr lang="en-US" sz="2000" b="1" dirty="0">
                <a:latin typeface="MgOpen Cosmetica" panose="020B0500000300020003" pitchFamily="34" charset="0"/>
              </a:rPr>
              <a:t>health care </a:t>
            </a:r>
            <a:br>
              <a:rPr lang="en-US" sz="2000" b="1" dirty="0">
                <a:latin typeface="MgOpen Cosmetica" panose="020B0500000300020003" pitchFamily="34" charset="0"/>
              </a:rPr>
            </a:br>
            <a:r>
              <a:rPr lang="en-US" sz="2000" b="1" dirty="0">
                <a:latin typeface="MgOpen Cosmetica" panose="020B0500000300020003" pitchFamily="34" charset="0"/>
              </a:rPr>
              <a:t>services</a:t>
            </a:r>
            <a:r>
              <a:rPr lang="en-US" sz="2000" dirty="0">
                <a:latin typeface="MgOpen Cosmetica" panose="020B0500000300020003" pitchFamily="34" charset="0"/>
              </a:rPr>
              <a:t>, </a:t>
            </a:r>
            <a:r>
              <a:rPr lang="en-US" sz="2000" b="1" dirty="0">
                <a:latin typeface="MgOpen Cosmetica" panose="020B0500000300020003" pitchFamily="34" charset="0"/>
              </a:rPr>
              <a:t>support services </a:t>
            </a:r>
            <a:r>
              <a:rPr lang="en-US" sz="2000" dirty="0">
                <a:latin typeface="MgOpen Cosmetica" panose="020B0500000300020003" pitchFamily="34" charset="0"/>
              </a:rPr>
              <a:t>&amp; </a:t>
            </a:r>
            <a:br>
              <a:rPr lang="en-US" sz="2000" dirty="0">
                <a:latin typeface="MgOpen Cosmetica" panose="020B0500000300020003" pitchFamily="34" charset="0"/>
              </a:rPr>
            </a:br>
            <a:r>
              <a:rPr lang="en-US" sz="2000" b="1" dirty="0">
                <a:latin typeface="MgOpen Cosmetica" panose="020B0500000300020003" pitchFamily="34" charset="0"/>
              </a:rPr>
              <a:t>rehabilitation services</a:t>
            </a:r>
          </a:p>
          <a:p>
            <a:pPr marL="361950" indent="-361950">
              <a:spcAft>
                <a:spcPts val="600"/>
              </a:spcAft>
              <a:buClr>
                <a:srgbClr val="007D40"/>
              </a:buClr>
              <a:buSzPct val="80000"/>
              <a:buFont typeface="Wingdings" panose="05000000000000000000" pitchFamily="2" charset="2"/>
              <a:buChar char="l"/>
              <a:tabLst>
                <a:tab pos="361950" algn="l"/>
              </a:tabLst>
            </a:pPr>
            <a:r>
              <a:rPr lang="en-US" sz="2000" dirty="0">
                <a:latin typeface="MgOpen Cosmetica" panose="020B0500000300020003" pitchFamily="34" charset="0"/>
              </a:rPr>
              <a:t>access to </a:t>
            </a:r>
            <a:r>
              <a:rPr lang="en-US" sz="2000" b="1" dirty="0">
                <a:latin typeface="MgOpen Cosmetica" panose="020B0500000300020003" pitchFamily="34" charset="0"/>
              </a:rPr>
              <a:t>recreation </a:t>
            </a:r>
            <a:br>
              <a:rPr lang="en-US" sz="2000" b="1" dirty="0">
                <a:latin typeface="MgOpen Cosmetica" panose="020B0500000300020003" pitchFamily="34" charset="0"/>
              </a:rPr>
            </a:br>
            <a:r>
              <a:rPr lang="en-US" sz="2000" b="1" dirty="0">
                <a:latin typeface="MgOpen Cosmetica" panose="020B0500000300020003" pitchFamily="34" charset="0"/>
              </a:rPr>
              <a:t>opportunities</a:t>
            </a:r>
            <a:endParaRPr lang="en-ZA" sz="2000" b="1" dirty="0">
              <a:latin typeface="MgOpen Cosmetica" panose="020B05000003000200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E5A1D-A1F6-4297-85C3-57B6A8BD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289" y="3922776"/>
            <a:ext cx="4380640" cy="24589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1F667C-4FAC-4C9B-9E4B-6D44FD215654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AD1307-F023-44ED-AC22-FCB446565F4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AB6B40F-E312-4633-A17E-550367C9F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137150-8D69-479A-8583-76F962C4CC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7D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4DF0689-C37A-4631-9E54-D87ABD96378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DD5CE769-E901-4BB4-B951-8313B28BD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E2A9069-19A0-44E7-8B89-5FE34D7E53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23728C0C-7849-4681-B75A-E9D4512A95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0757A1A-CCCF-403F-8DD0-583405C0E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3772735-1726-44FB-83EC-C2B540AB3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7AE1F52-7974-4C26-8457-F36E42F7F0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36A3EE3-4044-4BC7-821E-E13FC8540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A62754A-F712-4E3B-9619-87EFF41BE6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40C1EBA-BF28-4B1B-B892-2AB51B358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0C281E2-7313-46B5-96E0-A7D2D885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D006A71-D9D7-4F16-8036-DF5934B1F69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4B4C040-E4EF-42BF-9718-C4715710D60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7D40"/>
                </a:solidFill>
                <a:ln w="28575">
                  <a:solidFill>
                    <a:srgbClr val="BFEBD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7" name="Picture 22">
                  <a:extLst>
                    <a:ext uri="{FF2B5EF4-FFF2-40B4-BE49-F238E27FC236}">
                      <a16:creationId xmlns:a16="http://schemas.microsoft.com/office/drawing/2014/main" id="{5EE65081-8E4B-4349-8262-A80E863259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75261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C8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6033" y="630697"/>
            <a:ext cx="6266780" cy="912813"/>
          </a:xfrm>
        </p:spPr>
        <p:txBody>
          <a:bodyPr wrap="square" lIns="0" tIns="0" rIns="0" bIns="0">
            <a:spAutoFit/>
          </a:bodyPr>
          <a:lstStyle/>
          <a:p>
            <a:pPr lvl="0" algn="l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539750" algn="l"/>
              </a:tabLst>
            </a:pPr>
            <a:r>
              <a:rPr lang="en-US" sz="3300" kern="1200" dirty="0">
                <a:solidFill>
                  <a:srgbClr val="326DAC"/>
                </a:solidFill>
                <a:ea typeface="+mn-ea"/>
                <a:cs typeface="+mn-cs"/>
              </a:rPr>
              <a:t>3. 	Definition of child </a:t>
            </a:r>
            <a:br>
              <a:rPr lang="en-US" sz="3300" kern="1200" dirty="0">
                <a:solidFill>
                  <a:srgbClr val="326DAC"/>
                </a:solidFill>
                <a:ea typeface="+mn-ea"/>
                <a:cs typeface="+mn-cs"/>
              </a:rPr>
            </a:br>
            <a:r>
              <a:rPr lang="en-US" sz="3300" kern="1200" dirty="0">
                <a:solidFill>
                  <a:srgbClr val="326DAC"/>
                </a:solidFill>
                <a:ea typeface="+mn-ea"/>
                <a:cs typeface="+mn-cs"/>
              </a:rPr>
              <a:t>     and age of majority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8" y="1801797"/>
            <a:ext cx="4920928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indent="-357188">
              <a:spcAft>
                <a:spcPts val="1200"/>
              </a:spcAft>
              <a:buClr>
                <a:srgbClr val="326DAC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“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Child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”= person below age 18</a:t>
            </a:r>
          </a:p>
          <a:p>
            <a:pPr marL="357188" indent="-357188">
              <a:spcAft>
                <a:spcPts val="1200"/>
              </a:spcAft>
              <a:buClr>
                <a:srgbClr val="326DAC"/>
              </a:buClr>
              <a:buFont typeface="Wingdings" panose="05000000000000000000" pitchFamily="2" charset="2"/>
              <a:buChar char="l"/>
            </a:pP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Age of majority = 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the age when a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person is considered an adult or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a “major”</a:t>
            </a:r>
          </a:p>
          <a:p>
            <a:pPr marL="357188" indent="-357188">
              <a:spcAft>
                <a:spcPts val="1200"/>
              </a:spcAft>
              <a:buClr>
                <a:srgbClr val="326DAC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Concepts of “major” and “minor”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relate to the 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legal capacity 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of a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person. A “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minor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” does not have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full legal powers, but a “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major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” does.</a:t>
            </a:r>
          </a:p>
          <a:p>
            <a:pPr marL="357188" indent="-357188">
              <a:spcAft>
                <a:spcPts val="1200"/>
              </a:spcAft>
              <a:buClr>
                <a:srgbClr val="326DAC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The Act 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changes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 the age of majority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to 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18 years 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from 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21 years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.</a:t>
            </a:r>
          </a:p>
          <a:p>
            <a:pPr marL="357188" indent="-357188">
              <a:spcAft>
                <a:spcPts val="600"/>
              </a:spcAft>
              <a:buClr>
                <a:srgbClr val="326DAC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This brings 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Namibia’s legislation </a:t>
            </a:r>
            <a:b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in line</a:t>
            </a:r>
            <a:r>
              <a:rPr lang="en-US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 </a:t>
            </a: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with most countries of the </a:t>
            </a:r>
            <a:b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US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world.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3C144F-14B1-4431-B948-997C92E2A79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6038B4-FEA1-423B-A378-6BDC4746091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2429834-2555-415B-8372-E46B9307F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326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8800B0-00B6-4867-B839-F4F66B090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326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77D5A9-EC8F-42D0-A0BA-7B6C2FA4340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4" name="Group 9">
                <a:extLst>
                  <a:ext uri="{FF2B5EF4-FFF2-40B4-BE49-F238E27FC236}">
                    <a16:creationId xmlns:a16="http://schemas.microsoft.com/office/drawing/2014/main" id="{E90F7FBC-000C-43E7-A811-B92209689A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CEB1CDE-9AA9-4656-A72F-EF1806B8F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E42823B-85B7-4B1A-8E34-A13596A698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FA20009-A199-46B5-A5DC-8AC4D81AF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4A28ED7-6E4C-46B7-A668-66F8AA8AE2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2ABB7DC-0D64-4B2E-AC80-25777B1EA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3F2490F-A922-4438-8765-3C1BD903D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2409728-15B1-445E-988F-31F32F9D2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843C38E-6FB8-4A99-BA9F-8D51057150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2F6C523-79AF-4672-8942-E5B9D61A0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38DAF40-082E-47D1-A091-1E742B14467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7ECA17F-1E09-4961-A5AD-AC70A431D3A5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326DAC"/>
                </a:solidFill>
                <a:ln w="28575">
                  <a:solidFill>
                    <a:srgbClr val="BFE4F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solidFill>
                      <a:srgbClr val="BFE4F1"/>
                    </a:solidFill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7" name="Picture 22">
                  <a:extLst>
                    <a:ext uri="{FF2B5EF4-FFF2-40B4-BE49-F238E27FC236}">
                      <a16:creationId xmlns:a16="http://schemas.microsoft.com/office/drawing/2014/main" id="{C0357287-CF7E-4D50-8645-4095ECBD20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2EEDC77-38F8-4DDB-9755-5562CD603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668" y="1848718"/>
            <a:ext cx="3256141" cy="330936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4F7F1-9637-41B9-9459-1C4FB1CDBB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671" y="4741682"/>
            <a:ext cx="3256140" cy="15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8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C8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86" y="542030"/>
            <a:ext cx="4646106" cy="32180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9219" y="4265658"/>
            <a:ext cx="312134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Despite the change in the age of majority, any person </a:t>
            </a:r>
            <a:r>
              <a:rPr lang="en-ZA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under age 21 </a:t>
            </a:r>
            <a:r>
              <a:rPr lang="en-ZA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still needs </a:t>
            </a:r>
            <a:br>
              <a:rPr lang="en-ZA" sz="2000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ZA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the </a:t>
            </a:r>
            <a:r>
              <a:rPr lang="en-ZA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consent of a parent </a:t>
            </a:r>
            <a:br>
              <a:rPr lang="en-ZA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</a:br>
            <a:r>
              <a:rPr lang="en-ZA" sz="2000" b="1" dirty="0">
                <a:solidFill>
                  <a:srgbClr val="326DAC"/>
                </a:solidFill>
                <a:latin typeface="MgOpen Cosmetica" panose="020B0500000300020003" pitchFamily="34" charset="0"/>
              </a:rPr>
              <a:t>or guardian to marry</a:t>
            </a:r>
            <a:r>
              <a:rPr lang="en-ZA" sz="2000" dirty="0">
                <a:solidFill>
                  <a:srgbClr val="326DAC"/>
                </a:solidFill>
                <a:latin typeface="MgOpen Cosmetica" panose="020B0500000300020003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59" y="4178808"/>
            <a:ext cx="1763905" cy="21371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C5686-92E2-46F1-BDDF-1A3EC43A12B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3DE1F0-88A5-4288-A9EA-F4EF7B6DD141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77C0A89-FD38-4BF8-9464-A0A259389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326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553919F-4114-4DDC-81C3-564953143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326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4F1E3F-216B-4233-9655-B3AD9DB4AB3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15" name="Group 9">
                <a:extLst>
                  <a:ext uri="{FF2B5EF4-FFF2-40B4-BE49-F238E27FC236}">
                    <a16:creationId xmlns:a16="http://schemas.microsoft.com/office/drawing/2014/main" id="{633F82CA-5402-444B-9017-A41A53E3D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A892E10-CD5A-48C4-B109-60900C9E1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7BCFF79-7D38-4AF6-B390-956CFF752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210A844-4956-4135-A3E9-AF5A45BD5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7A233C6-8A0C-41FF-9142-CEA3549FC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41B26350-A1C8-472A-9EF6-3A39E62529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29D079C-32B6-453C-AAFA-29A2182DE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9A44D4D-FAD9-48BC-9565-FF4F42CEC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DB7C192-AB22-4B73-AF8A-63A0FF7E2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656351E-11D8-4BD2-96A0-089F50959D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2ED7F9F-1D7E-4B28-B45B-15F8133B6B9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4FDD4ED-D335-4D47-B8DA-3E3495ACF16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326DAC"/>
                </a:solidFill>
                <a:ln w="28575">
                  <a:solidFill>
                    <a:srgbClr val="BFE4F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solidFill>
                      <a:srgbClr val="BFE4F1"/>
                    </a:solidFill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18" name="Picture 22">
                  <a:extLst>
                    <a:ext uri="{FF2B5EF4-FFF2-40B4-BE49-F238E27FC236}">
                      <a16:creationId xmlns:a16="http://schemas.microsoft.com/office/drawing/2014/main" id="{950A20F1-10AD-4AA0-8633-DCD8143267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8157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353" y="3699052"/>
            <a:ext cx="59222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5 ­— AGREEMENTS ON CARE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11. Parenting plans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12. Kinship care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6 ­— CHILD PROTECTION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13. Prevention and early intervention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14. Children in need of protective services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15. Foster care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16. Contribution orders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17. Adoption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414" y="549275"/>
            <a:ext cx="5259522" cy="3228618"/>
          </a:xfrm>
          <a:prstGeom prst="ellipse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076197F-BCEF-4C7B-AFF0-0217CA7EE87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24D0BAF-90C1-4F25-AA42-252292BF6A2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DCCC07A-9170-4AF8-B7B2-5C5D8C83A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3B357D3-D978-4142-BC19-C1B362AA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C071E2C-68A0-4C7C-888A-3D615BA6ECF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0C8FDF47-A1E3-42B4-834C-E5B24477F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16BAE2B-4327-48A1-9F30-08C2EBC6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0A2DB0-6408-4ECE-8C8C-4F2D19E9D1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8726E5DD-D58B-4495-BEA5-6CFC9F0F3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E8A6EBA4-C294-4AC6-A593-5185B272C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073760B-2BC9-483C-A1AF-539B6BDE07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858237E2-783C-4D14-BB5D-26082D6D77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88CB325-36AF-4A1D-AFBF-6D40F304B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3A5ACC2-12C7-4F34-B395-668CD97BD7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14678E1-E7F2-4E9D-AE7C-B585422E7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EB5456E-F490-4880-9498-93A9877EC5B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E4E7CF87-1D3D-44C4-997E-278D0C31BAB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CCAD4AD7-CBFB-4DAD-B1F0-A0292F0DF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0916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917" y="1770176"/>
            <a:ext cx="59222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7 ­— PROTECTIVE MEASURES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18. Consent to medical interventions &amp; HIV testing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19. Child-headed households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20. Harmful social, cultural or religious practices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 startAt="21"/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 Baby-dumping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22. Corporal punishment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23. Child safety at places of entertainment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24. Children &amp; alcohol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25. Children in prisons &amp; police cells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26. Child exploitation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27.  Police clearance certificates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8 ­— GRANTS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28. Grants &amp; emergency aid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9314" y="1908634"/>
            <a:ext cx="2378457" cy="358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337497-D830-44A4-917A-ECBC51B3347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DDDCD7E-F961-4920-967A-1B7B8993C3A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81605B7-2F1D-4F44-B3C3-C3CEAA1F9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7412266-93F7-44F5-85EC-4CA2EC360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43C8054-2BF1-449A-8296-E582103DE17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4" name="Group 9">
                <a:extLst>
                  <a:ext uri="{FF2B5EF4-FFF2-40B4-BE49-F238E27FC236}">
                    <a16:creationId xmlns:a16="http://schemas.microsoft.com/office/drawing/2014/main" id="{A44347D2-17EB-4C12-B586-1608B3BDA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39359DBC-9639-4154-AA53-0BA447046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1184C3A-8CF7-4343-9A0E-3A50ED0F5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9DDE7FB-9BE8-4461-9A22-B1B207A4D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081FE8C-D029-4F90-9B8B-6590AF6CA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BF70EF3-DD45-4DC0-B0E0-EC2F67D297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30ADCC9-0126-471A-A4F6-AB4A87B15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4558537-4907-485B-A6C2-D4B515FD2A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0DABF09-909A-4F9A-9BBF-E2480E97B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0C89BDC-B4DC-4B95-89FA-CCF6EE8E1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415CE3C-3106-4750-8DA5-0ED71434175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5F8FDCD-2198-4A9D-B09D-853D2DBC616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61" name="Picture 22">
                  <a:extLst>
                    <a:ext uri="{FF2B5EF4-FFF2-40B4-BE49-F238E27FC236}">
                      <a16:creationId xmlns:a16="http://schemas.microsoft.com/office/drawing/2014/main" id="{3CA5F67B-4D4B-46C4-B4E6-17411205F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4376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305" y="733199"/>
            <a:ext cx="62772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9750" indent="-539750" algn="l">
              <a:tabLst>
                <a:tab pos="1884363" algn="l"/>
              </a:tabLst>
            </a:pPr>
            <a:r>
              <a:rPr lang="en-ZA" altLang="x-none" sz="4000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1. I</a:t>
            </a:r>
            <a:r>
              <a:rPr lang="en-ZA" altLang="x-none" sz="4000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ntroductory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8" y="1837201"/>
            <a:ext cx="7933353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ZA" altLang="x-none" sz="2800" b="1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10 </a:t>
            </a:r>
            <a:r>
              <a:rPr lang="en-ZA" altLang="x-none" sz="2800" b="1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reasons why the Act is important</a:t>
            </a:r>
            <a:endParaRPr lang="en-GB" altLang="x-none" sz="2800" b="1" kern="0" dirty="0">
              <a:solidFill>
                <a:srgbClr val="7E2C76"/>
              </a:solidFill>
              <a:latin typeface="MgOpen Cosmetica" panose="020B0500000300020003" pitchFamily="34" charset="0"/>
            </a:endParaRP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ZA" sz="2000" dirty="0">
                <a:latin typeface="MgOpen Cosmetica" panose="020B0500000300020003" pitchFamily="34" charset="0"/>
              </a:rPr>
              <a:t>It</a:t>
            </a:r>
            <a:r>
              <a:rPr lang="en-ZA" sz="2000" b="1" dirty="0">
                <a:latin typeface="MgOpen Cosmetica" panose="020B0500000300020003" pitchFamily="34" charset="0"/>
              </a:rPr>
              <a:t> replaces outdated legislation </a:t>
            </a:r>
            <a:r>
              <a:rPr lang="en-ZA" sz="2000" dirty="0">
                <a:latin typeface="MgOpen Cosmetica" panose="020B0500000300020003" pitchFamily="34" charset="0"/>
              </a:rPr>
              <a:t>– Children’s Act 33 of 1960 inherited from South Africa at independence.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ZA" sz="2000" dirty="0">
                <a:latin typeface="MgOpen Cosmetica" panose="020B0500000300020003" pitchFamily="34" charset="0"/>
              </a:rPr>
              <a:t>Brings</a:t>
            </a:r>
            <a:r>
              <a:rPr lang="en-ZA" sz="2000" b="1" dirty="0">
                <a:latin typeface="MgOpen Cosmetica" panose="020B0500000300020003" pitchFamily="34" charset="0"/>
              </a:rPr>
              <a:t> national legislation </a:t>
            </a:r>
            <a:r>
              <a:rPr lang="en-ZA" sz="2000" dirty="0">
                <a:latin typeface="MgOpen Cosmetica" panose="020B0500000300020003" pitchFamily="34" charset="0"/>
              </a:rPr>
              <a:t>in line with Namibia’s </a:t>
            </a:r>
            <a:br>
              <a:rPr lang="en-ZA" sz="2000" dirty="0">
                <a:latin typeface="MgOpen Cosmetica" panose="020B0500000300020003" pitchFamily="34" charset="0"/>
              </a:rPr>
            </a:br>
            <a:r>
              <a:rPr lang="en-ZA" sz="2000" dirty="0">
                <a:latin typeface="MgOpen Cosmetica" panose="020B0500000300020003" pitchFamily="34" charset="0"/>
              </a:rPr>
              <a:t>international commitments.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ZA" sz="2000" dirty="0">
                <a:latin typeface="MgOpen Cosmetica" panose="020B0500000300020003" pitchFamily="34" charset="0"/>
              </a:rPr>
              <a:t>Makes the</a:t>
            </a:r>
            <a:r>
              <a:rPr lang="en-ZA" sz="2000" b="1" dirty="0">
                <a:latin typeface="MgOpen Cosmetica" panose="020B0500000300020003" pitchFamily="34" charset="0"/>
              </a:rPr>
              <a:t> best interests of the child </a:t>
            </a:r>
            <a:r>
              <a:rPr lang="en-ZA" sz="2000" dirty="0">
                <a:latin typeface="MgOpen Cosmetica" panose="020B0500000300020003" pitchFamily="34" charset="0"/>
              </a:rPr>
              <a:t>the key </a:t>
            </a:r>
            <a:br>
              <a:rPr lang="en-ZA" sz="2000" dirty="0">
                <a:latin typeface="MgOpen Cosmetica" panose="020B0500000300020003" pitchFamily="34" charset="0"/>
              </a:rPr>
            </a:br>
            <a:r>
              <a:rPr lang="en-ZA" sz="2000" dirty="0">
                <a:latin typeface="MgOpen Cosmetica" panose="020B0500000300020003" pitchFamily="34" charset="0"/>
              </a:rPr>
              <a:t>consideration in matters concerning the child.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ZA" sz="2000" dirty="0">
                <a:latin typeface="MgOpen Cosmetica" panose="020B0500000300020003" pitchFamily="34" charset="0"/>
              </a:rPr>
              <a:t>Recognises the </a:t>
            </a:r>
            <a:r>
              <a:rPr lang="en-ZA" sz="2000" b="1" dirty="0">
                <a:latin typeface="MgOpen Cosmetica" panose="020B0500000300020003" pitchFamily="34" charset="0"/>
              </a:rPr>
              <a:t>importance of child participation </a:t>
            </a:r>
            <a:br>
              <a:rPr lang="en-ZA" sz="2000" b="1" dirty="0">
                <a:latin typeface="MgOpen Cosmetica" panose="020B0500000300020003" pitchFamily="34" charset="0"/>
              </a:rPr>
            </a:br>
            <a:r>
              <a:rPr lang="en-ZA" sz="2000" dirty="0">
                <a:latin typeface="MgOpen Cosmetica" panose="020B0500000300020003" pitchFamily="34" charset="0"/>
              </a:rPr>
              <a:t>and sets out children’s rights and responsibilities.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ZA" sz="2000" dirty="0">
                <a:latin typeface="MgOpen Cosmetica" panose="020B0500000300020003" pitchFamily="34" charset="0"/>
              </a:rPr>
              <a:t>Provides for </a:t>
            </a:r>
            <a:r>
              <a:rPr lang="en-ZA" sz="2000" b="1" dirty="0">
                <a:latin typeface="MgOpen Cosmetica" panose="020B0500000300020003" pitchFamily="34" charset="0"/>
              </a:rPr>
              <a:t>new structures </a:t>
            </a:r>
            <a:r>
              <a:rPr lang="en-ZA" sz="2000" dirty="0">
                <a:latin typeface="MgOpen Cosmetica" panose="020B0500000300020003" pitchFamily="34" charset="0"/>
              </a:rPr>
              <a:t>which give children </a:t>
            </a:r>
            <a:br>
              <a:rPr lang="en-ZA" sz="2000" dirty="0">
                <a:latin typeface="MgOpen Cosmetica" panose="020B0500000300020003" pitchFamily="34" charset="0"/>
              </a:rPr>
            </a:br>
            <a:r>
              <a:rPr lang="en-ZA" sz="2000" dirty="0">
                <a:latin typeface="MgOpen Cosmetica" panose="020B0500000300020003" pitchFamily="34" charset="0"/>
              </a:rPr>
              <a:t>better protection.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043" y="2997877"/>
            <a:ext cx="1900501" cy="2689692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BA7D8F8-BE62-4293-827A-F7F71CF8D74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0F321D4-3986-450F-9667-EE666F78FE7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5D5B9BB-4DB7-4A8C-AF21-B6A3B2D42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338F7EE-E092-4EDA-9F2A-05D61F1AD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1FF4678-834A-456A-99B5-6A7446DDBF5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77" name="Group 9">
                <a:extLst>
                  <a:ext uri="{FF2B5EF4-FFF2-40B4-BE49-F238E27FC236}">
                    <a16:creationId xmlns:a16="http://schemas.microsoft.com/office/drawing/2014/main" id="{7F95F71C-98D3-4149-93D5-FF872620B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D7E3791E-765A-4067-BFAE-20D5626CE0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78ACC6DF-91E0-4D65-A0ED-494216F74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A0064B7-14BF-4900-9CAB-FB4FB28584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34566B48-858A-4523-898E-207048D55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C9975197-03CB-43E4-8700-4E08CF6D3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C1623E4-CC82-4F2E-A659-8BCF707C3A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09DDB8A-D084-42D7-B295-A27DBEA97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5AEFE654-9E17-4A13-9D38-50390E2B6C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B43ECC64-EF61-41C4-B0A7-CBE43804FA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233048EB-EF83-457F-B96A-2AC17096475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BE46441-A89D-4F6A-B500-53D5BB1ED2C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80" name="Picture 22">
                  <a:extLst>
                    <a:ext uri="{FF2B5EF4-FFF2-40B4-BE49-F238E27FC236}">
                      <a16:creationId xmlns:a16="http://schemas.microsoft.com/office/drawing/2014/main" id="{0CDFF92B-D81E-4686-9568-38BC875427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4363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88" y="3027794"/>
            <a:ext cx="7921622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ZA" sz="2000" dirty="0">
                <a:latin typeface="MgOpen Cosmetica" panose="020B0500000300020003" pitchFamily="34" charset="0"/>
              </a:rPr>
              <a:t>Provides </a:t>
            </a:r>
            <a:r>
              <a:rPr lang="en-ZA" sz="2000" b="1" dirty="0">
                <a:latin typeface="MgOpen Cosmetica" panose="020B0500000300020003" pitchFamily="34" charset="0"/>
              </a:rPr>
              <a:t>mechanisms for the care and protection of children </a:t>
            </a:r>
            <a:r>
              <a:rPr lang="en-ZA" sz="2000" dirty="0">
                <a:latin typeface="MgOpen Cosmetica" panose="020B0500000300020003" pitchFamily="34" charset="0"/>
              </a:rPr>
              <a:t>which are appropriate to the reality of families in Namibia.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ZA" sz="2000" dirty="0">
                <a:latin typeface="MgOpen Cosmetica" panose="020B0500000300020003" pitchFamily="34" charset="0"/>
              </a:rPr>
              <a:t>Provides </a:t>
            </a:r>
            <a:r>
              <a:rPr lang="en-ZA" sz="2000" b="1" dirty="0">
                <a:latin typeface="MgOpen Cosmetica" panose="020B0500000300020003" pitchFamily="34" charset="0"/>
              </a:rPr>
              <a:t>stronger and more detailed provisions </a:t>
            </a:r>
            <a:r>
              <a:rPr lang="en-ZA" sz="2000" dirty="0">
                <a:latin typeface="MgOpen Cosmetica" panose="020B0500000300020003" pitchFamily="34" charset="0"/>
              </a:rPr>
              <a:t>on the care of children who do not live with their parents or extended family.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ZA" sz="2000" spc="-10" dirty="0">
                <a:latin typeface="MgOpen Cosmetica" panose="020B0500000300020003" pitchFamily="34" charset="0"/>
              </a:rPr>
              <a:t>Provides </a:t>
            </a:r>
            <a:r>
              <a:rPr lang="en-ZA" sz="2000" b="1" spc="-10" dirty="0">
                <a:latin typeface="MgOpen Cosmetica" panose="020B0500000300020003" pitchFamily="34" charset="0"/>
              </a:rPr>
              <a:t>protection to children in key areas </a:t>
            </a:r>
            <a:r>
              <a:rPr lang="en-ZA" sz="2000" spc="-10" dirty="0">
                <a:latin typeface="MgOpen Cosmetica" panose="020B0500000300020003" pitchFamily="34" charset="0"/>
              </a:rPr>
              <a:t>that were not adequately </a:t>
            </a:r>
            <a:r>
              <a:rPr lang="en-ZA" sz="2000" dirty="0">
                <a:latin typeface="MgOpen Cosmetica" panose="020B0500000300020003" pitchFamily="34" charset="0"/>
              </a:rPr>
              <a:t>covered by the previous law.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ZA" sz="2000" dirty="0">
                <a:latin typeface="MgOpen Cosmetica" panose="020B0500000300020003" pitchFamily="34" charset="0"/>
              </a:rPr>
              <a:t>It </a:t>
            </a:r>
            <a:r>
              <a:rPr lang="en-ZA" sz="2000" b="1" dirty="0">
                <a:latin typeface="MgOpen Cosmetica" panose="020B0500000300020003" pitchFamily="34" charset="0"/>
              </a:rPr>
              <a:t>introduces safeguards </a:t>
            </a:r>
            <a:r>
              <a:rPr lang="en-ZA" sz="2000" dirty="0">
                <a:latin typeface="MgOpen Cosmetica" panose="020B0500000300020003" pitchFamily="34" charset="0"/>
              </a:rPr>
              <a:t>to regulate intercountry adoption.</a:t>
            </a:r>
          </a:p>
          <a:p>
            <a:pPr marL="447675" indent="-447675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n-ZA" sz="2000" dirty="0">
                <a:latin typeface="MgOpen Cosmetica" panose="020B0500000300020003" pitchFamily="34" charset="0"/>
              </a:rPr>
              <a:t>It </a:t>
            </a:r>
            <a:r>
              <a:rPr lang="en-ZA" sz="2000" b="1" dirty="0">
                <a:latin typeface="MgOpen Cosmetica" panose="020B0500000300020003" pitchFamily="34" charset="0"/>
              </a:rPr>
              <a:t>introduces new offences </a:t>
            </a:r>
            <a:r>
              <a:rPr lang="en-ZA" sz="2000" dirty="0">
                <a:latin typeface="MgOpen Cosmetica" panose="020B0500000300020003" pitchFamily="34" charset="0"/>
              </a:rPr>
              <a:t>with strong penalties to protect children </a:t>
            </a:r>
            <a:br>
              <a:rPr lang="en-ZA" sz="2000" dirty="0">
                <a:latin typeface="MgOpen Cosmetica" panose="020B0500000300020003" pitchFamily="34" charset="0"/>
              </a:rPr>
            </a:br>
            <a:r>
              <a:rPr lang="en-ZA" sz="2000" dirty="0">
                <a:latin typeface="MgOpen Cosmetica" panose="020B0500000300020003" pitchFamily="34" charset="0"/>
              </a:rPr>
              <a:t>against mistreatment.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870" y="549275"/>
            <a:ext cx="4410259" cy="223575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5F282C-E923-4FD6-BD9A-32C20BC5420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C6B1F1E-FBED-440E-BA52-4DF26D1FCCE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F0070EE-DBBA-4265-A90D-97C35EBC8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B5472EA-4919-4AA5-8492-FF2FBDBA3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06E8A4-1CEC-4820-BD72-21C23A15FCA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A392B632-A9AC-4645-BEB2-ADB6F6225F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AF7CCAF-7A8F-4614-9F34-E5700A708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8D53904C-EF13-412A-AB46-C2D5C1251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8AD1A00B-A0F5-46A8-9E9A-4AC3EB015F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03ED372-DC9C-432E-8DBE-6BC66FFC83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1BC9DFF-7666-4105-8F37-260F054F5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35B00FAA-7DF8-41BF-B99C-94FC33DDF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4BE60B5-4B14-48B1-8755-F3FD5AA10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B8600DE-2F4E-467F-A7C8-8D48F6B5C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84E5688C-1034-4193-ACCF-16F0A1E48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A86B883-E2E0-4D8B-9EAE-BE360A2DDFD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34811FF-E4EC-4106-B67D-420BD71A836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D59EFABF-C5BE-4996-8F8F-45DA260415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2901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38" y="810914"/>
            <a:ext cx="6270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tabLst>
                <a:tab pos="1884363" algn="l"/>
              </a:tabLst>
            </a:pPr>
            <a:r>
              <a:rPr lang="en-ZA" altLang="x-none" sz="2800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P</a:t>
            </a:r>
            <a:r>
              <a:rPr lang="en-ZA" altLang="x-none" sz="2800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reparing the Act: Who was consulted? </a:t>
            </a:r>
            <a:endParaRPr lang="en-GB" altLang="x-none" sz="2800" kern="0" dirty="0">
              <a:solidFill>
                <a:srgbClr val="7E2C7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11188" y="1725060"/>
            <a:ext cx="4491164" cy="4657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About </a:t>
            </a:r>
            <a:r>
              <a:rPr lang="en-US" sz="22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40 % of the Namibian population </a:t>
            </a:r>
            <a: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was exposed to information about the draft bill.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30% of all people </a:t>
            </a:r>
            <a: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consulted </a:t>
            </a:r>
            <a:b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were children and youth.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2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39 workshops, conferences, consultations and focus group discussions </a:t>
            </a:r>
            <a:r>
              <a:rPr lang="en-US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were held.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2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Regional workshops had participants from all regions in Namibia, </a:t>
            </a:r>
            <a:r>
              <a:rPr lang="en-Z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including councillors, traditional leaders, social workers </a:t>
            </a:r>
            <a:br>
              <a:rPr lang="en-Z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&amp; community activists.</a:t>
            </a:r>
            <a:endParaRPr lang="en-US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7611" y="1725060"/>
            <a:ext cx="3151033" cy="2087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490" y="3941064"/>
            <a:ext cx="3158154" cy="236766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9216C7A-54E6-465C-801F-AC1C4AA6D984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BE5F3E-3BA5-4D6A-A912-B8E8D2EA111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61F4C0A-2D49-47F3-9B43-03C5ACA80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9A99598-4B90-4E70-ADD2-C3E36DC10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EE40EFC-53CC-4610-9C3E-A99928D90B1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6" name="Group 9">
                <a:extLst>
                  <a:ext uri="{FF2B5EF4-FFF2-40B4-BE49-F238E27FC236}">
                    <a16:creationId xmlns:a16="http://schemas.microsoft.com/office/drawing/2014/main" id="{7BA87AF1-50F2-46CB-96F5-0473103F1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24D998D-CA5B-487A-ADEE-5D7EA086E4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D8B11A8-5AE9-4A89-B6A1-BB316D0796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0D2B8D9E-660C-490C-9E35-3182B0303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B83067D-B317-4FA9-8E0E-979CB184C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B33475-C26E-430D-AE02-68F8881AC8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2D74E8B-44FA-462B-AD97-ABE0AE2C7E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3899F29-C941-4A2E-9D8F-B06BC1FBD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BE5EA4D-8068-4716-BC0C-5F2F99D65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250DB46-31BE-4E41-8685-16B9714321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A635EDB-CCDE-435B-A51D-E47E20E3DC3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4FB6AF29-AE17-4C7B-9AC4-84B817B9EEC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63" name="Picture 22">
                  <a:extLst>
                    <a:ext uri="{FF2B5EF4-FFF2-40B4-BE49-F238E27FC236}">
                      <a16:creationId xmlns:a16="http://schemas.microsoft.com/office/drawing/2014/main" id="{6D030E76-FADB-4E42-B092-D56D83531A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49905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MgOpen Cosmetica" panose="020B0500000300020003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11188" y="1814494"/>
            <a:ext cx="5476131" cy="48331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38 radio slots, 9 TV broadcasts.</a:t>
            </a:r>
            <a:endParaRPr lang="en-US" sz="24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25 articles, opinion pieces &amp; </a:t>
            </a:r>
            <a:b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letters </a:t>
            </a:r>
            <a:r>
              <a:rPr lang="en-US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local newspapers.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300 members</a:t>
            </a:r>
            <a:r>
              <a:rPr lang="en-US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of a Facebook discussion group.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21 factsheets </a:t>
            </a:r>
            <a:r>
              <a:rPr lang="en-Z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about the draft </a:t>
            </a:r>
            <a:br>
              <a:rPr lang="en-Z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bill circulated in 5 languages.</a:t>
            </a:r>
            <a:endParaRPr lang="en-US" sz="24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Key </a:t>
            </a: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government ministries </a:t>
            </a:r>
            <a:r>
              <a:rPr lang="en-US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consulted.</a:t>
            </a:r>
          </a:p>
          <a:p>
            <a:pPr marL="357188" indent="-357188"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International experts </a:t>
            </a:r>
            <a:r>
              <a:rPr lang="en-US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provided input and support.</a:t>
            </a:r>
          </a:p>
          <a:p>
            <a:endParaRPr lang="en-US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681" y="549275"/>
            <a:ext cx="2941132" cy="195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8075" y="2280961"/>
            <a:ext cx="2294949" cy="1714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627" y="3355816"/>
            <a:ext cx="2096185" cy="2952909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BB4F64E-0A8B-415F-8BA1-ABD5EDCCDA1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EFA945-4E88-495E-9053-11E47D312A6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1FEADE7-7E1B-4AE1-BE5C-7A766FF95E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B1640C1-2C29-43E6-B26C-E2C9738DE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243223-D6CF-4941-9E94-0B2E89055C1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6" name="Group 9">
                <a:extLst>
                  <a:ext uri="{FF2B5EF4-FFF2-40B4-BE49-F238E27FC236}">
                    <a16:creationId xmlns:a16="http://schemas.microsoft.com/office/drawing/2014/main" id="{008DA9A6-DA33-4155-8CDB-8126A9A50A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A0D37F1-E87C-41E8-85F4-F8205F002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B533CBC0-1171-4D0E-A396-EF5000F69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CD590712-8BF4-4D35-A0A7-DC8CE2106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5E662EA-E1CB-453B-A541-B14358BBF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E4A9D583-C436-4193-BE84-251D56631F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A1DA6FD3-9B5A-4457-8707-B574DE6EC0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9FD7F13-4491-4EB8-8888-9558730116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9C873C7-936E-411A-8691-77C0C8A0A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0430E53-D626-4877-A0B1-C14DA73654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F18E5EF-ECCB-41AD-9C28-2A932DD9A3E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997B2A7-101B-44F7-BB1D-9D614D45A3A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63" name="Picture 22">
                  <a:extLst>
                    <a:ext uri="{FF2B5EF4-FFF2-40B4-BE49-F238E27FC236}">
                      <a16:creationId xmlns:a16="http://schemas.microsoft.com/office/drawing/2014/main" id="{FF48BDED-7D48-41F8-BC05-38386BA273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118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E8C1EE1-B423-4E6E-9D95-AD1670A971AD}"/>
              </a:ext>
            </a:extLst>
          </p:cNvPr>
          <p:cNvGrpSpPr/>
          <p:nvPr/>
        </p:nvGrpSpPr>
        <p:grpSpPr>
          <a:xfrm>
            <a:off x="1308503" y="1085268"/>
            <a:ext cx="6577969" cy="5226464"/>
            <a:chOff x="1260878" y="1020117"/>
            <a:chExt cx="6577969" cy="5226464"/>
          </a:xfrm>
        </p:grpSpPr>
        <p:sp>
          <p:nvSpPr>
            <p:cNvPr id="45" name="AutoShape 211">
              <a:extLst>
                <a:ext uri="{FF2B5EF4-FFF2-40B4-BE49-F238E27FC236}">
                  <a16:creationId xmlns:a16="http://schemas.microsoft.com/office/drawing/2014/main" id="{9BD44AF5-C715-4736-86BA-3D0C74FE79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0795" y="1020117"/>
              <a:ext cx="1588816" cy="564961"/>
            </a:xfrm>
            <a:prstGeom prst="borderCallout2">
              <a:avLst>
                <a:gd name="adj1" fmla="val 18750"/>
                <a:gd name="adj2" fmla="val -485"/>
                <a:gd name="adj3" fmla="val 18750"/>
                <a:gd name="adj4" fmla="val -16667"/>
                <a:gd name="adj5" fmla="val 188530"/>
                <a:gd name="adj6" fmla="val -16465"/>
              </a:avLst>
            </a:prstGeom>
            <a:solidFill>
              <a:srgbClr val="7A3080">
                <a:alpha val="15000"/>
              </a:srgbClr>
            </a:solidFill>
            <a:ln w="28575">
              <a:solidFill>
                <a:srgbClr val="7A3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NA" sz="1400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Outdated </a:t>
              </a:r>
              <a:endParaRPr lang="en-GB" altLang="en-NA" sz="1400" b="1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6148" name="AutoShape 211">
              <a:extLst>
                <a:ext uri="{FF2B5EF4-FFF2-40B4-BE49-F238E27FC236}">
                  <a16:creationId xmlns:a16="http://schemas.microsoft.com/office/drawing/2014/main" id="{52037E6A-D4C1-4CBB-9334-E0CB750F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031" y="1020117"/>
              <a:ext cx="1588816" cy="618902"/>
            </a:xfrm>
            <a:prstGeom prst="borderCallout2">
              <a:avLst>
                <a:gd name="adj1" fmla="val 18750"/>
                <a:gd name="adj2" fmla="val -485"/>
                <a:gd name="adj3" fmla="val 18750"/>
                <a:gd name="adj4" fmla="val -16667"/>
                <a:gd name="adj5" fmla="val 188530"/>
                <a:gd name="adj6" fmla="val -16465"/>
              </a:avLst>
            </a:prstGeom>
            <a:solidFill>
              <a:srgbClr val="7A3080">
                <a:alpha val="15000"/>
              </a:srgbClr>
            </a:solidFill>
            <a:ln w="28575">
              <a:solidFill>
                <a:srgbClr val="7A3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x-none" sz="1400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Inherited from South Africa</a:t>
              </a:r>
              <a:endParaRPr lang="en-GB" altLang="x-none" sz="1400" b="1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829B7D-61ED-4012-B498-A3E655380FB8}"/>
                </a:ext>
              </a:extLst>
            </p:cNvPr>
            <p:cNvSpPr/>
            <p:nvPr/>
          </p:nvSpPr>
          <p:spPr>
            <a:xfrm>
              <a:off x="4770163" y="1962280"/>
              <a:ext cx="2077133" cy="1137624"/>
            </a:xfrm>
            <a:prstGeom prst="roundRect">
              <a:avLst/>
            </a:prstGeom>
            <a:solidFill>
              <a:srgbClr val="BA9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Children’s Act</a:t>
              </a:r>
              <a:b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33 of 1960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0F22BCF-4D9A-4757-BABD-6F9353D5F3F2}"/>
                </a:ext>
              </a:extLst>
            </p:cNvPr>
            <p:cNvSpPr/>
            <p:nvPr/>
          </p:nvSpPr>
          <p:spPr>
            <a:xfrm>
              <a:off x="2169622" y="4563832"/>
              <a:ext cx="4239491" cy="1682749"/>
            </a:xfrm>
            <a:prstGeom prst="roundRect">
              <a:avLst/>
            </a:prstGeom>
            <a:solidFill>
              <a:srgbClr val="7E2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2800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Child Care and Protection Act 3 of 2015</a:t>
              </a:r>
            </a:p>
            <a:p>
              <a:pPr algn="ctr">
                <a:defRPr/>
              </a:pPr>
              <a:r>
                <a:rPr lang="en-ZA" sz="1600" b="1" dirty="0">
                  <a:solidFill>
                    <a:schemeClr val="bg1"/>
                  </a:solidFill>
                  <a:latin typeface="MgOpen Cosmetica" panose="020B0500000300020003" pitchFamily="34" charset="0"/>
                </a:rPr>
                <a:t>(replaces both)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756A40-48B4-4051-B513-83B6EAC74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17176" y="4211275"/>
              <a:ext cx="3491553" cy="0"/>
            </a:xfrm>
            <a:prstGeom prst="line">
              <a:avLst/>
            </a:prstGeom>
            <a:ln w="25400">
              <a:solidFill>
                <a:srgbClr val="7E2C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72CC05-5FD0-4EC2-942B-908BBD9A39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70027" y="4211275"/>
              <a:ext cx="0" cy="374155"/>
            </a:xfrm>
            <a:prstGeom prst="line">
              <a:avLst/>
            </a:prstGeom>
            <a:ln w="25400">
              <a:solidFill>
                <a:srgbClr val="7E2C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2F6651-CBDF-4F6C-9218-3863786DE2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17176" y="3895895"/>
              <a:ext cx="0" cy="318918"/>
            </a:xfrm>
            <a:prstGeom prst="line">
              <a:avLst/>
            </a:prstGeom>
            <a:ln w="25400">
              <a:solidFill>
                <a:srgbClr val="7E2C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utoShape 212">
              <a:extLst>
                <a:ext uri="{FF2B5EF4-FFF2-40B4-BE49-F238E27FC236}">
                  <a16:creationId xmlns:a16="http://schemas.microsoft.com/office/drawing/2014/main" id="{55E40662-A026-45C4-9410-3C47406D3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930" y="1731194"/>
              <a:ext cx="2056462" cy="821440"/>
            </a:xfrm>
            <a:prstGeom prst="borderCallout2">
              <a:avLst>
                <a:gd name="adj1" fmla="val 100568"/>
                <a:gd name="adj2" fmla="val 50403"/>
                <a:gd name="adj3" fmla="val 250254"/>
                <a:gd name="adj4" fmla="val 49811"/>
                <a:gd name="adj5" fmla="val 131087"/>
                <a:gd name="adj6" fmla="val 50008"/>
              </a:avLst>
            </a:prstGeom>
            <a:solidFill>
              <a:srgbClr val="7A3080">
                <a:alpha val="15000"/>
              </a:srgbClr>
            </a:solidFill>
            <a:ln w="25400">
              <a:solidFill>
                <a:srgbClr val="7A308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x-none" sz="1400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Addressed only limited issues not covered by Children’s Act</a:t>
              </a:r>
              <a:endParaRPr lang="en-GB" altLang="x-none" sz="1800" b="1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cxnSp>
          <p:nvCxnSpPr>
            <p:cNvPr id="24" name="Straight Connector 23"/>
            <p:cNvCxnSpPr>
              <a:cxnSpLocks/>
              <a:stCxn id="12" idx="2"/>
            </p:cNvCxnSpPr>
            <p:nvPr/>
          </p:nvCxnSpPr>
          <p:spPr>
            <a:xfrm>
              <a:off x="5808730" y="3099904"/>
              <a:ext cx="0" cy="1114909"/>
            </a:xfrm>
            <a:prstGeom prst="line">
              <a:avLst/>
            </a:prstGeom>
            <a:ln w="25400">
              <a:solidFill>
                <a:srgbClr val="7E2C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A580714-6FB2-4954-865E-F77C0185D68C}"/>
                </a:ext>
              </a:extLst>
            </p:cNvPr>
            <p:cNvSpPr/>
            <p:nvPr/>
          </p:nvSpPr>
          <p:spPr>
            <a:xfrm>
              <a:off x="1260878" y="2739066"/>
              <a:ext cx="2122567" cy="1156829"/>
            </a:xfrm>
            <a:prstGeom prst="roundRect">
              <a:avLst/>
            </a:prstGeom>
            <a:solidFill>
              <a:srgbClr val="BA9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Children’s </a:t>
              </a:r>
              <a:b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Status Act </a:t>
              </a:r>
              <a:b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6 of 2006</a:t>
              </a:r>
              <a:endParaRPr lang="x-none" b="1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979CAA8-0286-40D4-87D2-F924503407C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2B1897D-C401-4CC2-82AE-F4DADD89033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6D5C2FE-7A22-4F75-9E49-E87A8DA5B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52A4924-73F4-42A0-86DE-CF335A17C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357588B-81D5-467C-A672-CB02F14013B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68" name="Group 9">
                <a:extLst>
                  <a:ext uri="{FF2B5EF4-FFF2-40B4-BE49-F238E27FC236}">
                    <a16:creationId xmlns:a16="http://schemas.microsoft.com/office/drawing/2014/main" id="{7334D03F-9E58-4406-8A27-ECB8A2826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997ED64-74DA-4F56-89F9-FDD99EB9C6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229F1F1-4FBE-4A52-975F-DC4286568F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6406A71-F6B0-4225-81D2-685E8D142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A37D620-F22E-4DDD-8AFF-1702A6199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63357BC-6755-43F4-827B-E0CA4F003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2B82391-99E8-402E-A80F-CA54138B8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0B21FD8-A3F0-413A-AFDA-34F339E77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74B781B2-20FF-4BB7-9C8B-F976BD3FA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810350E-4588-4598-96E9-8C366D2D1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5FBB151-D952-48A7-A3CA-BA871C92DDF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14A18D7-9983-4BE6-86E4-BFC7C555E8E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71" name="Picture 22">
                  <a:extLst>
                    <a:ext uri="{FF2B5EF4-FFF2-40B4-BE49-F238E27FC236}">
                      <a16:creationId xmlns:a16="http://schemas.microsoft.com/office/drawing/2014/main" id="{9470C3BC-5ADF-45DC-910E-476D6B659A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27428451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 - Introduction FINAL (25sept19) - TEMPLATE" id="{E5A42397-2949-4843-A34C-503D6485B8AF}" vid="{C901B9D0-7816-4B44-B0AE-6B5AD15A97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2 - Objectives &amp; Guiding Principles FINAL (25sept19) - TEMPLATE" id="{193853E0-A0A9-4205-BAD6-CA9A68ECE5CA}" vid="{7CE546EA-5FFF-43C5-8306-231D078FC100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</TotalTime>
  <Words>1472</Words>
  <Application>Microsoft Office PowerPoint</Application>
  <PresentationFormat>On-screen Show (4:3)</PresentationFormat>
  <Paragraphs>186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Wingdings</vt:lpstr>
      <vt:lpstr>Arial</vt:lpstr>
      <vt:lpstr>MgOpen Cosmetica</vt:lpstr>
      <vt:lpstr>Calibri</vt:lpstr>
      <vt:lpstr>Calibri Light</vt:lpstr>
      <vt:lpstr>CCPA Presentation for Police</vt:lpstr>
      <vt:lpstr>Office Theme</vt:lpstr>
      <vt:lpstr>1_CCPA Presentation for Police</vt:lpstr>
      <vt:lpstr>Summary of Namibia’s CHILD CARE AND PROTECTION ACT (Act No. 3 of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the Act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 Definition of child       and age of majority  </vt:lpstr>
      <vt:lpstr>PowerPoint Presentation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Care and Protection Act 3 of 2015</dc:title>
  <dc:creator>Perri</dc:creator>
  <cp:lastModifiedBy>Perri</cp:lastModifiedBy>
  <cp:revision>403</cp:revision>
  <dcterms:created xsi:type="dcterms:W3CDTF">2019-09-25T11:50:31Z</dcterms:created>
  <dcterms:modified xsi:type="dcterms:W3CDTF">2020-05-05T15:05:31Z</dcterms:modified>
</cp:coreProperties>
</file>