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4" r:id="rId1"/>
    <p:sldMasterId id="2147483746" r:id="rId2"/>
    <p:sldMasterId id="2147483759" r:id="rId3"/>
    <p:sldMasterId id="2147483772" r:id="rId4"/>
    <p:sldMasterId id="2147483785" r:id="rId5"/>
    <p:sldMasterId id="2147483798" r:id="rId6"/>
    <p:sldMasterId id="2147483811" r:id="rId7"/>
    <p:sldMasterId id="2147483824" r:id="rId8"/>
    <p:sldMasterId id="2147483837" r:id="rId9"/>
    <p:sldMasterId id="2147483850" r:id="rId10"/>
    <p:sldMasterId id="2147483863" r:id="rId11"/>
    <p:sldMasterId id="2147483876" r:id="rId12"/>
    <p:sldMasterId id="2147483889" r:id="rId13"/>
    <p:sldMasterId id="2147483902" r:id="rId14"/>
    <p:sldMasterId id="2147483915" r:id="rId15"/>
    <p:sldMasterId id="2147483928" r:id="rId16"/>
    <p:sldMasterId id="2147483941" r:id="rId17"/>
    <p:sldMasterId id="2147483954" r:id="rId18"/>
  </p:sldMasterIdLst>
  <p:notesMasterIdLst>
    <p:notesMasterId r:id="rId63"/>
  </p:notesMasterIdLst>
  <p:handoutMasterIdLst>
    <p:handoutMasterId r:id="rId64"/>
  </p:handoutMasterIdLst>
  <p:sldIdLst>
    <p:sldId id="512" r:id="rId19"/>
    <p:sldId id="513" r:id="rId20"/>
    <p:sldId id="514" r:id="rId21"/>
    <p:sldId id="515" r:id="rId22"/>
    <p:sldId id="516" r:id="rId23"/>
    <p:sldId id="517" r:id="rId24"/>
    <p:sldId id="518" r:id="rId25"/>
    <p:sldId id="519" r:id="rId26"/>
    <p:sldId id="520" r:id="rId27"/>
    <p:sldId id="521" r:id="rId28"/>
    <p:sldId id="522" r:id="rId29"/>
    <p:sldId id="523" r:id="rId30"/>
    <p:sldId id="525" r:id="rId31"/>
    <p:sldId id="526" r:id="rId32"/>
    <p:sldId id="527" r:id="rId33"/>
    <p:sldId id="524" r:id="rId34"/>
    <p:sldId id="528" r:id="rId35"/>
    <p:sldId id="529" r:id="rId36"/>
    <p:sldId id="530" r:id="rId37"/>
    <p:sldId id="532" r:id="rId38"/>
    <p:sldId id="533" r:id="rId39"/>
    <p:sldId id="534" r:id="rId40"/>
    <p:sldId id="535" r:id="rId41"/>
    <p:sldId id="537" r:id="rId42"/>
    <p:sldId id="538" r:id="rId43"/>
    <p:sldId id="539" r:id="rId44"/>
    <p:sldId id="540" r:id="rId45"/>
    <p:sldId id="541" r:id="rId46"/>
    <p:sldId id="542" r:id="rId47"/>
    <p:sldId id="545" r:id="rId48"/>
    <p:sldId id="544" r:id="rId49"/>
    <p:sldId id="547" r:id="rId50"/>
    <p:sldId id="548" r:id="rId51"/>
    <p:sldId id="549" r:id="rId52"/>
    <p:sldId id="550" r:id="rId53"/>
    <p:sldId id="551" r:id="rId54"/>
    <p:sldId id="552" r:id="rId55"/>
    <p:sldId id="553" r:id="rId56"/>
    <p:sldId id="554" r:id="rId57"/>
    <p:sldId id="555" r:id="rId58"/>
    <p:sldId id="556" r:id="rId59"/>
    <p:sldId id="559" r:id="rId60"/>
    <p:sldId id="561" r:id="rId61"/>
    <p:sldId id="562" r:id="rId62"/>
  </p:sldIdLst>
  <p:sldSz cx="9144000" cy="6858000" type="screen4x3"/>
  <p:notesSz cx="6858000" cy="9144000"/>
  <p:embeddedFontLst>
    <p:embeddedFont>
      <p:font typeface="MgOpen Cosmetica" panose="020B0500000300020003" pitchFamily="34" charset="0"/>
      <p:regular r:id="rId65"/>
      <p:bold r:id="rId66"/>
      <p:italic r:id="rId67"/>
      <p:boldItalic r:id="rId68"/>
    </p:embeddedFont>
  </p:embeddedFont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385" userDrawn="1">
          <p15:clr>
            <a:srgbClr val="A4A3A4"/>
          </p15:clr>
        </p15:guide>
        <p15:guide id="3" pos="5375" userDrawn="1">
          <p15:clr>
            <a:srgbClr val="A4A3A4"/>
          </p15:clr>
        </p15:guide>
        <p15:guide id="4" orient="horz" pos="39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i"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40"/>
    <a:srgbClr val="326DAC"/>
    <a:srgbClr val="7E2C76"/>
    <a:srgbClr val="DFCADD"/>
    <a:srgbClr val="E3C6EC"/>
    <a:srgbClr val="ECCAE9"/>
    <a:srgbClr val="EECEEB"/>
    <a:srgbClr val="80B83D"/>
    <a:srgbClr val="00558F"/>
    <a:srgbClr val="D976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8" autoAdjust="0"/>
    <p:restoredTop sz="94651" autoAdjust="0"/>
  </p:normalViewPr>
  <p:slideViewPr>
    <p:cSldViewPr snapToGrid="0" showGuides="1">
      <p:cViewPr varScale="1">
        <p:scale>
          <a:sx n="105" d="100"/>
          <a:sy n="105" d="100"/>
        </p:scale>
        <p:origin x="1752" y="78"/>
      </p:cViewPr>
      <p:guideLst>
        <p:guide orient="horz" pos="346"/>
        <p:guide pos="385"/>
        <p:guide pos="5375"/>
        <p:guide orient="horz" pos="39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notesMaster" Target="notesMasters/notesMaster1.xml"/><Relationship Id="rId6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font" Target="fonts/font2.fntdata"/><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handoutMaster" Target="handoutMasters/handoutMaster1.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font" Target="fonts/font3.fntdata"/><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font" Target="fonts/font1.fntdata"/><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7.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CAF2E5-0AA4-425B-98EC-31F2320BCA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MgOpen Cosmetica" panose="020B0500000300020003" pitchFamily="34" charset="0"/>
            </a:endParaRPr>
          </a:p>
        </p:txBody>
      </p:sp>
      <p:sp>
        <p:nvSpPr>
          <p:cNvPr id="3" name="Date Placeholder 2">
            <a:extLst>
              <a:ext uri="{FF2B5EF4-FFF2-40B4-BE49-F238E27FC236}">
                <a16:creationId xmlns:a16="http://schemas.microsoft.com/office/drawing/2014/main" id="{2C11D679-50D3-453F-A1F9-6CB94C4890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6A85FE-AF88-4394-93B2-97FA5C10FDA6}" type="datetimeFigureOut">
              <a:rPr lang="en-US" smtClean="0">
                <a:latin typeface="MgOpen Cosmetica" panose="020B0500000300020003" pitchFamily="34" charset="0"/>
              </a:rPr>
              <a:t>5/5/2020</a:t>
            </a:fld>
            <a:endParaRPr lang="en-US" dirty="0">
              <a:latin typeface="MgOpen Cosmetica" panose="020B0500000300020003" pitchFamily="34" charset="0"/>
            </a:endParaRPr>
          </a:p>
        </p:txBody>
      </p:sp>
      <p:sp>
        <p:nvSpPr>
          <p:cNvPr id="4" name="Footer Placeholder 3">
            <a:extLst>
              <a:ext uri="{FF2B5EF4-FFF2-40B4-BE49-F238E27FC236}">
                <a16:creationId xmlns:a16="http://schemas.microsoft.com/office/drawing/2014/main" id="{BB8FF941-9B2F-4BD7-9074-F56A0D349A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MgOpen Cosmetica" panose="020B0500000300020003" pitchFamily="34" charset="0"/>
            </a:endParaRPr>
          </a:p>
        </p:txBody>
      </p:sp>
      <p:sp>
        <p:nvSpPr>
          <p:cNvPr id="5" name="Slide Number Placeholder 4">
            <a:extLst>
              <a:ext uri="{FF2B5EF4-FFF2-40B4-BE49-F238E27FC236}">
                <a16:creationId xmlns:a16="http://schemas.microsoft.com/office/drawing/2014/main" id="{36F9F5FB-72D4-4313-B549-C10086C5ED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512509-0481-41D1-8169-C08F0FB739BC}" type="slidenum">
              <a:rPr lang="en-US" smtClean="0">
                <a:latin typeface="MgOpen Cosmetica" panose="020B0500000300020003" pitchFamily="34" charset="0"/>
              </a:rPr>
              <a:t>‹#›</a:t>
            </a:fld>
            <a:endParaRPr lang="en-US" dirty="0">
              <a:latin typeface="MgOpen Cosmetica" panose="020B0500000300020003" pitchFamily="34" charset="0"/>
            </a:endParaRPr>
          </a:p>
        </p:txBody>
      </p:sp>
    </p:spTree>
    <p:extLst>
      <p:ext uri="{BB962C8B-B14F-4D97-AF65-F5344CB8AC3E}">
        <p14:creationId xmlns:p14="http://schemas.microsoft.com/office/powerpoint/2010/main" val="1606119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18DF021-7038-47EF-87BF-AE45AA2A610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gOpen Cosmetica" panose="020B0500000300020003" pitchFamily="34" charset="0"/>
              </a:defRPr>
            </a:lvl1pPr>
          </a:lstStyle>
          <a:p>
            <a:pPr>
              <a:defRPr/>
            </a:pPr>
            <a:endParaRPr lang="en-GB" dirty="0"/>
          </a:p>
        </p:txBody>
      </p:sp>
      <p:sp>
        <p:nvSpPr>
          <p:cNvPr id="11267" name="Rectangle 3">
            <a:extLst>
              <a:ext uri="{FF2B5EF4-FFF2-40B4-BE49-F238E27FC236}">
                <a16:creationId xmlns:a16="http://schemas.microsoft.com/office/drawing/2014/main" id="{C6539493-CBA7-4306-9D22-8115180DAEA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gOpen Cosmetica" panose="020B0500000300020003" pitchFamily="34" charset="0"/>
              </a:defRPr>
            </a:lvl1pPr>
          </a:lstStyle>
          <a:p>
            <a:pPr>
              <a:defRPr/>
            </a:pPr>
            <a:endParaRPr lang="en-GB" dirty="0"/>
          </a:p>
        </p:txBody>
      </p:sp>
      <p:sp>
        <p:nvSpPr>
          <p:cNvPr id="3076" name="Rectangle 4">
            <a:extLst>
              <a:ext uri="{FF2B5EF4-FFF2-40B4-BE49-F238E27FC236}">
                <a16:creationId xmlns:a16="http://schemas.microsoft.com/office/drawing/2014/main" id="{882F86E9-C150-4479-AD9E-7DA464365FA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2BFADCA0-41B4-42FD-85B3-1A86DE5BC20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270" name="Rectangle 6">
            <a:extLst>
              <a:ext uri="{FF2B5EF4-FFF2-40B4-BE49-F238E27FC236}">
                <a16:creationId xmlns:a16="http://schemas.microsoft.com/office/drawing/2014/main" id="{95B05171-C44F-4037-A594-E759B7A275F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gOpen Cosmetica" panose="020B0500000300020003" pitchFamily="34" charset="0"/>
              </a:defRPr>
            </a:lvl1pPr>
          </a:lstStyle>
          <a:p>
            <a:pPr>
              <a:defRPr/>
            </a:pPr>
            <a:endParaRPr lang="en-GB" dirty="0"/>
          </a:p>
        </p:txBody>
      </p:sp>
      <p:sp>
        <p:nvSpPr>
          <p:cNvPr id="11271" name="Rectangle 7">
            <a:extLst>
              <a:ext uri="{FF2B5EF4-FFF2-40B4-BE49-F238E27FC236}">
                <a16:creationId xmlns:a16="http://schemas.microsoft.com/office/drawing/2014/main" id="{AC8A5394-7028-49C4-B014-3A105E164BA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gOpen Cosmetica" panose="020B0500000300020003" pitchFamily="34" charset="0"/>
              </a:defRPr>
            </a:lvl1pPr>
          </a:lstStyle>
          <a:p>
            <a:pPr>
              <a:defRPr/>
            </a:pPr>
            <a:fld id="{D0DE6DDD-22DE-43FB-8E37-DF40755D59B6}" type="slidenum">
              <a:rPr lang="en-GB" altLang="en-NA" smtClean="0"/>
              <a:pPr>
                <a:defRPr/>
              </a:pPr>
              <a:t>‹#›</a:t>
            </a:fld>
            <a:endParaRPr lang="en-GB" altLang="en-N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gOpen Cosmetica" panose="020B0500000300020003"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MgOpen Cosmetica" panose="020B0500000300020003"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MgOpen Cosmetica" panose="020B0500000300020003"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MgOpen Cosmetica" panose="020B0500000300020003"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MgOpen Cosmetica" panose="020B05000003000200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4D89C06-A66B-4283-9248-E05F80BCB220}"/>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30F1023D-22A0-43C0-A4A5-83E1EC8C02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5124" name="Slide Number Placeholder 3">
            <a:extLst>
              <a:ext uri="{FF2B5EF4-FFF2-40B4-BE49-F238E27FC236}">
                <a16:creationId xmlns:a16="http://schemas.microsoft.com/office/drawing/2014/main" id="{FA463D46-D002-4863-ABC0-092F8B3B34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503022-1CC7-4F5C-826D-C83548050178}"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312373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223478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58587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2047177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67170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x-none"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x-none"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309746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697814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384553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2504564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2015058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12682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518554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97159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x-none"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2403180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597437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x-none"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2911962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374953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751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383733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x-none"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310877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x-none"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3591640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x-none"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58846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281579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3031118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656878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510986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2741975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altLang="x-none"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3404329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x-none"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altLang="x-none"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599880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x-none"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altLang="x-none"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973421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4249099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3484732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305182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2408666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altLang="x-none"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304496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altLang="x-none"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31682619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005965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altLang="x-none"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690438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x-none"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altLang="x-none"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287858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16429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41243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303102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124721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en-NA" sz="1200" b="0" i="0" u="none" strike="noStrike" kern="1200" cap="none" spc="0" normalizeH="0" baseline="0" noProof="0" smtClean="0">
                <a:ln>
                  <a:noFill/>
                </a:ln>
                <a:solidFill>
                  <a:srgbClr val="000000"/>
                </a:solidFill>
                <a:effectLst/>
                <a:uLnTx/>
                <a:uFillTx/>
                <a:latin typeface="MgOpen Cosmetica" panose="020B05000003000200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NA" sz="12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Tree>
    <p:extLst>
      <p:ext uri="{BB962C8B-B14F-4D97-AF65-F5344CB8AC3E}">
        <p14:creationId xmlns:p14="http://schemas.microsoft.com/office/powerpoint/2010/main" val="413181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83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11666938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1430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9835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36819884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760443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14258636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26531008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2294418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3107853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40850152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297686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2937256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34044126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5436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2806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x-none" smtClean="0"/>
              <a:pPr>
                <a:defRPr/>
              </a:pPr>
              <a:t>‹#›</a:t>
            </a:fld>
            <a:endParaRPr lang="en-GB" altLang="x-none"/>
          </a:p>
        </p:txBody>
      </p:sp>
    </p:spTree>
    <p:extLst>
      <p:ext uri="{BB962C8B-B14F-4D97-AF65-F5344CB8AC3E}">
        <p14:creationId xmlns:p14="http://schemas.microsoft.com/office/powerpoint/2010/main" val="2426745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x-none" smtClean="0"/>
              <a:pPr>
                <a:defRPr/>
              </a:pPr>
              <a:t>‹#›</a:t>
            </a:fld>
            <a:endParaRPr lang="en-GB" altLang="x-none"/>
          </a:p>
        </p:txBody>
      </p:sp>
    </p:spTree>
    <p:extLst>
      <p:ext uri="{BB962C8B-B14F-4D97-AF65-F5344CB8AC3E}">
        <p14:creationId xmlns:p14="http://schemas.microsoft.com/office/powerpoint/2010/main" val="22231083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x-none" smtClean="0"/>
              <a:pPr>
                <a:defRPr/>
              </a:pPr>
              <a:t>‹#›</a:t>
            </a:fld>
            <a:endParaRPr lang="en-GB" altLang="x-none"/>
          </a:p>
        </p:txBody>
      </p:sp>
    </p:spTree>
    <p:extLst>
      <p:ext uri="{BB962C8B-B14F-4D97-AF65-F5344CB8AC3E}">
        <p14:creationId xmlns:p14="http://schemas.microsoft.com/office/powerpoint/2010/main" val="15020807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x-none" smtClean="0"/>
              <a:pPr>
                <a:defRPr/>
              </a:pPr>
              <a:t>‹#›</a:t>
            </a:fld>
            <a:endParaRPr lang="en-GB" altLang="x-none"/>
          </a:p>
        </p:txBody>
      </p:sp>
    </p:spTree>
    <p:extLst>
      <p:ext uri="{BB962C8B-B14F-4D97-AF65-F5344CB8AC3E}">
        <p14:creationId xmlns:p14="http://schemas.microsoft.com/office/powerpoint/2010/main" val="20778113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x-none" smtClean="0"/>
              <a:pPr>
                <a:defRPr/>
              </a:pPr>
              <a:t>‹#›</a:t>
            </a:fld>
            <a:endParaRPr lang="en-GB" altLang="x-none"/>
          </a:p>
        </p:txBody>
      </p:sp>
    </p:spTree>
    <p:extLst>
      <p:ext uri="{BB962C8B-B14F-4D97-AF65-F5344CB8AC3E}">
        <p14:creationId xmlns:p14="http://schemas.microsoft.com/office/powerpoint/2010/main" val="5918583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x-none" smtClean="0"/>
              <a:pPr>
                <a:defRPr/>
              </a:pPr>
              <a:t>‹#›</a:t>
            </a:fld>
            <a:endParaRPr lang="en-GB" altLang="x-none"/>
          </a:p>
        </p:txBody>
      </p:sp>
    </p:spTree>
    <p:extLst>
      <p:ext uri="{BB962C8B-B14F-4D97-AF65-F5344CB8AC3E}">
        <p14:creationId xmlns:p14="http://schemas.microsoft.com/office/powerpoint/2010/main" val="37137164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x-none" smtClean="0"/>
              <a:pPr>
                <a:defRPr/>
              </a:pPr>
              <a:t>‹#›</a:t>
            </a:fld>
            <a:endParaRPr lang="en-GB" altLang="x-none"/>
          </a:p>
        </p:txBody>
      </p:sp>
    </p:spTree>
    <p:extLst>
      <p:ext uri="{BB962C8B-B14F-4D97-AF65-F5344CB8AC3E}">
        <p14:creationId xmlns:p14="http://schemas.microsoft.com/office/powerpoint/2010/main" val="2793779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1338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x-none" smtClean="0"/>
              <a:pPr>
                <a:defRPr/>
              </a:pPr>
              <a:t>‹#›</a:t>
            </a:fld>
            <a:endParaRPr lang="en-GB" altLang="x-none"/>
          </a:p>
        </p:txBody>
      </p:sp>
    </p:spTree>
    <p:extLst>
      <p:ext uri="{BB962C8B-B14F-4D97-AF65-F5344CB8AC3E}">
        <p14:creationId xmlns:p14="http://schemas.microsoft.com/office/powerpoint/2010/main" val="19670867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x-none" smtClean="0"/>
              <a:pPr>
                <a:defRPr/>
              </a:pPr>
              <a:t>‹#›</a:t>
            </a:fld>
            <a:endParaRPr lang="en-GB" altLang="x-none"/>
          </a:p>
        </p:txBody>
      </p:sp>
    </p:spTree>
    <p:extLst>
      <p:ext uri="{BB962C8B-B14F-4D97-AF65-F5344CB8AC3E}">
        <p14:creationId xmlns:p14="http://schemas.microsoft.com/office/powerpoint/2010/main" val="38502678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9450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503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25142888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6563282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19066179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26598554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4753449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1091542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6233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25993222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18192761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3773868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5214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9063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17528432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9976593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28604469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15260322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87623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2560190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22354070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31983104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11836277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123068231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9170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97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20904016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5816984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39757438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143823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38719637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42627655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40591301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92921110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18103197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21149529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5099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2394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x-none" smtClean="0"/>
              <a:pPr>
                <a:defRPr/>
              </a:pPr>
              <a:t>‹#›</a:t>
            </a:fld>
            <a:endParaRPr lang="en-GB" altLang="x-none"/>
          </a:p>
        </p:txBody>
      </p:sp>
    </p:spTree>
    <p:extLst>
      <p:ext uri="{BB962C8B-B14F-4D97-AF65-F5344CB8AC3E}">
        <p14:creationId xmlns:p14="http://schemas.microsoft.com/office/powerpoint/2010/main" val="33520211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x-none" smtClean="0"/>
              <a:pPr>
                <a:defRPr/>
              </a:pPr>
              <a:t>‹#›</a:t>
            </a:fld>
            <a:endParaRPr lang="en-GB" altLang="x-none"/>
          </a:p>
        </p:txBody>
      </p:sp>
    </p:spTree>
    <p:extLst>
      <p:ext uri="{BB962C8B-B14F-4D97-AF65-F5344CB8AC3E}">
        <p14:creationId xmlns:p14="http://schemas.microsoft.com/office/powerpoint/2010/main" val="30512144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x-none" smtClean="0"/>
              <a:pPr>
                <a:defRPr/>
              </a:pPr>
              <a:t>‹#›</a:t>
            </a:fld>
            <a:endParaRPr lang="en-GB" altLang="x-none"/>
          </a:p>
        </p:txBody>
      </p:sp>
    </p:spTree>
    <p:extLst>
      <p:ext uri="{BB962C8B-B14F-4D97-AF65-F5344CB8AC3E}">
        <p14:creationId xmlns:p14="http://schemas.microsoft.com/office/powerpoint/2010/main" val="858768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8335313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x-none" smtClean="0"/>
              <a:pPr>
                <a:defRPr/>
              </a:pPr>
              <a:t>‹#›</a:t>
            </a:fld>
            <a:endParaRPr lang="en-GB" altLang="x-none"/>
          </a:p>
        </p:txBody>
      </p:sp>
    </p:spTree>
    <p:extLst>
      <p:ext uri="{BB962C8B-B14F-4D97-AF65-F5344CB8AC3E}">
        <p14:creationId xmlns:p14="http://schemas.microsoft.com/office/powerpoint/2010/main" val="16182818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x-none" smtClean="0"/>
              <a:pPr>
                <a:defRPr/>
              </a:pPr>
              <a:t>‹#›</a:t>
            </a:fld>
            <a:endParaRPr lang="en-GB" altLang="x-none"/>
          </a:p>
        </p:txBody>
      </p:sp>
    </p:spTree>
    <p:extLst>
      <p:ext uri="{BB962C8B-B14F-4D97-AF65-F5344CB8AC3E}">
        <p14:creationId xmlns:p14="http://schemas.microsoft.com/office/powerpoint/2010/main" val="39839848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x-none" smtClean="0"/>
              <a:pPr>
                <a:defRPr/>
              </a:pPr>
              <a:t>‹#›</a:t>
            </a:fld>
            <a:endParaRPr lang="en-GB" altLang="x-none"/>
          </a:p>
        </p:txBody>
      </p:sp>
    </p:spTree>
    <p:extLst>
      <p:ext uri="{BB962C8B-B14F-4D97-AF65-F5344CB8AC3E}">
        <p14:creationId xmlns:p14="http://schemas.microsoft.com/office/powerpoint/2010/main" val="15281347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x-none" smtClean="0"/>
              <a:pPr>
                <a:defRPr/>
              </a:pPr>
              <a:t>‹#›</a:t>
            </a:fld>
            <a:endParaRPr lang="en-GB" altLang="x-none"/>
          </a:p>
        </p:txBody>
      </p:sp>
    </p:spTree>
    <p:extLst>
      <p:ext uri="{BB962C8B-B14F-4D97-AF65-F5344CB8AC3E}">
        <p14:creationId xmlns:p14="http://schemas.microsoft.com/office/powerpoint/2010/main" val="24123637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x-none" smtClean="0"/>
              <a:pPr>
                <a:defRPr/>
              </a:pPr>
              <a:t>‹#›</a:t>
            </a:fld>
            <a:endParaRPr lang="en-GB" altLang="x-none"/>
          </a:p>
        </p:txBody>
      </p:sp>
    </p:spTree>
    <p:extLst>
      <p:ext uri="{BB962C8B-B14F-4D97-AF65-F5344CB8AC3E}">
        <p14:creationId xmlns:p14="http://schemas.microsoft.com/office/powerpoint/2010/main" val="35211693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x-none" smtClean="0"/>
              <a:pPr>
                <a:defRPr/>
              </a:pPr>
              <a:t>‹#›</a:t>
            </a:fld>
            <a:endParaRPr lang="en-GB" altLang="x-none"/>
          </a:p>
        </p:txBody>
      </p:sp>
    </p:spTree>
    <p:extLst>
      <p:ext uri="{BB962C8B-B14F-4D97-AF65-F5344CB8AC3E}">
        <p14:creationId xmlns:p14="http://schemas.microsoft.com/office/powerpoint/2010/main" val="37829998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1497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4516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16742957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1962117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6119793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1620233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20197919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36499930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14188116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139832329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28541122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87918947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60445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9981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x-none" smtClean="0"/>
              <a:pPr>
                <a:defRPr/>
              </a:pPr>
              <a:t>‹#›</a:t>
            </a:fld>
            <a:endParaRPr lang="en-GB" altLang="x-none"/>
          </a:p>
        </p:txBody>
      </p:sp>
    </p:spTree>
    <p:extLst>
      <p:ext uri="{BB962C8B-B14F-4D97-AF65-F5344CB8AC3E}">
        <p14:creationId xmlns:p14="http://schemas.microsoft.com/office/powerpoint/2010/main" val="2220424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23076104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x-none" smtClean="0"/>
              <a:pPr>
                <a:defRPr/>
              </a:pPr>
              <a:t>‹#›</a:t>
            </a:fld>
            <a:endParaRPr lang="en-GB" altLang="x-none"/>
          </a:p>
        </p:txBody>
      </p:sp>
    </p:spTree>
    <p:extLst>
      <p:ext uri="{BB962C8B-B14F-4D97-AF65-F5344CB8AC3E}">
        <p14:creationId xmlns:p14="http://schemas.microsoft.com/office/powerpoint/2010/main" val="23492717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x-none" smtClean="0"/>
              <a:pPr>
                <a:defRPr/>
              </a:pPr>
              <a:t>‹#›</a:t>
            </a:fld>
            <a:endParaRPr lang="en-GB" altLang="x-none"/>
          </a:p>
        </p:txBody>
      </p:sp>
    </p:spTree>
    <p:extLst>
      <p:ext uri="{BB962C8B-B14F-4D97-AF65-F5344CB8AC3E}">
        <p14:creationId xmlns:p14="http://schemas.microsoft.com/office/powerpoint/2010/main" val="8281004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x-none" smtClean="0"/>
              <a:pPr>
                <a:defRPr/>
              </a:pPr>
              <a:t>‹#›</a:t>
            </a:fld>
            <a:endParaRPr lang="en-GB" altLang="x-none"/>
          </a:p>
        </p:txBody>
      </p:sp>
    </p:spTree>
    <p:extLst>
      <p:ext uri="{BB962C8B-B14F-4D97-AF65-F5344CB8AC3E}">
        <p14:creationId xmlns:p14="http://schemas.microsoft.com/office/powerpoint/2010/main" val="41473166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x-none" smtClean="0"/>
              <a:pPr>
                <a:defRPr/>
              </a:pPr>
              <a:t>‹#›</a:t>
            </a:fld>
            <a:endParaRPr lang="en-GB" altLang="x-none"/>
          </a:p>
        </p:txBody>
      </p:sp>
    </p:spTree>
    <p:extLst>
      <p:ext uri="{BB962C8B-B14F-4D97-AF65-F5344CB8AC3E}">
        <p14:creationId xmlns:p14="http://schemas.microsoft.com/office/powerpoint/2010/main" val="18759736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x-none" smtClean="0"/>
              <a:pPr>
                <a:defRPr/>
              </a:pPr>
              <a:t>‹#›</a:t>
            </a:fld>
            <a:endParaRPr lang="en-GB" altLang="x-none"/>
          </a:p>
        </p:txBody>
      </p:sp>
    </p:spTree>
    <p:extLst>
      <p:ext uri="{BB962C8B-B14F-4D97-AF65-F5344CB8AC3E}">
        <p14:creationId xmlns:p14="http://schemas.microsoft.com/office/powerpoint/2010/main" val="326857747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x-none" smtClean="0"/>
              <a:pPr>
                <a:defRPr/>
              </a:pPr>
              <a:t>‹#›</a:t>
            </a:fld>
            <a:endParaRPr lang="en-GB" altLang="x-none"/>
          </a:p>
        </p:txBody>
      </p:sp>
    </p:spTree>
    <p:extLst>
      <p:ext uri="{BB962C8B-B14F-4D97-AF65-F5344CB8AC3E}">
        <p14:creationId xmlns:p14="http://schemas.microsoft.com/office/powerpoint/2010/main" val="419652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x-none" smtClean="0"/>
              <a:pPr>
                <a:defRPr/>
              </a:pPr>
              <a:t>‹#›</a:t>
            </a:fld>
            <a:endParaRPr lang="en-GB" altLang="x-none"/>
          </a:p>
        </p:txBody>
      </p:sp>
    </p:spTree>
    <p:extLst>
      <p:ext uri="{BB962C8B-B14F-4D97-AF65-F5344CB8AC3E}">
        <p14:creationId xmlns:p14="http://schemas.microsoft.com/office/powerpoint/2010/main" val="17955043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x-none" smtClean="0"/>
              <a:pPr>
                <a:defRPr/>
              </a:pPr>
              <a:t>‹#›</a:t>
            </a:fld>
            <a:endParaRPr lang="en-GB" altLang="x-none"/>
          </a:p>
        </p:txBody>
      </p:sp>
    </p:spTree>
    <p:extLst>
      <p:ext uri="{BB962C8B-B14F-4D97-AF65-F5344CB8AC3E}">
        <p14:creationId xmlns:p14="http://schemas.microsoft.com/office/powerpoint/2010/main" val="20620174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3597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234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42237178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dirty="0"/>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dirty="0"/>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2127607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244676682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277834366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14652224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354967682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76675620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17093164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131035926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65063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177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3244224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1360203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1119296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816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529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2277826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3331076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97616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2163018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75811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dirty="0"/>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dirty="0"/>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2017425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3734943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1561067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315234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3740556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029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46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x-none" smtClean="0"/>
              <a:pPr>
                <a:defRPr/>
              </a:pPr>
              <a:t>‹#›</a:t>
            </a:fld>
            <a:endParaRPr lang="en-GB" altLang="x-none"/>
          </a:p>
        </p:txBody>
      </p:sp>
    </p:spTree>
    <p:extLst>
      <p:ext uri="{BB962C8B-B14F-4D97-AF65-F5344CB8AC3E}">
        <p14:creationId xmlns:p14="http://schemas.microsoft.com/office/powerpoint/2010/main" val="560279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x-none" smtClean="0"/>
              <a:pPr>
                <a:defRPr/>
              </a:pPr>
              <a:t>‹#›</a:t>
            </a:fld>
            <a:endParaRPr lang="en-GB" altLang="x-none"/>
          </a:p>
        </p:txBody>
      </p:sp>
    </p:spTree>
    <p:extLst>
      <p:ext uri="{BB962C8B-B14F-4D97-AF65-F5344CB8AC3E}">
        <p14:creationId xmlns:p14="http://schemas.microsoft.com/office/powerpoint/2010/main" val="1149323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x-none" smtClean="0"/>
              <a:pPr>
                <a:defRPr/>
              </a:pPr>
              <a:t>‹#›</a:t>
            </a:fld>
            <a:endParaRPr lang="en-GB" altLang="x-none"/>
          </a:p>
        </p:txBody>
      </p:sp>
    </p:spTree>
    <p:extLst>
      <p:ext uri="{BB962C8B-B14F-4D97-AF65-F5344CB8AC3E}">
        <p14:creationId xmlns:p14="http://schemas.microsoft.com/office/powerpoint/2010/main" val="716544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x-none" smtClean="0"/>
              <a:pPr>
                <a:defRPr/>
              </a:pPr>
              <a:t>‹#›</a:t>
            </a:fld>
            <a:endParaRPr lang="en-GB" altLang="x-none"/>
          </a:p>
        </p:txBody>
      </p:sp>
    </p:spTree>
    <p:extLst>
      <p:ext uri="{BB962C8B-B14F-4D97-AF65-F5344CB8AC3E}">
        <p14:creationId xmlns:p14="http://schemas.microsoft.com/office/powerpoint/2010/main" val="266765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3193545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x-none" smtClean="0"/>
              <a:pPr>
                <a:defRPr/>
              </a:pPr>
              <a:t>‹#›</a:t>
            </a:fld>
            <a:endParaRPr lang="en-GB" altLang="x-none"/>
          </a:p>
        </p:txBody>
      </p:sp>
    </p:spTree>
    <p:extLst>
      <p:ext uri="{BB962C8B-B14F-4D97-AF65-F5344CB8AC3E}">
        <p14:creationId xmlns:p14="http://schemas.microsoft.com/office/powerpoint/2010/main" val="4005563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x-none" smtClean="0"/>
              <a:pPr>
                <a:defRPr/>
              </a:pPr>
              <a:t>‹#›</a:t>
            </a:fld>
            <a:endParaRPr lang="en-GB" altLang="x-none"/>
          </a:p>
        </p:txBody>
      </p:sp>
    </p:spTree>
    <p:extLst>
      <p:ext uri="{BB962C8B-B14F-4D97-AF65-F5344CB8AC3E}">
        <p14:creationId xmlns:p14="http://schemas.microsoft.com/office/powerpoint/2010/main" val="609845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x-none" smtClean="0"/>
              <a:pPr>
                <a:defRPr/>
              </a:pPr>
              <a:t>‹#›</a:t>
            </a:fld>
            <a:endParaRPr lang="en-GB" altLang="x-none"/>
          </a:p>
        </p:txBody>
      </p:sp>
    </p:spTree>
    <p:extLst>
      <p:ext uri="{BB962C8B-B14F-4D97-AF65-F5344CB8AC3E}">
        <p14:creationId xmlns:p14="http://schemas.microsoft.com/office/powerpoint/2010/main" val="3081491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x-none" smtClean="0"/>
              <a:pPr>
                <a:defRPr/>
              </a:pPr>
              <a:t>‹#›</a:t>
            </a:fld>
            <a:endParaRPr lang="en-GB" altLang="x-none"/>
          </a:p>
        </p:txBody>
      </p:sp>
    </p:spTree>
    <p:extLst>
      <p:ext uri="{BB962C8B-B14F-4D97-AF65-F5344CB8AC3E}">
        <p14:creationId xmlns:p14="http://schemas.microsoft.com/office/powerpoint/2010/main" val="1078253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x-none" smtClean="0"/>
              <a:pPr>
                <a:defRPr/>
              </a:pPr>
              <a:t>‹#›</a:t>
            </a:fld>
            <a:endParaRPr lang="en-GB" altLang="x-none"/>
          </a:p>
        </p:txBody>
      </p:sp>
    </p:spTree>
    <p:extLst>
      <p:ext uri="{BB962C8B-B14F-4D97-AF65-F5344CB8AC3E}">
        <p14:creationId xmlns:p14="http://schemas.microsoft.com/office/powerpoint/2010/main" val="370622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32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014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682395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3067486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407308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22952872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1300634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2150387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2241537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2613672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1520254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296075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674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0206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9528524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219650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2034343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41128859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1555193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62578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7061470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34014086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23382343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35820571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3181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9486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x-none" smtClean="0"/>
              <a:pPr>
                <a:defRPr/>
              </a:pPr>
              <a:t>‹#›</a:t>
            </a:fld>
            <a:endParaRPr lang="en-GB" altLang="x-none"/>
          </a:p>
        </p:txBody>
      </p:sp>
    </p:spTree>
    <p:extLst>
      <p:ext uri="{BB962C8B-B14F-4D97-AF65-F5344CB8AC3E}">
        <p14:creationId xmlns:p14="http://schemas.microsoft.com/office/powerpoint/2010/main" val="274572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6505188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x-none" smtClean="0"/>
              <a:pPr>
                <a:defRPr/>
              </a:pPr>
              <a:t>‹#›</a:t>
            </a:fld>
            <a:endParaRPr lang="en-GB" altLang="x-none"/>
          </a:p>
        </p:txBody>
      </p:sp>
    </p:spTree>
    <p:extLst>
      <p:ext uri="{BB962C8B-B14F-4D97-AF65-F5344CB8AC3E}">
        <p14:creationId xmlns:p14="http://schemas.microsoft.com/office/powerpoint/2010/main" val="26057858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x-none" smtClean="0"/>
              <a:pPr>
                <a:defRPr/>
              </a:pPr>
              <a:t>‹#›</a:t>
            </a:fld>
            <a:endParaRPr lang="en-GB" altLang="x-none"/>
          </a:p>
        </p:txBody>
      </p:sp>
    </p:spTree>
    <p:extLst>
      <p:ext uri="{BB962C8B-B14F-4D97-AF65-F5344CB8AC3E}">
        <p14:creationId xmlns:p14="http://schemas.microsoft.com/office/powerpoint/2010/main" val="21626470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x-none" smtClean="0"/>
              <a:pPr>
                <a:defRPr/>
              </a:pPr>
              <a:t>‹#›</a:t>
            </a:fld>
            <a:endParaRPr lang="en-GB" altLang="x-none"/>
          </a:p>
        </p:txBody>
      </p:sp>
    </p:spTree>
    <p:extLst>
      <p:ext uri="{BB962C8B-B14F-4D97-AF65-F5344CB8AC3E}">
        <p14:creationId xmlns:p14="http://schemas.microsoft.com/office/powerpoint/2010/main" val="7117228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x-none" smtClean="0"/>
              <a:pPr>
                <a:defRPr/>
              </a:pPr>
              <a:t>‹#›</a:t>
            </a:fld>
            <a:endParaRPr lang="en-GB" altLang="x-none"/>
          </a:p>
        </p:txBody>
      </p:sp>
    </p:spTree>
    <p:extLst>
      <p:ext uri="{BB962C8B-B14F-4D97-AF65-F5344CB8AC3E}">
        <p14:creationId xmlns:p14="http://schemas.microsoft.com/office/powerpoint/2010/main" val="21178086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x-none" smtClean="0"/>
              <a:pPr>
                <a:defRPr/>
              </a:pPr>
              <a:t>‹#›</a:t>
            </a:fld>
            <a:endParaRPr lang="en-GB" altLang="x-none"/>
          </a:p>
        </p:txBody>
      </p:sp>
    </p:spTree>
    <p:extLst>
      <p:ext uri="{BB962C8B-B14F-4D97-AF65-F5344CB8AC3E}">
        <p14:creationId xmlns:p14="http://schemas.microsoft.com/office/powerpoint/2010/main" val="36527870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x-none" smtClean="0"/>
              <a:pPr>
                <a:defRPr/>
              </a:pPr>
              <a:t>‹#›</a:t>
            </a:fld>
            <a:endParaRPr lang="en-GB" altLang="x-none"/>
          </a:p>
        </p:txBody>
      </p:sp>
    </p:spTree>
    <p:extLst>
      <p:ext uri="{BB962C8B-B14F-4D97-AF65-F5344CB8AC3E}">
        <p14:creationId xmlns:p14="http://schemas.microsoft.com/office/powerpoint/2010/main" val="29283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x-none" smtClean="0"/>
              <a:pPr>
                <a:defRPr/>
              </a:pPr>
              <a:t>‹#›</a:t>
            </a:fld>
            <a:endParaRPr lang="en-GB" altLang="x-none"/>
          </a:p>
        </p:txBody>
      </p:sp>
    </p:spTree>
    <p:extLst>
      <p:ext uri="{BB962C8B-B14F-4D97-AF65-F5344CB8AC3E}">
        <p14:creationId xmlns:p14="http://schemas.microsoft.com/office/powerpoint/2010/main" val="41944075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x-none" smtClean="0"/>
              <a:pPr>
                <a:defRPr/>
              </a:pPr>
              <a:t>‹#›</a:t>
            </a:fld>
            <a:endParaRPr lang="en-GB" altLang="x-none"/>
          </a:p>
        </p:txBody>
      </p:sp>
    </p:spTree>
    <p:extLst>
      <p:ext uri="{BB962C8B-B14F-4D97-AF65-F5344CB8AC3E}">
        <p14:creationId xmlns:p14="http://schemas.microsoft.com/office/powerpoint/2010/main" val="5094918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1235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81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33036773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x-none" smtClean="0"/>
              <a:pPr>
                <a:defRPr/>
              </a:pPr>
              <a:t>‹#›</a:t>
            </a:fld>
            <a:endParaRPr lang="en-GB" altLang="x-none"/>
          </a:p>
        </p:txBody>
      </p:sp>
    </p:spTree>
    <p:extLst>
      <p:ext uri="{BB962C8B-B14F-4D97-AF65-F5344CB8AC3E}">
        <p14:creationId xmlns:p14="http://schemas.microsoft.com/office/powerpoint/2010/main" val="33130730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x-none" smtClean="0"/>
              <a:pPr>
                <a:defRPr/>
              </a:pPr>
              <a:t>‹#›</a:t>
            </a:fld>
            <a:endParaRPr lang="en-GB" altLang="x-none"/>
          </a:p>
        </p:txBody>
      </p:sp>
    </p:spTree>
    <p:extLst>
      <p:ext uri="{BB962C8B-B14F-4D97-AF65-F5344CB8AC3E}">
        <p14:creationId xmlns:p14="http://schemas.microsoft.com/office/powerpoint/2010/main" val="6596670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x-none" smtClean="0"/>
              <a:pPr>
                <a:defRPr/>
              </a:pPr>
              <a:t>‹#›</a:t>
            </a:fld>
            <a:endParaRPr lang="en-GB" altLang="x-none"/>
          </a:p>
        </p:txBody>
      </p:sp>
    </p:spTree>
    <p:extLst>
      <p:ext uri="{BB962C8B-B14F-4D97-AF65-F5344CB8AC3E}">
        <p14:creationId xmlns:p14="http://schemas.microsoft.com/office/powerpoint/2010/main" val="27608702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x-none" smtClean="0"/>
              <a:pPr>
                <a:defRPr/>
              </a:pPr>
              <a:t>‹#›</a:t>
            </a:fld>
            <a:endParaRPr lang="en-GB" altLang="x-none"/>
          </a:p>
        </p:txBody>
      </p:sp>
    </p:spTree>
    <p:extLst>
      <p:ext uri="{BB962C8B-B14F-4D97-AF65-F5344CB8AC3E}">
        <p14:creationId xmlns:p14="http://schemas.microsoft.com/office/powerpoint/2010/main" val="8247773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x-none" smtClean="0"/>
              <a:pPr>
                <a:defRPr/>
              </a:pPr>
              <a:t>‹#›</a:t>
            </a:fld>
            <a:endParaRPr lang="en-GB" altLang="x-none"/>
          </a:p>
        </p:txBody>
      </p:sp>
    </p:spTree>
    <p:extLst>
      <p:ext uri="{BB962C8B-B14F-4D97-AF65-F5344CB8AC3E}">
        <p14:creationId xmlns:p14="http://schemas.microsoft.com/office/powerpoint/2010/main" val="42840599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x-none" smtClean="0"/>
              <a:pPr>
                <a:defRPr/>
              </a:pPr>
              <a:t>‹#›</a:t>
            </a:fld>
            <a:endParaRPr lang="en-GB" altLang="x-none"/>
          </a:p>
        </p:txBody>
      </p:sp>
    </p:spTree>
    <p:extLst>
      <p:ext uri="{BB962C8B-B14F-4D97-AF65-F5344CB8AC3E}">
        <p14:creationId xmlns:p14="http://schemas.microsoft.com/office/powerpoint/2010/main" val="35042881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x-none" smtClean="0"/>
              <a:pPr>
                <a:defRPr/>
              </a:pPr>
              <a:t>‹#›</a:t>
            </a:fld>
            <a:endParaRPr lang="en-GB" altLang="x-none"/>
          </a:p>
        </p:txBody>
      </p:sp>
    </p:spTree>
    <p:extLst>
      <p:ext uri="{BB962C8B-B14F-4D97-AF65-F5344CB8AC3E}">
        <p14:creationId xmlns:p14="http://schemas.microsoft.com/office/powerpoint/2010/main" val="42332949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x-none" smtClean="0"/>
              <a:pPr>
                <a:defRPr/>
              </a:pPr>
              <a:t>‹#›</a:t>
            </a:fld>
            <a:endParaRPr lang="en-GB" altLang="x-none"/>
          </a:p>
        </p:txBody>
      </p:sp>
    </p:spTree>
    <p:extLst>
      <p:ext uri="{BB962C8B-B14F-4D97-AF65-F5344CB8AC3E}">
        <p14:creationId xmlns:p14="http://schemas.microsoft.com/office/powerpoint/2010/main" val="22624762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x-none" smtClean="0"/>
              <a:pPr>
                <a:defRPr/>
              </a:pPr>
              <a:t>‹#›</a:t>
            </a:fld>
            <a:endParaRPr lang="en-GB" altLang="x-none"/>
          </a:p>
        </p:txBody>
      </p:sp>
    </p:spTree>
    <p:extLst>
      <p:ext uri="{BB962C8B-B14F-4D97-AF65-F5344CB8AC3E}">
        <p14:creationId xmlns:p14="http://schemas.microsoft.com/office/powerpoint/2010/main" val="30558657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27549051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0572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16357436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24257321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37613169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15938165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36963921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35901696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40145356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23036531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6875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dirty="0"/>
              <a:t>Click to edit Master title style</a:t>
            </a:r>
            <a:endParaRPr lang="en-GB" altLang="en-NA"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dirty="0"/>
              <a:t>Click to edit Master text styles</a:t>
            </a:r>
          </a:p>
          <a:p>
            <a:pPr lvl="1"/>
            <a:r>
              <a:rPr lang="en-US" altLang="en-NA" dirty="0"/>
              <a:t>Second level</a:t>
            </a:r>
          </a:p>
          <a:p>
            <a:pPr lvl="2"/>
            <a:r>
              <a:rPr lang="en-US" altLang="en-NA" dirty="0"/>
              <a:t>Third level</a:t>
            </a:r>
          </a:p>
          <a:p>
            <a:pPr lvl="3"/>
            <a:r>
              <a:rPr lang="en-US" altLang="en-NA" dirty="0"/>
              <a:t>Fourth level</a:t>
            </a:r>
          </a:p>
          <a:p>
            <a:pPr lvl="4"/>
            <a:r>
              <a:rPr lang="en-US" altLang="en-NA" dirty="0"/>
              <a:t>Fifth level</a:t>
            </a:r>
            <a:endParaRPr lang="en-GB" altLang="en-NA"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en-NA" smtClean="0"/>
              <a:pPr>
                <a:defRPr/>
              </a:pPr>
              <a:t>‹#›</a:t>
            </a:fld>
            <a:endParaRPr lang="en-GB" altLang="en-NA" dirty="0"/>
          </a:p>
        </p:txBody>
      </p:sp>
    </p:spTree>
    <p:extLst>
      <p:ext uri="{BB962C8B-B14F-4D97-AF65-F5344CB8AC3E}">
        <p14:creationId xmlns:p14="http://schemas.microsoft.com/office/powerpoint/2010/main" val="27055488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dirty="0"/>
              <a:t>Click to edit Master title style</a:t>
            </a:r>
            <a:endParaRPr lang="en-GB" altLang="en-NA"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dirty="0"/>
              <a:t>Edit Master text styles</a:t>
            </a:r>
          </a:p>
          <a:p>
            <a:pPr lvl="1"/>
            <a:r>
              <a:rPr lang="en-US" altLang="en-NA" dirty="0"/>
              <a:t>Second level</a:t>
            </a:r>
          </a:p>
          <a:p>
            <a:pPr lvl="2"/>
            <a:r>
              <a:rPr lang="en-US" altLang="en-NA" dirty="0"/>
              <a:t>Third level</a:t>
            </a:r>
          </a:p>
          <a:p>
            <a:pPr lvl="3"/>
            <a:r>
              <a:rPr lang="en-US" altLang="en-NA" dirty="0"/>
              <a:t>Fourth level</a:t>
            </a:r>
          </a:p>
          <a:p>
            <a:pPr lvl="4"/>
            <a:r>
              <a:rPr lang="en-US" altLang="en-NA" dirty="0"/>
              <a:t>Fifth level</a:t>
            </a:r>
            <a:endParaRPr lang="en-GB" altLang="en-NA"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en-NA" smtClean="0"/>
              <a:pPr>
                <a:defRPr/>
              </a:pPr>
              <a:t>‹#›</a:t>
            </a:fld>
            <a:endParaRPr lang="en-GB" altLang="en-NA" dirty="0"/>
          </a:p>
        </p:txBody>
      </p:sp>
    </p:spTree>
    <p:extLst>
      <p:ext uri="{BB962C8B-B14F-4D97-AF65-F5344CB8AC3E}">
        <p14:creationId xmlns:p14="http://schemas.microsoft.com/office/powerpoint/2010/main" val="428146121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endParaRPr lang="en-GB" altLang="x-none"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endParaRPr lang="en-GB" altLang="x-none"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x-none" smtClean="0"/>
              <a:pPr>
                <a:defRPr/>
              </a:pPr>
              <a:t>‹#›</a:t>
            </a:fld>
            <a:endParaRPr lang="en-GB" altLang="x-none" dirty="0"/>
          </a:p>
        </p:txBody>
      </p:sp>
    </p:spTree>
    <p:extLst>
      <p:ext uri="{BB962C8B-B14F-4D97-AF65-F5344CB8AC3E}">
        <p14:creationId xmlns:p14="http://schemas.microsoft.com/office/powerpoint/2010/main" val="1164076731"/>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dirty="0"/>
              <a:t>Click to edit Master title style</a:t>
            </a:r>
            <a:endParaRPr lang="en-GB" altLang="en-NA"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dirty="0"/>
              <a:t>Edit Master text styles</a:t>
            </a:r>
          </a:p>
          <a:p>
            <a:pPr lvl="1"/>
            <a:r>
              <a:rPr lang="en-US" altLang="en-NA" dirty="0"/>
              <a:t>Second level</a:t>
            </a:r>
          </a:p>
          <a:p>
            <a:pPr lvl="2"/>
            <a:r>
              <a:rPr lang="en-US" altLang="en-NA" dirty="0"/>
              <a:t>Third level</a:t>
            </a:r>
          </a:p>
          <a:p>
            <a:pPr lvl="3"/>
            <a:r>
              <a:rPr lang="en-US" altLang="en-NA" dirty="0"/>
              <a:t>Fourth level</a:t>
            </a:r>
          </a:p>
          <a:p>
            <a:pPr lvl="4"/>
            <a:r>
              <a:rPr lang="en-US" altLang="en-NA" dirty="0"/>
              <a:t>Fifth level</a:t>
            </a:r>
            <a:endParaRPr lang="en-GB" altLang="en-NA"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en-NA" smtClean="0"/>
              <a:pPr>
                <a:defRPr/>
              </a:pPr>
              <a:t>‹#›</a:t>
            </a:fld>
            <a:endParaRPr lang="en-GB" altLang="en-NA" dirty="0"/>
          </a:p>
        </p:txBody>
      </p:sp>
    </p:spTree>
    <p:extLst>
      <p:ext uri="{BB962C8B-B14F-4D97-AF65-F5344CB8AC3E}">
        <p14:creationId xmlns:p14="http://schemas.microsoft.com/office/powerpoint/2010/main" val="80550268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dirty="0"/>
              <a:t>Click to edit Master title style</a:t>
            </a:r>
            <a:endParaRPr lang="en-GB" altLang="en-NA"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dirty="0"/>
              <a:t>Click to edit Master text styles</a:t>
            </a:r>
          </a:p>
          <a:p>
            <a:pPr lvl="1"/>
            <a:r>
              <a:rPr lang="en-US" altLang="en-NA" dirty="0"/>
              <a:t>Second level</a:t>
            </a:r>
          </a:p>
          <a:p>
            <a:pPr lvl="2"/>
            <a:r>
              <a:rPr lang="en-US" altLang="en-NA" dirty="0"/>
              <a:t>Third level</a:t>
            </a:r>
          </a:p>
          <a:p>
            <a:pPr lvl="3"/>
            <a:r>
              <a:rPr lang="en-US" altLang="en-NA" dirty="0"/>
              <a:t>Fourth level</a:t>
            </a:r>
          </a:p>
          <a:p>
            <a:pPr lvl="4"/>
            <a:r>
              <a:rPr lang="en-US" altLang="en-NA" dirty="0"/>
              <a:t>Fifth level</a:t>
            </a:r>
            <a:endParaRPr lang="en-GB" altLang="en-NA"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en-NA" smtClean="0"/>
              <a:pPr>
                <a:defRPr/>
              </a:pPr>
              <a:t>‹#›</a:t>
            </a:fld>
            <a:endParaRPr lang="en-GB" altLang="en-NA" dirty="0"/>
          </a:p>
        </p:txBody>
      </p:sp>
    </p:spTree>
    <p:extLst>
      <p:ext uri="{BB962C8B-B14F-4D97-AF65-F5344CB8AC3E}">
        <p14:creationId xmlns:p14="http://schemas.microsoft.com/office/powerpoint/2010/main" val="643105074"/>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dirty="0"/>
              <a:t>Click to edit Master title style</a:t>
            </a:r>
            <a:endParaRPr lang="en-GB" altLang="en-NA"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dirty="0"/>
              <a:t>Edit Master text styles</a:t>
            </a:r>
          </a:p>
          <a:p>
            <a:pPr lvl="1"/>
            <a:r>
              <a:rPr lang="en-US" altLang="en-NA" dirty="0"/>
              <a:t>Second level</a:t>
            </a:r>
          </a:p>
          <a:p>
            <a:pPr lvl="2"/>
            <a:r>
              <a:rPr lang="en-US" altLang="en-NA" dirty="0"/>
              <a:t>Third level</a:t>
            </a:r>
          </a:p>
          <a:p>
            <a:pPr lvl="3"/>
            <a:r>
              <a:rPr lang="en-US" altLang="en-NA" dirty="0"/>
              <a:t>Fourth level</a:t>
            </a:r>
          </a:p>
          <a:p>
            <a:pPr lvl="4"/>
            <a:r>
              <a:rPr lang="en-US" altLang="en-NA" dirty="0"/>
              <a:t>Fifth level</a:t>
            </a:r>
            <a:endParaRPr lang="en-GB" altLang="en-NA"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en-NA" smtClean="0"/>
              <a:pPr>
                <a:defRPr/>
              </a:pPr>
              <a:t>‹#›</a:t>
            </a:fld>
            <a:endParaRPr lang="en-GB" altLang="en-NA" dirty="0"/>
          </a:p>
        </p:txBody>
      </p:sp>
    </p:spTree>
    <p:extLst>
      <p:ext uri="{BB962C8B-B14F-4D97-AF65-F5344CB8AC3E}">
        <p14:creationId xmlns:p14="http://schemas.microsoft.com/office/powerpoint/2010/main" val="606984211"/>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endParaRPr lang="en-GB" altLang="x-none"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dirty="0"/>
              <a:t>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endParaRPr lang="en-GB" altLang="x-none"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x-none" smtClean="0"/>
              <a:pPr>
                <a:defRPr/>
              </a:pPr>
              <a:t>‹#›</a:t>
            </a:fld>
            <a:endParaRPr lang="en-GB" altLang="x-none" dirty="0"/>
          </a:p>
        </p:txBody>
      </p:sp>
    </p:spTree>
    <p:extLst>
      <p:ext uri="{BB962C8B-B14F-4D97-AF65-F5344CB8AC3E}">
        <p14:creationId xmlns:p14="http://schemas.microsoft.com/office/powerpoint/2010/main" val="1846073931"/>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dirty="0"/>
              <a:t>Click to edit Master title style</a:t>
            </a:r>
            <a:endParaRPr lang="en-GB" altLang="en-NA"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dirty="0"/>
              <a:t>Edit Master text styles</a:t>
            </a:r>
          </a:p>
          <a:p>
            <a:pPr lvl="1"/>
            <a:r>
              <a:rPr lang="en-US" altLang="en-NA" dirty="0"/>
              <a:t>Second level</a:t>
            </a:r>
          </a:p>
          <a:p>
            <a:pPr lvl="2"/>
            <a:r>
              <a:rPr lang="en-US" altLang="en-NA" dirty="0"/>
              <a:t>Third level</a:t>
            </a:r>
          </a:p>
          <a:p>
            <a:pPr lvl="3"/>
            <a:r>
              <a:rPr lang="en-US" altLang="en-NA" dirty="0"/>
              <a:t>Fourth level</a:t>
            </a:r>
          </a:p>
          <a:p>
            <a:pPr lvl="4"/>
            <a:r>
              <a:rPr lang="en-US" altLang="en-NA" dirty="0"/>
              <a:t>Fifth level</a:t>
            </a:r>
            <a:endParaRPr lang="en-GB" altLang="en-NA"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en-NA" smtClean="0"/>
              <a:pPr>
                <a:defRPr/>
              </a:pPr>
              <a:t>‹#›</a:t>
            </a:fld>
            <a:endParaRPr lang="en-GB" altLang="en-NA" dirty="0"/>
          </a:p>
        </p:txBody>
      </p:sp>
    </p:spTree>
    <p:extLst>
      <p:ext uri="{BB962C8B-B14F-4D97-AF65-F5344CB8AC3E}">
        <p14:creationId xmlns:p14="http://schemas.microsoft.com/office/powerpoint/2010/main" val="3961536383"/>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endParaRPr lang="en-GB" altLang="x-none"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dirty="0"/>
              <a:t>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endParaRPr lang="en-GB" altLang="x-none"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x-none" smtClean="0"/>
              <a:pPr>
                <a:defRPr/>
              </a:pPr>
              <a:t>‹#›</a:t>
            </a:fld>
            <a:endParaRPr lang="en-GB" altLang="x-none" dirty="0"/>
          </a:p>
        </p:txBody>
      </p:sp>
    </p:spTree>
    <p:extLst>
      <p:ext uri="{BB962C8B-B14F-4D97-AF65-F5344CB8AC3E}">
        <p14:creationId xmlns:p14="http://schemas.microsoft.com/office/powerpoint/2010/main" val="470941667"/>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7E2C76">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dirty="0"/>
              <a:t>Click to edit Master title style</a:t>
            </a:r>
            <a:endParaRPr lang="en-GB" altLang="en-NA"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dirty="0"/>
              <a:t>Click to edit Master text styles</a:t>
            </a:r>
          </a:p>
          <a:p>
            <a:pPr lvl="1"/>
            <a:r>
              <a:rPr lang="en-US" altLang="en-NA" dirty="0"/>
              <a:t>Second level</a:t>
            </a:r>
          </a:p>
          <a:p>
            <a:pPr lvl="2"/>
            <a:r>
              <a:rPr lang="en-US" altLang="en-NA" dirty="0"/>
              <a:t>Third level</a:t>
            </a:r>
          </a:p>
          <a:p>
            <a:pPr lvl="3"/>
            <a:r>
              <a:rPr lang="en-US" altLang="en-NA" dirty="0"/>
              <a:t>Fourth level</a:t>
            </a:r>
          </a:p>
          <a:p>
            <a:pPr lvl="4"/>
            <a:r>
              <a:rPr lang="en-US" altLang="en-NA" dirty="0"/>
              <a:t>Fifth level</a:t>
            </a:r>
            <a:endParaRPr lang="en-GB" altLang="en-NA"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en-NA" smtClean="0"/>
              <a:pPr>
                <a:defRPr/>
              </a:pPr>
              <a:t>‹#›</a:t>
            </a:fld>
            <a:endParaRPr lang="en-GB" altLang="en-NA" dirty="0"/>
          </a:p>
        </p:txBody>
      </p:sp>
    </p:spTree>
    <p:extLst>
      <p:ext uri="{BB962C8B-B14F-4D97-AF65-F5344CB8AC3E}">
        <p14:creationId xmlns:p14="http://schemas.microsoft.com/office/powerpoint/2010/main" val="242566448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dirty="0"/>
              <a:t>Click to edit Master title style</a:t>
            </a:r>
            <a:endParaRPr lang="en-GB" altLang="en-NA"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dirty="0"/>
              <a:t>Click to edit Master text styles</a:t>
            </a:r>
          </a:p>
          <a:p>
            <a:pPr lvl="1"/>
            <a:r>
              <a:rPr lang="en-US" altLang="en-NA" dirty="0"/>
              <a:t>Second level</a:t>
            </a:r>
          </a:p>
          <a:p>
            <a:pPr lvl="2"/>
            <a:r>
              <a:rPr lang="en-US" altLang="en-NA" dirty="0"/>
              <a:t>Third level</a:t>
            </a:r>
          </a:p>
          <a:p>
            <a:pPr lvl="3"/>
            <a:r>
              <a:rPr lang="en-US" altLang="en-NA" dirty="0"/>
              <a:t>Fourth level</a:t>
            </a:r>
          </a:p>
          <a:p>
            <a:pPr lvl="4"/>
            <a:r>
              <a:rPr lang="en-US" altLang="en-NA" dirty="0"/>
              <a:t>Fifth level</a:t>
            </a:r>
            <a:endParaRPr lang="en-GB" altLang="en-NA"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en-NA" smtClean="0"/>
              <a:pPr>
                <a:defRPr/>
              </a:pPr>
              <a:t>‹#›</a:t>
            </a:fld>
            <a:endParaRPr lang="en-GB" altLang="en-NA" dirty="0"/>
          </a:p>
        </p:txBody>
      </p:sp>
    </p:spTree>
    <p:extLst>
      <p:ext uri="{BB962C8B-B14F-4D97-AF65-F5344CB8AC3E}">
        <p14:creationId xmlns:p14="http://schemas.microsoft.com/office/powerpoint/2010/main" val="92718183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6658D">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dirty="0"/>
              <a:t>Click to edit Master title style</a:t>
            </a:r>
            <a:endParaRPr lang="en-GB" altLang="en-NA"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dirty="0"/>
              <a:t>Click to edit Master text styles</a:t>
            </a:r>
          </a:p>
          <a:p>
            <a:pPr lvl="1"/>
            <a:r>
              <a:rPr lang="en-US" altLang="en-NA" dirty="0"/>
              <a:t>Second level</a:t>
            </a:r>
          </a:p>
          <a:p>
            <a:pPr lvl="2"/>
            <a:r>
              <a:rPr lang="en-US" altLang="en-NA" dirty="0"/>
              <a:t>Third level</a:t>
            </a:r>
          </a:p>
          <a:p>
            <a:pPr lvl="3"/>
            <a:r>
              <a:rPr lang="en-US" altLang="en-NA" dirty="0"/>
              <a:t>Fourth level</a:t>
            </a:r>
          </a:p>
          <a:p>
            <a:pPr lvl="4"/>
            <a:r>
              <a:rPr lang="en-US" altLang="en-NA" dirty="0"/>
              <a:t>Fifth level</a:t>
            </a:r>
            <a:endParaRPr lang="en-GB" altLang="en-NA"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en-NA" smtClean="0"/>
              <a:pPr>
                <a:defRPr/>
              </a:pPr>
              <a:t>‹#›</a:t>
            </a:fld>
            <a:endParaRPr lang="en-GB" altLang="en-NA" dirty="0"/>
          </a:p>
        </p:txBody>
      </p:sp>
    </p:spTree>
    <p:extLst>
      <p:ext uri="{BB962C8B-B14F-4D97-AF65-F5344CB8AC3E}">
        <p14:creationId xmlns:p14="http://schemas.microsoft.com/office/powerpoint/2010/main" val="63020240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endParaRPr lang="en-GB" altLang="x-none"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endParaRPr lang="en-GB" altLang="x-none"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x-none" smtClean="0"/>
              <a:pPr>
                <a:defRPr/>
              </a:pPr>
              <a:t>‹#›</a:t>
            </a:fld>
            <a:endParaRPr lang="en-GB" altLang="x-none" dirty="0"/>
          </a:p>
        </p:txBody>
      </p:sp>
    </p:spTree>
    <p:extLst>
      <p:ext uri="{BB962C8B-B14F-4D97-AF65-F5344CB8AC3E}">
        <p14:creationId xmlns:p14="http://schemas.microsoft.com/office/powerpoint/2010/main" val="329007778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dirty="0"/>
              <a:t>Click to edit Master title style</a:t>
            </a:r>
            <a:endParaRPr lang="en-GB" altLang="en-NA"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dirty="0"/>
              <a:t>Edit Master text styles</a:t>
            </a:r>
          </a:p>
          <a:p>
            <a:pPr lvl="1"/>
            <a:r>
              <a:rPr lang="en-US" altLang="en-NA" dirty="0"/>
              <a:t>Second level</a:t>
            </a:r>
          </a:p>
          <a:p>
            <a:pPr lvl="2"/>
            <a:r>
              <a:rPr lang="en-US" altLang="en-NA" dirty="0"/>
              <a:t>Third level</a:t>
            </a:r>
          </a:p>
          <a:p>
            <a:pPr lvl="3"/>
            <a:r>
              <a:rPr lang="en-US" altLang="en-NA" dirty="0"/>
              <a:t>Fourth level</a:t>
            </a:r>
          </a:p>
          <a:p>
            <a:pPr lvl="4"/>
            <a:r>
              <a:rPr lang="en-US" altLang="en-NA" dirty="0"/>
              <a:t>Fifth level</a:t>
            </a:r>
            <a:endParaRPr lang="en-GB" altLang="en-NA"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en-NA" smtClean="0"/>
              <a:pPr>
                <a:defRPr/>
              </a:pPr>
              <a:t>‹#›</a:t>
            </a:fld>
            <a:endParaRPr lang="en-GB" altLang="en-NA" dirty="0"/>
          </a:p>
        </p:txBody>
      </p:sp>
    </p:spTree>
    <p:extLst>
      <p:ext uri="{BB962C8B-B14F-4D97-AF65-F5344CB8AC3E}">
        <p14:creationId xmlns:p14="http://schemas.microsoft.com/office/powerpoint/2010/main" val="235613945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dirty="0"/>
              <a:t>Click to edit Master title style</a:t>
            </a:r>
            <a:endParaRPr lang="en-GB" altLang="en-NA"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dirty="0"/>
              <a:t>Edit Master text styles</a:t>
            </a:r>
          </a:p>
          <a:p>
            <a:pPr lvl="1"/>
            <a:r>
              <a:rPr lang="en-US" altLang="en-NA" dirty="0"/>
              <a:t>Second level</a:t>
            </a:r>
          </a:p>
          <a:p>
            <a:pPr lvl="2"/>
            <a:r>
              <a:rPr lang="en-US" altLang="en-NA" dirty="0"/>
              <a:t>Third level</a:t>
            </a:r>
          </a:p>
          <a:p>
            <a:pPr lvl="3"/>
            <a:r>
              <a:rPr lang="en-US" altLang="en-NA" dirty="0"/>
              <a:t>Fourth level</a:t>
            </a:r>
          </a:p>
          <a:p>
            <a:pPr lvl="4"/>
            <a:r>
              <a:rPr lang="en-US" altLang="en-NA" dirty="0"/>
              <a:t>Fifth level</a:t>
            </a:r>
            <a:endParaRPr lang="en-GB" altLang="en-NA"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en-NA" smtClean="0"/>
              <a:pPr>
                <a:defRPr/>
              </a:pPr>
              <a:t>‹#›</a:t>
            </a:fld>
            <a:endParaRPr lang="en-GB" altLang="en-NA" dirty="0"/>
          </a:p>
        </p:txBody>
      </p:sp>
    </p:spTree>
    <p:extLst>
      <p:ext uri="{BB962C8B-B14F-4D97-AF65-F5344CB8AC3E}">
        <p14:creationId xmlns:p14="http://schemas.microsoft.com/office/powerpoint/2010/main" val="414661460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endParaRPr lang="en-GB" altLang="x-none"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dirty="0"/>
              <a:t>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endParaRPr lang="en-GB" altLang="x-none"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x-none" smtClean="0"/>
              <a:pPr>
                <a:defRPr/>
              </a:pPr>
              <a:t>‹#›</a:t>
            </a:fld>
            <a:endParaRPr lang="en-GB" altLang="x-none" dirty="0"/>
          </a:p>
        </p:txBody>
      </p:sp>
    </p:spTree>
    <p:extLst>
      <p:ext uri="{BB962C8B-B14F-4D97-AF65-F5344CB8AC3E}">
        <p14:creationId xmlns:p14="http://schemas.microsoft.com/office/powerpoint/2010/main" val="341016818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endParaRPr lang="en-GB" altLang="x-none"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endParaRPr lang="en-GB" altLang="x-none"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x-none" smtClean="0"/>
              <a:pPr>
                <a:defRPr/>
              </a:pPr>
              <a:t>‹#›</a:t>
            </a:fld>
            <a:endParaRPr lang="en-GB" altLang="x-none" dirty="0"/>
          </a:p>
        </p:txBody>
      </p:sp>
    </p:spTree>
    <p:extLst>
      <p:ext uri="{BB962C8B-B14F-4D97-AF65-F5344CB8AC3E}">
        <p14:creationId xmlns:p14="http://schemas.microsoft.com/office/powerpoint/2010/main" val="211191906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dirty="0"/>
              <a:t>Click to edit Master title style</a:t>
            </a:r>
            <a:endParaRPr lang="en-GB" altLang="en-NA"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dirty="0"/>
              <a:t>Edit Master text styles</a:t>
            </a:r>
          </a:p>
          <a:p>
            <a:pPr lvl="1"/>
            <a:r>
              <a:rPr lang="en-US" altLang="en-NA" dirty="0"/>
              <a:t>Second level</a:t>
            </a:r>
          </a:p>
          <a:p>
            <a:pPr lvl="2"/>
            <a:r>
              <a:rPr lang="en-US" altLang="en-NA" dirty="0"/>
              <a:t>Third level</a:t>
            </a:r>
          </a:p>
          <a:p>
            <a:pPr lvl="3"/>
            <a:r>
              <a:rPr lang="en-US" altLang="en-NA" dirty="0"/>
              <a:t>Fourth level</a:t>
            </a:r>
          </a:p>
          <a:p>
            <a:pPr lvl="4"/>
            <a:r>
              <a:rPr lang="en-US" altLang="en-NA" dirty="0"/>
              <a:t>Fifth level</a:t>
            </a:r>
            <a:endParaRPr lang="en-GB" altLang="en-NA"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en-NA" smtClean="0"/>
              <a:pPr>
                <a:defRPr/>
              </a:pPr>
              <a:t>‹#›</a:t>
            </a:fld>
            <a:endParaRPr lang="en-GB" altLang="en-NA" dirty="0"/>
          </a:p>
        </p:txBody>
      </p:sp>
    </p:spTree>
    <p:extLst>
      <p:ext uri="{BB962C8B-B14F-4D97-AF65-F5344CB8AC3E}">
        <p14:creationId xmlns:p14="http://schemas.microsoft.com/office/powerpoint/2010/main" val="304420322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7.xml"/><Relationship Id="rId5" Type="http://schemas.openxmlformats.org/officeDocument/2006/relationships/image" Target="../media/image10.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7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9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9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03.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10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11.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111.xml"/><Relationship Id="rId5" Type="http://schemas.openxmlformats.org/officeDocument/2006/relationships/image" Target="../media/image1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111.xml"/><Relationship Id="rId5" Type="http://schemas.openxmlformats.org/officeDocument/2006/relationships/image" Target="../media/image10.png"/><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125.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14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55.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155.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169.xml"/><Relationship Id="rId5" Type="http://schemas.openxmlformats.org/officeDocument/2006/relationships/image" Target="../media/image10.png"/><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177.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18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2C76"/>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5F55638-1751-4B34-9DE6-6D92AFBF1DFF}"/>
              </a:ext>
            </a:extLst>
          </p:cNvPr>
          <p:cNvSpPr>
            <a:spLocks noGrp="1" noChangeArrowheads="1"/>
          </p:cNvSpPr>
          <p:nvPr>
            <p:ph type="ctrTitle" idx="4294967295"/>
          </p:nvPr>
        </p:nvSpPr>
        <p:spPr>
          <a:xfrm>
            <a:off x="593724" y="2611009"/>
            <a:ext cx="7918450" cy="2000548"/>
          </a:xfrm>
        </p:spPr>
        <p:txBody>
          <a:bodyPr wrap="square" lIns="0" tIns="0" rIns="0" bIns="0">
            <a:spAutoFit/>
          </a:bodyPr>
          <a:lstStyle/>
          <a:p>
            <a:pPr>
              <a:spcAft>
                <a:spcPts val="600"/>
              </a:spcAft>
            </a:pPr>
            <a:r>
              <a:rPr lang="en-US" dirty="0">
                <a:latin typeface="MgOpen Cosmetica" panose="020B0500000300020003" pitchFamily="34" charset="0"/>
              </a:rPr>
              <a:t>OVERVIEW</a:t>
            </a:r>
            <a:br>
              <a:rPr lang="en-US" dirty="0">
                <a:latin typeface="MgOpen Cosmetica" panose="020B0500000300020003" pitchFamily="34" charset="0"/>
              </a:rPr>
            </a:br>
            <a:br>
              <a:rPr lang="en-US" sz="1400" dirty="0">
                <a:latin typeface="MgOpen Cosmetica" panose="020B0500000300020003" pitchFamily="34" charset="0"/>
              </a:rPr>
            </a:br>
            <a:r>
              <a:rPr lang="en-US" sz="3600" dirty="0">
                <a:latin typeface="MgOpen Cosmetica" panose="020B0500000300020003" pitchFamily="34" charset="0"/>
              </a:rPr>
              <a:t>CHILD CARE AND PROTECTION ACT</a:t>
            </a:r>
            <a:br>
              <a:rPr lang="en-US" sz="3600" dirty="0">
                <a:latin typeface="MgOpen Cosmetica" panose="020B0500000300020003" pitchFamily="34" charset="0"/>
              </a:rPr>
            </a:br>
            <a:r>
              <a:rPr lang="en-US" sz="3600" dirty="0">
                <a:latin typeface="MgOpen Cosmetica" panose="020B0500000300020003" pitchFamily="34" charset="0"/>
              </a:rPr>
              <a:t>(</a:t>
            </a:r>
            <a:r>
              <a:rPr lang="en-US" sz="3200" dirty="0">
                <a:latin typeface="MgOpen Cosmetica" panose="020B0500000300020003" pitchFamily="34" charset="0"/>
              </a:rPr>
              <a:t>Act No. 3 of 2015)</a:t>
            </a:r>
            <a:endParaRPr lang="en-GB" altLang="en-NA" sz="3200" b="0" cap="all" dirty="0">
              <a:latin typeface="MgOpen Cosmetica" panose="020B0500000300020003" pitchFamily="34" charset="0"/>
            </a:endParaRPr>
          </a:p>
        </p:txBody>
      </p:sp>
      <p:pic>
        <p:nvPicPr>
          <p:cNvPr id="13" name="Picture 12">
            <a:extLst>
              <a:ext uri="{FF2B5EF4-FFF2-40B4-BE49-F238E27FC236}">
                <a16:creationId xmlns:a16="http://schemas.microsoft.com/office/drawing/2014/main" id="{136E0693-7719-4A36-BCA2-9DB8B61CB3A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7534" y="294469"/>
            <a:ext cx="700107" cy="6269011"/>
          </a:xfrm>
          <a:prstGeom prst="rect">
            <a:avLst/>
          </a:prstGeom>
          <a:solidFill>
            <a:srgbClr val="BD1A8D"/>
          </a:solidFill>
        </p:spPr>
      </p:pic>
      <p:grpSp>
        <p:nvGrpSpPr>
          <p:cNvPr id="29" name="Group 28">
            <a:extLst>
              <a:ext uri="{FF2B5EF4-FFF2-40B4-BE49-F238E27FC236}">
                <a16:creationId xmlns:a16="http://schemas.microsoft.com/office/drawing/2014/main" id="{7B076338-50EB-4528-B96C-186764B56B1B}"/>
              </a:ext>
            </a:extLst>
          </p:cNvPr>
          <p:cNvGrpSpPr/>
          <p:nvPr/>
        </p:nvGrpSpPr>
        <p:grpSpPr>
          <a:xfrm>
            <a:off x="1" y="631222"/>
            <a:ext cx="4571999" cy="1470588"/>
            <a:chOff x="0" y="624691"/>
            <a:chExt cx="3603428" cy="1464658"/>
          </a:xfrm>
        </p:grpSpPr>
        <p:cxnSp>
          <p:nvCxnSpPr>
            <p:cNvPr id="34" name="Straight Connector 33">
              <a:extLst>
                <a:ext uri="{FF2B5EF4-FFF2-40B4-BE49-F238E27FC236}">
                  <a16:creationId xmlns:a16="http://schemas.microsoft.com/office/drawing/2014/main" id="{3B75B0A5-6CA0-441A-B95A-CE4AC363B8E3}"/>
                </a:ext>
              </a:extLst>
            </p:cNvPr>
            <p:cNvCxnSpPr>
              <a:cxnSpLocks/>
            </p:cNvCxnSpPr>
            <p:nvPr/>
          </p:nvCxnSpPr>
          <p:spPr bwMode="auto">
            <a:xfrm>
              <a:off x="0" y="1357019"/>
              <a:ext cx="3603428" cy="0"/>
            </a:xfrm>
            <a:prstGeom prst="line">
              <a:avLst/>
            </a:prstGeom>
            <a:ln w="1524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19184BD-FCE3-4CB3-AA42-C461134CAE7E}"/>
                </a:ext>
              </a:extLst>
            </p:cNvPr>
            <p:cNvCxnSpPr>
              <a:cxnSpLocks/>
            </p:cNvCxnSpPr>
            <p:nvPr/>
          </p:nvCxnSpPr>
          <p:spPr bwMode="auto">
            <a:xfrm>
              <a:off x="0" y="1540101"/>
              <a:ext cx="3603428" cy="0"/>
            </a:xfrm>
            <a:prstGeom prst="line">
              <a:avLst/>
            </a:prstGeom>
            <a:ln w="1524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FE2D304-553F-41E8-8A0F-315B210870A7}"/>
                </a:ext>
              </a:extLst>
            </p:cNvPr>
            <p:cNvCxnSpPr>
              <a:cxnSpLocks/>
            </p:cNvCxnSpPr>
            <p:nvPr/>
          </p:nvCxnSpPr>
          <p:spPr bwMode="auto">
            <a:xfrm>
              <a:off x="0" y="1173937"/>
              <a:ext cx="3603428" cy="0"/>
            </a:xfrm>
            <a:prstGeom prst="line">
              <a:avLst/>
            </a:prstGeom>
            <a:ln w="1524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37D33C-25EA-43F3-A2F4-DE9D734D5240}"/>
                </a:ext>
              </a:extLst>
            </p:cNvPr>
            <p:cNvCxnSpPr>
              <a:cxnSpLocks/>
            </p:cNvCxnSpPr>
            <p:nvPr/>
          </p:nvCxnSpPr>
          <p:spPr bwMode="auto">
            <a:xfrm>
              <a:off x="0" y="990855"/>
              <a:ext cx="3603428" cy="0"/>
            </a:xfrm>
            <a:prstGeom prst="line">
              <a:avLst/>
            </a:prstGeom>
            <a:ln w="1524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3232DC8-91B6-404D-BEBB-E8A7082AF0EC}"/>
                </a:ext>
              </a:extLst>
            </p:cNvPr>
            <p:cNvCxnSpPr>
              <a:cxnSpLocks/>
            </p:cNvCxnSpPr>
            <p:nvPr/>
          </p:nvCxnSpPr>
          <p:spPr bwMode="auto">
            <a:xfrm>
              <a:off x="0" y="807773"/>
              <a:ext cx="3603428" cy="0"/>
            </a:xfrm>
            <a:prstGeom prst="line">
              <a:avLst/>
            </a:prstGeom>
            <a:ln w="1524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E109605-B3CF-4189-A47E-754FB8291A73}"/>
                </a:ext>
              </a:extLst>
            </p:cNvPr>
            <p:cNvCxnSpPr>
              <a:cxnSpLocks/>
            </p:cNvCxnSpPr>
            <p:nvPr/>
          </p:nvCxnSpPr>
          <p:spPr bwMode="auto">
            <a:xfrm>
              <a:off x="0" y="624691"/>
              <a:ext cx="3603428" cy="0"/>
            </a:xfrm>
            <a:prstGeom prst="line">
              <a:avLst/>
            </a:prstGeom>
            <a:ln w="1524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AA07F9-2DFD-475A-ADB5-CFE23B9DD65D}"/>
                </a:ext>
              </a:extLst>
            </p:cNvPr>
            <p:cNvCxnSpPr>
              <a:cxnSpLocks/>
            </p:cNvCxnSpPr>
            <p:nvPr/>
          </p:nvCxnSpPr>
          <p:spPr bwMode="auto">
            <a:xfrm>
              <a:off x="0" y="2089349"/>
              <a:ext cx="3603428" cy="0"/>
            </a:xfrm>
            <a:prstGeom prst="line">
              <a:avLst/>
            </a:prstGeom>
            <a:ln w="1524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DD7551-7B3D-4C6F-B1B0-110849223494}"/>
                </a:ext>
              </a:extLst>
            </p:cNvPr>
            <p:cNvCxnSpPr>
              <a:cxnSpLocks/>
            </p:cNvCxnSpPr>
            <p:nvPr/>
          </p:nvCxnSpPr>
          <p:spPr bwMode="auto">
            <a:xfrm>
              <a:off x="0" y="1723183"/>
              <a:ext cx="3603428" cy="0"/>
            </a:xfrm>
            <a:prstGeom prst="line">
              <a:avLst/>
            </a:prstGeom>
            <a:ln w="1524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415DD2D-1427-4597-85AD-489F2D34EB8D}"/>
                </a:ext>
              </a:extLst>
            </p:cNvPr>
            <p:cNvCxnSpPr>
              <a:cxnSpLocks/>
            </p:cNvCxnSpPr>
            <p:nvPr/>
          </p:nvCxnSpPr>
          <p:spPr bwMode="auto">
            <a:xfrm>
              <a:off x="0" y="1906265"/>
              <a:ext cx="3603428" cy="0"/>
            </a:xfrm>
            <a:prstGeom prst="line">
              <a:avLst/>
            </a:prstGeom>
            <a:ln w="1524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0" name="Group 27">
            <a:extLst>
              <a:ext uri="{FF2B5EF4-FFF2-40B4-BE49-F238E27FC236}">
                <a16:creationId xmlns:a16="http://schemas.microsoft.com/office/drawing/2014/main" id="{97F42096-F554-4AC5-92FD-D00078405721}"/>
              </a:ext>
            </a:extLst>
          </p:cNvPr>
          <p:cNvGrpSpPr>
            <a:grpSpLocks/>
          </p:cNvGrpSpPr>
          <p:nvPr/>
        </p:nvGrpSpPr>
        <p:grpSpPr bwMode="auto">
          <a:xfrm>
            <a:off x="3715928" y="509265"/>
            <a:ext cx="1743075" cy="1714500"/>
            <a:chOff x="2646926" y="450891"/>
            <a:chExt cx="1743075" cy="1714052"/>
          </a:xfrm>
        </p:grpSpPr>
        <p:sp>
          <p:nvSpPr>
            <p:cNvPr id="31" name="Oval 30">
              <a:extLst>
                <a:ext uri="{FF2B5EF4-FFF2-40B4-BE49-F238E27FC236}">
                  <a16:creationId xmlns:a16="http://schemas.microsoft.com/office/drawing/2014/main" id="{59029713-F78B-45DE-B7A7-95899B547F11}"/>
                </a:ext>
              </a:extLst>
            </p:cNvPr>
            <p:cNvSpPr/>
            <p:nvPr/>
          </p:nvSpPr>
          <p:spPr>
            <a:xfrm>
              <a:off x="2646926" y="450891"/>
              <a:ext cx="1743075" cy="1714052"/>
            </a:xfrm>
            <a:prstGeom prst="ellipse">
              <a:avLst/>
            </a:prstGeom>
            <a:solidFill>
              <a:srgbClr val="7E2C76"/>
            </a:solidFill>
            <a:ln>
              <a:noFill/>
            </a:ln>
            <a:effectLst>
              <a:outerShdw blurRad="50800" dist="38100" dir="5400000" algn="t" rotWithShape="0">
                <a:schemeClr val="tx1">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NA" sz="1800" b="0" i="0" u="none" strike="noStrike" kern="120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pic>
          <p:nvPicPr>
            <p:cNvPr id="32" name="Picture 12">
              <a:extLst>
                <a:ext uri="{FF2B5EF4-FFF2-40B4-BE49-F238E27FC236}">
                  <a16:creationId xmlns:a16="http://schemas.microsoft.com/office/drawing/2014/main" id="{C86320A0-E77B-4353-8373-4E8A7B69220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40996" y="693565"/>
              <a:ext cx="1354933" cy="138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F7A96D0E-7FA1-4B7A-95D3-793A0F2E8679}"/>
              </a:ext>
            </a:extLst>
          </p:cNvPr>
          <p:cNvSpPr/>
          <p:nvPr/>
        </p:nvSpPr>
        <p:spPr>
          <a:xfrm>
            <a:off x="3985345" y="6160724"/>
            <a:ext cx="4584043" cy="192360"/>
          </a:xfrm>
          <a:prstGeom prst="rect">
            <a:avLst/>
          </a:prstGeom>
        </p:spPr>
        <p:txBody>
          <a:bodyPr wrap="square" lIns="0" tIns="0" rIns="0" bIns="0">
            <a:spAutoFit/>
          </a:bodyPr>
          <a:lstStyle/>
          <a:p>
            <a:pPr algn="r"/>
            <a:r>
              <a:rPr lang="en-GB" sz="1250" dirty="0">
                <a:solidFill>
                  <a:schemeClr val="bg1"/>
                </a:solidFill>
                <a:latin typeface="MgOpen Cosmetica" panose="020B0500000300020003" pitchFamily="34" charset="0"/>
                <a:ea typeface="Calibri" panose="020F0502020204030204" pitchFamily="34" charset="0"/>
              </a:rPr>
              <a:t>The revision of this PowerPoint presentation was funded by the EU.</a:t>
            </a:r>
            <a:endParaRPr lang="en-US" sz="1250" dirty="0">
              <a:solidFill>
                <a:schemeClr val="bg1"/>
              </a:solidFill>
              <a:latin typeface="MgOpen Cosmetica" panose="020B0500000300020003" pitchFamily="34" charset="0"/>
            </a:endParaRPr>
          </a:p>
        </p:txBody>
      </p:sp>
      <p:grpSp>
        <p:nvGrpSpPr>
          <p:cNvPr id="3" name="Group 2">
            <a:extLst>
              <a:ext uri="{FF2B5EF4-FFF2-40B4-BE49-F238E27FC236}">
                <a16:creationId xmlns:a16="http://schemas.microsoft.com/office/drawing/2014/main" id="{CA927D8A-1C2D-4195-8D6E-90746B85C4DA}"/>
              </a:ext>
            </a:extLst>
          </p:cNvPr>
          <p:cNvGrpSpPr/>
          <p:nvPr/>
        </p:nvGrpSpPr>
        <p:grpSpPr>
          <a:xfrm>
            <a:off x="2947160" y="4998802"/>
            <a:ext cx="5585653" cy="997565"/>
            <a:chOff x="2947160" y="4998802"/>
            <a:chExt cx="5585653" cy="997565"/>
          </a:xfrm>
        </p:grpSpPr>
        <p:grpSp>
          <p:nvGrpSpPr>
            <p:cNvPr id="26" name="Group 25">
              <a:extLst>
                <a:ext uri="{FF2B5EF4-FFF2-40B4-BE49-F238E27FC236}">
                  <a16:creationId xmlns:a16="http://schemas.microsoft.com/office/drawing/2014/main" id="{5459BF56-154C-4E26-B5A0-E2B03DAC690B}"/>
                </a:ext>
              </a:extLst>
            </p:cNvPr>
            <p:cNvGrpSpPr/>
            <p:nvPr/>
          </p:nvGrpSpPr>
          <p:grpSpPr>
            <a:xfrm>
              <a:off x="2947160" y="4998802"/>
              <a:ext cx="4448140" cy="997565"/>
              <a:chOff x="4137468" y="5309917"/>
              <a:chExt cx="4448140" cy="997565"/>
            </a:xfrm>
          </p:grpSpPr>
          <p:pic>
            <p:nvPicPr>
              <p:cNvPr id="27" name="Picture 26">
                <a:extLst>
                  <a:ext uri="{FF2B5EF4-FFF2-40B4-BE49-F238E27FC236}">
                    <a16:creationId xmlns:a16="http://schemas.microsoft.com/office/drawing/2014/main" id="{D509D531-FE5E-459E-AAD4-916150640C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7784294" y="5659518"/>
                <a:ext cx="801314" cy="435030"/>
              </a:xfrm>
              <a:prstGeom prst="rect">
                <a:avLst/>
              </a:prstGeom>
              <a:effectLst>
                <a:glow rad="1689100">
                  <a:schemeClr val="bg1">
                    <a:alpha val="0"/>
                  </a:schemeClr>
                </a:glow>
              </a:effectLst>
            </p:spPr>
          </p:pic>
          <p:pic>
            <p:nvPicPr>
              <p:cNvPr id="28" name="Picture 27">
                <a:extLst>
                  <a:ext uri="{FF2B5EF4-FFF2-40B4-BE49-F238E27FC236}">
                    <a16:creationId xmlns:a16="http://schemas.microsoft.com/office/drawing/2014/main" id="{F58B7BF5-BBFB-4EE5-9DE0-8C40A9233C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5876920" y="5476795"/>
                <a:ext cx="694830" cy="679124"/>
              </a:xfrm>
              <a:prstGeom prst="rect">
                <a:avLst/>
              </a:prstGeom>
              <a:effectLst>
                <a:glow rad="1689100">
                  <a:schemeClr val="bg1">
                    <a:alpha val="0"/>
                  </a:schemeClr>
                </a:glow>
              </a:effectLst>
            </p:spPr>
          </p:pic>
          <p:grpSp>
            <p:nvGrpSpPr>
              <p:cNvPr id="33" name="Group 32">
                <a:extLst>
                  <a:ext uri="{FF2B5EF4-FFF2-40B4-BE49-F238E27FC236}">
                    <a16:creationId xmlns:a16="http://schemas.microsoft.com/office/drawing/2014/main" id="{1F299964-0E30-4F58-8540-FDCF2533F537}"/>
                  </a:ext>
                </a:extLst>
              </p:cNvPr>
              <p:cNvGrpSpPr/>
              <p:nvPr/>
            </p:nvGrpSpPr>
            <p:grpSpPr>
              <a:xfrm>
                <a:off x="4923119" y="5431370"/>
                <a:ext cx="969816" cy="876112"/>
                <a:chOff x="4875984" y="5431370"/>
                <a:chExt cx="969816" cy="876112"/>
              </a:xfrm>
            </p:grpSpPr>
            <p:pic>
              <p:nvPicPr>
                <p:cNvPr id="47" name="Picture 46">
                  <a:extLst>
                    <a:ext uri="{FF2B5EF4-FFF2-40B4-BE49-F238E27FC236}">
                      <a16:creationId xmlns:a16="http://schemas.microsoft.com/office/drawing/2014/main" id="{36841D2E-3111-4B94-BE35-9EC3949830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5110231" y="5431370"/>
                  <a:ext cx="501323" cy="603027"/>
                </a:xfrm>
                <a:prstGeom prst="rect">
                  <a:avLst/>
                </a:prstGeom>
                <a:effectLst>
                  <a:glow rad="1689100">
                    <a:schemeClr val="bg1">
                      <a:alpha val="0"/>
                    </a:schemeClr>
                  </a:glow>
                </a:effectLst>
              </p:spPr>
            </p:pic>
            <p:sp>
              <p:nvSpPr>
                <p:cNvPr id="48" name="TextBox 47">
                  <a:extLst>
                    <a:ext uri="{FF2B5EF4-FFF2-40B4-BE49-F238E27FC236}">
                      <a16:creationId xmlns:a16="http://schemas.microsoft.com/office/drawing/2014/main" id="{E13E5D5F-B22B-4B76-8B85-0627F7DA08F3}"/>
                    </a:ext>
                  </a:extLst>
                </p:cNvPr>
                <p:cNvSpPr txBox="1"/>
                <p:nvPr/>
              </p:nvSpPr>
              <p:spPr>
                <a:xfrm>
                  <a:off x="4875984" y="6061261"/>
                  <a:ext cx="969816" cy="246221"/>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Legal </a:t>
                  </a:r>
                  <a:b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b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Assistance </a:t>
                  </a:r>
                  <a:b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b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Centre </a:t>
                  </a:r>
                </a:p>
              </p:txBody>
            </p:sp>
          </p:grpSp>
          <p:grpSp>
            <p:nvGrpSpPr>
              <p:cNvPr id="35" name="Group 34">
                <a:extLst>
                  <a:ext uri="{FF2B5EF4-FFF2-40B4-BE49-F238E27FC236}">
                    <a16:creationId xmlns:a16="http://schemas.microsoft.com/office/drawing/2014/main" id="{77C07A69-A520-4F4A-8E88-95A9E6E10BEE}"/>
                  </a:ext>
                </a:extLst>
              </p:cNvPr>
              <p:cNvGrpSpPr/>
              <p:nvPr/>
            </p:nvGrpSpPr>
            <p:grpSpPr>
              <a:xfrm>
                <a:off x="4137468" y="5309917"/>
                <a:ext cx="834138" cy="997565"/>
                <a:chOff x="3957415" y="5309917"/>
                <a:chExt cx="834138" cy="997565"/>
              </a:xfrm>
            </p:grpSpPr>
            <p:pic>
              <p:nvPicPr>
                <p:cNvPr id="37" name="Picture 36">
                  <a:extLst>
                    <a:ext uri="{FF2B5EF4-FFF2-40B4-BE49-F238E27FC236}">
                      <a16:creationId xmlns:a16="http://schemas.microsoft.com/office/drawing/2014/main" id="{9598CF20-DE44-478E-B472-3834A60AD2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4041842" y="5309917"/>
                  <a:ext cx="665284" cy="718423"/>
                </a:xfrm>
                <a:prstGeom prst="rect">
                  <a:avLst/>
                </a:prstGeom>
                <a:effectLst>
                  <a:glow rad="1689100">
                    <a:schemeClr val="bg1">
                      <a:alpha val="0"/>
                    </a:schemeClr>
                  </a:glow>
                </a:effectLst>
              </p:spPr>
            </p:pic>
            <p:sp>
              <p:nvSpPr>
                <p:cNvPr id="38" name="TextBox 37">
                  <a:extLst>
                    <a:ext uri="{FF2B5EF4-FFF2-40B4-BE49-F238E27FC236}">
                      <a16:creationId xmlns:a16="http://schemas.microsoft.com/office/drawing/2014/main" id="{6C1D78EF-E58B-48D7-9ED1-59592AD022E3}"/>
                    </a:ext>
                  </a:extLst>
                </p:cNvPr>
                <p:cNvSpPr txBox="1"/>
                <p:nvPr/>
              </p:nvSpPr>
              <p:spPr>
                <a:xfrm>
                  <a:off x="3957415" y="6061261"/>
                  <a:ext cx="834138" cy="246221"/>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Ministry of </a:t>
                  </a:r>
                  <a:b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b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Gender Equality and</a:t>
                  </a:r>
                  <a:b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b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Child Welfare</a:t>
                  </a:r>
                  <a:endParaRPr kumimoji="0" lang="en-NA"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endParaRPr>
                </a:p>
              </p:txBody>
            </p:sp>
          </p:grpSp>
          <p:pic>
            <p:nvPicPr>
              <p:cNvPr id="36" name="Picture 35">
                <a:extLst>
                  <a:ext uri="{FF2B5EF4-FFF2-40B4-BE49-F238E27FC236}">
                    <a16:creationId xmlns:a16="http://schemas.microsoft.com/office/drawing/2014/main" id="{F8444AF4-8CC2-4C6B-8A05-0C54BE927C99}"/>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747889" y="5401110"/>
                <a:ext cx="748519" cy="754809"/>
              </a:xfrm>
              <a:prstGeom prst="rect">
                <a:avLst/>
              </a:prstGeom>
            </p:spPr>
          </p:pic>
        </p:grpSp>
        <p:pic>
          <p:nvPicPr>
            <p:cNvPr id="5" name="Picture 4">
              <a:extLst>
                <a:ext uri="{FF2B5EF4-FFF2-40B4-BE49-F238E27FC236}">
                  <a16:creationId xmlns:a16="http://schemas.microsoft.com/office/drawing/2014/main" id="{1A32D46D-DB18-42BD-970D-970589A8205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46581" y="5225283"/>
              <a:ext cx="786232" cy="617754"/>
            </a:xfrm>
            <a:prstGeom prst="rect">
              <a:avLst/>
            </a:prstGeom>
          </p:spPr>
        </p:pic>
      </p:grpSp>
    </p:spTree>
    <p:extLst>
      <p:ext uri="{BB962C8B-B14F-4D97-AF65-F5344CB8AC3E}">
        <p14:creationId xmlns:p14="http://schemas.microsoft.com/office/powerpoint/2010/main" val="66903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82375" y="1721803"/>
            <a:ext cx="3214446" cy="3955402"/>
          </a:xfrm>
          <a:prstGeom prst="rect">
            <a:avLst/>
          </a:prstGeom>
        </p:spPr>
      </p:pic>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71683" y="586792"/>
            <a:ext cx="6261130"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lvl="0" algn="l" eaLnBrk="1" hangingPunct="1">
              <a:defRPr/>
            </a:pPr>
            <a:r>
              <a:rPr lang="en-US" sz="3200" dirty="0">
                <a:solidFill>
                  <a:srgbClr val="EC008C"/>
                </a:solidFill>
                <a:latin typeface="MgOpen Cosmetica" panose="020B0604020202020204"/>
                <a:ea typeface="+mn-ea"/>
                <a:cs typeface="+mn-cs"/>
              </a:rPr>
              <a:t>Children’s Advocate </a:t>
            </a:r>
            <a:endParaRPr kumimoji="0" lang="en-GB" altLang="en-NA" sz="4800" b="1" i="0" u="none" strike="noStrike" kern="0" cap="none" spc="0" normalizeH="0" baseline="0" noProof="0" dirty="0">
              <a:ln>
                <a:noFill/>
              </a:ln>
              <a:solidFill>
                <a:srgbClr val="EC008C"/>
              </a:solidFill>
              <a:effectLst/>
              <a:uLnTx/>
              <a:uFillTx/>
              <a:latin typeface="MgOpen Cosmetica" panose="020B0500000300020003" pitchFamily="34" charset="0"/>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261938" y="1561076"/>
            <a:ext cx="457265" cy="861774"/>
            <a:chOff x="230263" y="28119"/>
            <a:chExt cx="457265" cy="861774"/>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8746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altLang="en-NA"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230263" y="28119"/>
              <a:ext cx="34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7E2C76"/>
                </a:buClr>
                <a:buSzTx/>
                <a:buFontTx/>
                <a:buChar char="•"/>
                <a:tabLst/>
                <a:defRPr/>
              </a:pPr>
              <a:endParaRPr kumimoji="0" lang="en-GB" altLang="en-NA"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sp>
        <p:nvSpPr>
          <p:cNvPr id="2" name="Rectangle 1"/>
          <p:cNvSpPr/>
          <p:nvPr/>
        </p:nvSpPr>
        <p:spPr>
          <a:xfrm>
            <a:off x="608186" y="1799220"/>
            <a:ext cx="5147739" cy="3877985"/>
          </a:xfrm>
          <a:prstGeom prst="rect">
            <a:avLst/>
          </a:prstGeom>
        </p:spPr>
        <p:txBody>
          <a:bodyPr wrap="square" lIns="0" tIns="0" rIns="0" bIns="0">
            <a:spAutoFit/>
          </a:bodyPr>
          <a:lstStyle/>
          <a:p>
            <a:r>
              <a:rPr lang="en-US" sz="2800" spc="-30" dirty="0">
                <a:latin typeface="MgOpen Cosmetica" panose="020B0500000300020003"/>
              </a:rPr>
              <a:t>The Children’s Advocate is an official in the Office of the Ombudsman who </a:t>
            </a:r>
            <a:r>
              <a:rPr lang="en-US" sz="2800" dirty="0">
                <a:latin typeface="MgOpen Cosmetica" panose="020B0500000300020003"/>
              </a:rPr>
              <a:t>focuses on issues relating to children</a:t>
            </a:r>
            <a:r>
              <a:rPr lang="en-US" sz="2800" dirty="0">
                <a:latin typeface="MgOpen Cosmetica" panose="020B0604020202020204"/>
              </a:rPr>
              <a:t>. </a:t>
            </a:r>
          </a:p>
          <a:p>
            <a:endParaRPr lang="en-US" sz="2800" dirty="0">
              <a:latin typeface="MgOpen Cosmetica" panose="020B0604020202020204"/>
            </a:endParaRPr>
          </a:p>
          <a:p>
            <a:r>
              <a:rPr lang="en-ZA" altLang="x-none" sz="2800" kern="0" dirty="0">
                <a:latin typeface="MgOpen Cosmetica" panose="020B0500000300020003" pitchFamily="34" charset="0"/>
              </a:rPr>
              <a:t>The </a:t>
            </a:r>
            <a:r>
              <a:rPr lang="en-US" sz="2800" spc="-30" dirty="0">
                <a:latin typeface="MgOpen Cosmetica" panose="020B0500000300020003"/>
              </a:rPr>
              <a:t>Children’s Advocate </a:t>
            </a:r>
            <a:r>
              <a:rPr lang="en-ZA" altLang="x-none" sz="2800" kern="0" dirty="0">
                <a:latin typeface="MgOpen Cosmetica" panose="020B0500000300020003" pitchFamily="34" charset="0"/>
              </a:rPr>
              <a:t>can investigate complaints about </a:t>
            </a:r>
            <a:br>
              <a:rPr lang="en-ZA" altLang="x-none" sz="2800" kern="0" dirty="0">
                <a:latin typeface="MgOpen Cosmetica" panose="020B0500000300020003" pitchFamily="34" charset="0"/>
              </a:rPr>
            </a:br>
            <a:r>
              <a:rPr lang="en-ZA" altLang="x-none" sz="2800" kern="0" dirty="0">
                <a:latin typeface="MgOpen Cosmetica" panose="020B0500000300020003" pitchFamily="34" charset="0"/>
              </a:rPr>
              <a:t>services provided to children </a:t>
            </a:r>
            <a:br>
              <a:rPr lang="en-ZA" altLang="x-none" sz="2800" kern="0" dirty="0">
                <a:latin typeface="MgOpen Cosmetica" panose="020B0500000300020003" pitchFamily="34" charset="0"/>
              </a:rPr>
            </a:br>
            <a:r>
              <a:rPr lang="en-ZA" altLang="x-none" sz="2800" kern="0" dirty="0">
                <a:latin typeface="MgOpen Cosmetica" panose="020B0500000300020003" pitchFamily="34" charset="0"/>
              </a:rPr>
              <a:t>or violations of children’s rights</a:t>
            </a:r>
            <a:r>
              <a:rPr lang="en-GB" altLang="x-none" sz="2800" kern="0" dirty="0">
                <a:latin typeface="MgOpen Cosmetica" panose="020B0500000300020003" pitchFamily="34" charset="0"/>
              </a:rPr>
              <a:t>. </a:t>
            </a:r>
            <a:endParaRPr lang="en-US" sz="2800" dirty="0">
              <a:latin typeface="MgOpen Cosmetica" panose="020B0604020202020204"/>
            </a:endParaRPr>
          </a:p>
        </p:txBody>
      </p:sp>
      <p:grpSp>
        <p:nvGrpSpPr>
          <p:cNvPr id="39" name="Group 38">
            <a:extLst>
              <a:ext uri="{FF2B5EF4-FFF2-40B4-BE49-F238E27FC236}">
                <a16:creationId xmlns:a16="http://schemas.microsoft.com/office/drawing/2014/main" id="{199A154B-FF74-44E1-90DF-92337DE54755}"/>
              </a:ext>
            </a:extLst>
          </p:cNvPr>
          <p:cNvGrpSpPr/>
          <p:nvPr/>
        </p:nvGrpSpPr>
        <p:grpSpPr>
          <a:xfrm>
            <a:off x="158646" y="542427"/>
            <a:ext cx="1514069" cy="900000"/>
            <a:chOff x="122070" y="542427"/>
            <a:chExt cx="1514069" cy="900000"/>
          </a:xfrm>
        </p:grpSpPr>
        <p:grpSp>
          <p:nvGrpSpPr>
            <p:cNvPr id="40" name="Group 9">
              <a:extLst>
                <a:ext uri="{FF2B5EF4-FFF2-40B4-BE49-F238E27FC236}">
                  <a16:creationId xmlns:a16="http://schemas.microsoft.com/office/drawing/2014/main" id="{1F5F5D27-0593-4776-BD4D-15DB88AF6E33}"/>
                </a:ext>
              </a:extLst>
            </p:cNvPr>
            <p:cNvGrpSpPr>
              <a:grpSpLocks/>
            </p:cNvGrpSpPr>
            <p:nvPr/>
          </p:nvGrpSpPr>
          <p:grpSpPr bwMode="auto">
            <a:xfrm>
              <a:off x="122070" y="589753"/>
              <a:ext cx="1021943" cy="792000"/>
              <a:chOff x="45451" y="590550"/>
              <a:chExt cx="1213436" cy="848620"/>
            </a:xfrm>
          </p:grpSpPr>
          <p:cxnSp>
            <p:nvCxnSpPr>
              <p:cNvPr id="44" name="Straight Connector 43">
                <a:extLst>
                  <a:ext uri="{FF2B5EF4-FFF2-40B4-BE49-F238E27FC236}">
                    <a16:creationId xmlns:a16="http://schemas.microsoft.com/office/drawing/2014/main" id="{889F03B2-E108-4F61-B988-EF31AE48931C}"/>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8255DA0-B668-4B11-AAA4-F5035C8DAEBA}"/>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45EF810-E085-455E-A766-0A94D75CC80B}"/>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B134D0F-DC63-44F7-86B7-51708C7A40CB}"/>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8D54988-0E28-40BE-8120-B44B8650868A}"/>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858238C-C58C-4E81-9D51-2A41B703D8F4}"/>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9944BE6-614E-4872-B6E6-C411D08F18E4}"/>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85AE9F3-710F-4ECB-98A2-AA2EC024432A}"/>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8C5E356-7F4D-4500-8F45-1A2EA58A8EF7}"/>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1" name="Group 12">
              <a:extLst>
                <a:ext uri="{FF2B5EF4-FFF2-40B4-BE49-F238E27FC236}">
                  <a16:creationId xmlns:a16="http://schemas.microsoft.com/office/drawing/2014/main" id="{A080BA0D-CE61-485D-B73A-01711931E7E8}"/>
                </a:ext>
              </a:extLst>
            </p:cNvPr>
            <p:cNvGrpSpPr>
              <a:grpSpLocks noChangeAspect="1"/>
            </p:cNvGrpSpPr>
            <p:nvPr/>
          </p:nvGrpSpPr>
          <p:grpSpPr bwMode="auto">
            <a:xfrm>
              <a:off x="721038" y="542427"/>
              <a:ext cx="915101" cy="900000"/>
              <a:chOff x="785813" y="539748"/>
              <a:chExt cx="962298" cy="946152"/>
            </a:xfrm>
          </p:grpSpPr>
          <p:sp>
            <p:nvSpPr>
              <p:cNvPr id="42" name="Oval 41">
                <a:extLst>
                  <a:ext uri="{FF2B5EF4-FFF2-40B4-BE49-F238E27FC236}">
                    <a16:creationId xmlns:a16="http://schemas.microsoft.com/office/drawing/2014/main" id="{EAEA0241-7C2B-4344-AFD3-2123F615A246}"/>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3" name="Picture 22">
                <a:extLst>
                  <a:ext uri="{FF2B5EF4-FFF2-40B4-BE49-F238E27FC236}">
                    <a16:creationId xmlns:a16="http://schemas.microsoft.com/office/drawing/2014/main" id="{C316EE42-1B0D-4ECC-A610-1DAD641F11A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75432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6911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E6911A"/>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18031" y="628409"/>
            <a:ext cx="6314582"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lvl="0" algn="l" eaLnBrk="1" hangingPunct="1">
              <a:defRPr/>
            </a:pPr>
            <a:r>
              <a:rPr lang="en-US" sz="3200" dirty="0">
                <a:solidFill>
                  <a:srgbClr val="E6911A"/>
                </a:solidFill>
                <a:latin typeface="MgOpen Cosmetica" panose="020B0604020202020204"/>
                <a:ea typeface="+mn-ea"/>
                <a:cs typeface="+mn-cs"/>
              </a:rPr>
              <a:t>Children’s courts</a:t>
            </a:r>
            <a:endParaRPr kumimoji="0" lang="en-GB" altLang="en-NA" sz="4800" b="1" i="0" u="none" strike="noStrike" kern="0" cap="none" spc="0" normalizeH="0" baseline="0" noProof="0" dirty="0">
              <a:ln>
                <a:noFill/>
              </a:ln>
              <a:solidFill>
                <a:srgbClr val="E6911A"/>
              </a:solidFill>
              <a:effectLst/>
              <a:uLnTx/>
              <a:uFillTx/>
              <a:latin typeface="MgOpen Cosmetica" panose="020B0500000300020003" pitchFamily="34" charset="0"/>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261938" y="1561076"/>
            <a:ext cx="457265" cy="861774"/>
            <a:chOff x="230263" y="28119"/>
            <a:chExt cx="457265" cy="861774"/>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8746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altLang="en-NA"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230263" y="28119"/>
              <a:ext cx="34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7E2C76"/>
                </a:buClr>
                <a:buSzTx/>
                <a:buFontTx/>
                <a:buChar char="•"/>
                <a:tabLst/>
                <a:defRPr/>
              </a:pPr>
              <a:endParaRPr kumimoji="0" lang="en-GB" altLang="en-NA"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sp>
        <p:nvSpPr>
          <p:cNvPr id="24"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08191" y="1782807"/>
            <a:ext cx="827387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ts val="1200"/>
              </a:spcAft>
              <a:buClr>
                <a:srgbClr val="FF9933"/>
              </a:buClr>
              <a:buSzPct val="90000"/>
              <a:buFont typeface="Wingdings" panose="05000000000000000000" pitchFamily="2" charset="2"/>
              <a:buChar char="l"/>
              <a:tabLst/>
              <a:defRPr/>
            </a:pPr>
            <a:r>
              <a:rPr kumimoji="0" lang="en-ZA" altLang="x-none" sz="21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 </a:t>
            </a:r>
            <a:r>
              <a:rPr kumimoji="0" lang="en-ZA" altLang="x-none" sz="2100" b="1" i="0" u="none" strike="noStrike" kern="0" cap="none" spc="0" normalizeH="0" baseline="0" noProof="0" dirty="0">
                <a:ln>
                  <a:noFill/>
                </a:ln>
                <a:solidFill>
                  <a:srgbClr val="E6911A"/>
                </a:solidFill>
                <a:effectLst/>
                <a:uLnTx/>
                <a:uFillTx/>
                <a:latin typeface="MgOpen Cosmetica" panose="020B0500000300020003" pitchFamily="34" charset="0"/>
                <a:ea typeface="+mn-ea"/>
                <a:cs typeface="+mn-cs"/>
              </a:rPr>
              <a:t>children’s court</a:t>
            </a:r>
            <a:r>
              <a:rPr kumimoji="0" lang="en-ZA" altLang="x-none" sz="2100" b="0" i="0" u="none" strike="noStrike" kern="0" cap="none" spc="0" normalizeH="0" baseline="0" noProof="0" dirty="0">
                <a:ln>
                  <a:noFill/>
                </a:ln>
                <a:solidFill>
                  <a:srgbClr val="E6911A"/>
                </a:solidFill>
                <a:effectLst/>
                <a:uLnTx/>
                <a:uFillTx/>
                <a:latin typeface="MgOpen Cosmetica" panose="020B0500000300020003" pitchFamily="34" charset="0"/>
                <a:ea typeface="+mn-ea"/>
                <a:cs typeface="+mn-cs"/>
              </a:rPr>
              <a:t> </a:t>
            </a:r>
            <a:r>
              <a:rPr kumimoji="0" lang="en-ZA" altLang="x-none" sz="21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is a </a:t>
            </a:r>
            <a:r>
              <a:rPr kumimoji="0" lang="en-ZA" altLang="x-none" sz="2100" b="1" i="0" u="none" strike="noStrike" kern="0" cap="none" spc="0" normalizeH="0" baseline="0" noProof="0" dirty="0">
                <a:ln>
                  <a:noFill/>
                </a:ln>
                <a:solidFill>
                  <a:srgbClr val="E6911A"/>
                </a:solidFill>
                <a:effectLst/>
                <a:uLnTx/>
                <a:uFillTx/>
                <a:latin typeface="MgOpen Cosmetica" panose="020B0500000300020003" pitchFamily="34" charset="0"/>
                <a:ea typeface="+mn-ea"/>
                <a:cs typeface="+mn-cs"/>
              </a:rPr>
              <a:t>magistrate’s court </a:t>
            </a:r>
            <a:r>
              <a:rPr kumimoji="0" lang="en-ZA" altLang="x-none" sz="21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dealing with cases under the Child Care and Protection Act or other laws relating to children.</a:t>
            </a:r>
            <a:endParaRPr kumimoji="0" lang="en-GB" altLang="x-none" sz="21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a:p>
            <a:pPr marL="342900" marR="0" lvl="0" indent="-342900" algn="l" defTabSz="914400" rtl="0" eaLnBrk="1" fontAlgn="base" latinLnBrk="0" hangingPunct="1">
              <a:lnSpc>
                <a:spcPct val="100000"/>
              </a:lnSpc>
              <a:spcBef>
                <a:spcPts val="0"/>
              </a:spcBef>
              <a:spcAft>
                <a:spcPts val="1200"/>
              </a:spcAft>
              <a:buClr>
                <a:srgbClr val="FF9933"/>
              </a:buClr>
              <a:buSzPct val="90000"/>
              <a:buFont typeface="Wingdings" panose="05000000000000000000" pitchFamily="2" charset="2"/>
              <a:buChar char="l"/>
              <a:tabLst/>
              <a:defRPr/>
            </a:pPr>
            <a:r>
              <a:rPr kumimoji="0" lang="en-ZA" altLang="x-none" sz="21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a:t>
            </a:r>
            <a:r>
              <a:rPr kumimoji="0" lang="en-ZA" altLang="x-none" sz="2100" b="1" i="0" u="none" strike="noStrike" kern="0" cap="none" spc="0" normalizeH="0" baseline="0" noProof="0" dirty="0">
                <a:ln>
                  <a:noFill/>
                </a:ln>
                <a:solidFill>
                  <a:srgbClr val="E6911A"/>
                </a:solidFill>
                <a:effectLst/>
                <a:uLnTx/>
                <a:uFillTx/>
                <a:latin typeface="MgOpen Cosmetica" panose="020B0500000300020003" pitchFamily="34" charset="0"/>
                <a:ea typeface="+mn-ea"/>
                <a:cs typeface="+mn-cs"/>
              </a:rPr>
              <a:t>magistrate</a:t>
            </a:r>
            <a:r>
              <a:rPr kumimoji="0" lang="en-ZA" altLang="x-none" sz="21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in a children’s court is a </a:t>
            </a:r>
            <a:r>
              <a:rPr kumimoji="0" lang="en-ZA" altLang="x-none" sz="2100" b="1" i="0" u="none" strike="noStrike" kern="0" cap="none" spc="0" normalizeH="0" baseline="0" noProof="0" dirty="0">
                <a:ln>
                  <a:noFill/>
                </a:ln>
                <a:solidFill>
                  <a:srgbClr val="E6911A"/>
                </a:solidFill>
                <a:effectLst/>
                <a:uLnTx/>
                <a:uFillTx/>
                <a:latin typeface="MgOpen Cosmetica" panose="020B0500000300020003" pitchFamily="34" charset="0"/>
                <a:ea typeface="+mn-ea"/>
                <a:cs typeface="+mn-cs"/>
              </a:rPr>
              <a:t>children’s commissioner. </a:t>
            </a:r>
          </a:p>
          <a:p>
            <a:pPr marL="342900" marR="0" lvl="0" indent="-342900" algn="l" defTabSz="914400" rtl="0" eaLnBrk="1" fontAlgn="base" latinLnBrk="0" hangingPunct="1">
              <a:lnSpc>
                <a:spcPct val="100000"/>
              </a:lnSpc>
              <a:spcBef>
                <a:spcPts val="0"/>
              </a:spcBef>
              <a:spcAft>
                <a:spcPts val="600"/>
              </a:spcAft>
              <a:buClr>
                <a:srgbClr val="FF9933"/>
              </a:buClr>
              <a:buSzPct val="90000"/>
              <a:buFont typeface="Wingdings" panose="05000000000000000000" pitchFamily="2" charset="2"/>
              <a:buChar char="l"/>
              <a:tabLst/>
              <a:defRPr/>
            </a:pPr>
            <a:r>
              <a:rPr kumimoji="0" lang="en-ZA" altLang="x-none" sz="21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Special rules and procedures apply to make the court experience </a:t>
            </a:r>
            <a:r>
              <a:rPr kumimoji="0" lang="en-ZA" altLang="x-none" sz="2100" b="1" i="0" u="none" strike="noStrike" kern="0" cap="none" spc="0" normalizeH="0" baseline="0" noProof="0" dirty="0">
                <a:ln>
                  <a:noFill/>
                </a:ln>
                <a:solidFill>
                  <a:srgbClr val="E6911A"/>
                </a:solidFill>
                <a:effectLst/>
                <a:uLnTx/>
                <a:uFillTx/>
                <a:latin typeface="MgOpen Cosmetica" panose="020B0500000300020003" pitchFamily="34" charset="0"/>
                <a:ea typeface="+mn-ea"/>
                <a:cs typeface="+mn-cs"/>
              </a:rPr>
              <a:t>child-friendly.</a:t>
            </a:r>
            <a:endParaRPr kumimoji="0" lang="en-ZA" altLang="x-none" sz="2100" b="0" i="0" u="none" strike="noStrike" kern="0" cap="none" spc="0" normalizeH="0" baseline="0" noProof="0" dirty="0">
              <a:ln>
                <a:noFill/>
              </a:ln>
              <a:solidFill>
                <a:srgbClr val="E6911A"/>
              </a:solidFill>
              <a:effectLst/>
              <a:uLnTx/>
              <a:uFillTx/>
              <a:latin typeface="MgOpen Cosmetica" panose="020B0500000300020003" pitchFamily="34" charset="0"/>
              <a:ea typeface="+mn-ea"/>
              <a:cs typeface="+mn-cs"/>
            </a:endParaRPr>
          </a:p>
        </p:txBody>
      </p:sp>
      <p:grpSp>
        <p:nvGrpSpPr>
          <p:cNvPr id="3" name="Group 2">
            <a:extLst>
              <a:ext uri="{FF2B5EF4-FFF2-40B4-BE49-F238E27FC236}">
                <a16:creationId xmlns:a16="http://schemas.microsoft.com/office/drawing/2014/main" id="{F57FC8F8-9E50-448E-9783-BEFC8D05F2BA}"/>
              </a:ext>
            </a:extLst>
          </p:cNvPr>
          <p:cNvGrpSpPr/>
          <p:nvPr/>
        </p:nvGrpSpPr>
        <p:grpSpPr>
          <a:xfrm>
            <a:off x="980840" y="4023092"/>
            <a:ext cx="7551973" cy="2292481"/>
            <a:chOff x="980840" y="4023092"/>
            <a:chExt cx="7551973" cy="2292481"/>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840" y="4023092"/>
              <a:ext cx="3045833" cy="2292481"/>
            </a:xfrm>
            <a:prstGeom prst="rect">
              <a:avLst/>
            </a:prstGeom>
          </p:spPr>
        </p:pic>
        <p:sp>
          <p:nvSpPr>
            <p:cNvPr id="5" name="TextBox 4"/>
            <p:cNvSpPr txBox="1"/>
            <p:nvPr/>
          </p:nvSpPr>
          <p:spPr>
            <a:xfrm>
              <a:off x="4572000" y="4027893"/>
              <a:ext cx="3960813" cy="2282878"/>
            </a:xfrm>
            <a:prstGeom prst="rect">
              <a:avLst/>
            </a:prstGeom>
            <a:noFill/>
            <a:ln w="38100">
              <a:solidFill>
                <a:schemeClr val="tx1"/>
              </a:solidFill>
            </a:ln>
          </p:spPr>
          <p:txBody>
            <a:bodyPr wrap="square" lIns="180000" tIns="216000" rIns="180000" bIns="216000" rtlCol="0">
              <a:spAutoFit/>
            </a:bodyPr>
            <a:lstStyle/>
            <a:p>
              <a:pPr algn="ctr"/>
              <a:r>
                <a:rPr lang="en-ZA" sz="2000" b="1" dirty="0">
                  <a:solidFill>
                    <a:srgbClr val="E6911A"/>
                  </a:solidFill>
                  <a:latin typeface="MgOpen Cosmetica" panose="020B0604020202020204"/>
                </a:rPr>
                <a:t>People will be encouraged to resolve disputes involving children outside court if possible, through mediation, </a:t>
              </a:r>
              <a:br>
                <a:rPr lang="en-ZA" sz="2000" b="1" dirty="0">
                  <a:solidFill>
                    <a:srgbClr val="E6911A"/>
                  </a:solidFill>
                  <a:latin typeface="MgOpen Cosmetica" panose="020B0604020202020204"/>
                </a:rPr>
              </a:br>
              <a:r>
                <a:rPr lang="en-ZA" sz="2000" b="1" dirty="0">
                  <a:solidFill>
                    <a:srgbClr val="E6911A"/>
                  </a:solidFill>
                  <a:latin typeface="MgOpen Cosmetica" panose="020B0604020202020204"/>
                </a:rPr>
                <a:t>in family meetings or with the help of a traditional leader</a:t>
              </a:r>
              <a:r>
                <a:rPr lang="en-ZA" sz="2000" dirty="0">
                  <a:solidFill>
                    <a:srgbClr val="E6911A"/>
                  </a:solidFill>
                  <a:latin typeface="MgOpen Cosmetica" panose="020B0500000300020003" pitchFamily="34" charset="0"/>
                </a:rPr>
                <a:t>. </a:t>
              </a:r>
            </a:p>
          </p:txBody>
        </p:sp>
      </p:grpSp>
      <p:grpSp>
        <p:nvGrpSpPr>
          <p:cNvPr id="40" name="Group 39">
            <a:extLst>
              <a:ext uri="{FF2B5EF4-FFF2-40B4-BE49-F238E27FC236}">
                <a16:creationId xmlns:a16="http://schemas.microsoft.com/office/drawing/2014/main" id="{87146C4A-4B9D-4032-9E40-868243C8487B}"/>
              </a:ext>
            </a:extLst>
          </p:cNvPr>
          <p:cNvGrpSpPr/>
          <p:nvPr/>
        </p:nvGrpSpPr>
        <p:grpSpPr>
          <a:xfrm>
            <a:off x="158646" y="542427"/>
            <a:ext cx="1514069" cy="900000"/>
            <a:chOff x="122070" y="542427"/>
            <a:chExt cx="1514069" cy="900000"/>
          </a:xfrm>
        </p:grpSpPr>
        <p:grpSp>
          <p:nvGrpSpPr>
            <p:cNvPr id="41" name="Group 9">
              <a:extLst>
                <a:ext uri="{FF2B5EF4-FFF2-40B4-BE49-F238E27FC236}">
                  <a16:creationId xmlns:a16="http://schemas.microsoft.com/office/drawing/2014/main" id="{0912C32C-1048-427A-A37C-13A9872756A2}"/>
                </a:ext>
              </a:extLst>
            </p:cNvPr>
            <p:cNvGrpSpPr>
              <a:grpSpLocks/>
            </p:cNvGrpSpPr>
            <p:nvPr/>
          </p:nvGrpSpPr>
          <p:grpSpPr bwMode="auto">
            <a:xfrm>
              <a:off x="122070" y="589753"/>
              <a:ext cx="1021943" cy="792000"/>
              <a:chOff x="45451" y="590550"/>
              <a:chExt cx="1213436" cy="848620"/>
            </a:xfrm>
          </p:grpSpPr>
          <p:cxnSp>
            <p:nvCxnSpPr>
              <p:cNvPr id="45" name="Straight Connector 44">
                <a:extLst>
                  <a:ext uri="{FF2B5EF4-FFF2-40B4-BE49-F238E27FC236}">
                    <a16:creationId xmlns:a16="http://schemas.microsoft.com/office/drawing/2014/main" id="{488B53C3-FE77-490F-9F82-0799AF4195D1}"/>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ECCC815-46DA-4FBE-B757-B4E84AD9A671}"/>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8F97803-2E55-4B4F-8F89-533BA3BB04F7}"/>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A652E53-53A8-4E5F-8C2D-0E54A1433F31}"/>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B0FF561-642C-4E30-8832-22DED4F4C798}"/>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2B9E437-5EDD-4332-8B70-E981A6F2B20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9EC87D3-7B34-4CC7-8E2D-A9260D7253B9}"/>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6938192-1340-4613-BE26-8E7D15324C5B}"/>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E4031C9-C4B9-4951-BFE2-CBBD6B96D5EB}"/>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2" name="Group 12">
              <a:extLst>
                <a:ext uri="{FF2B5EF4-FFF2-40B4-BE49-F238E27FC236}">
                  <a16:creationId xmlns:a16="http://schemas.microsoft.com/office/drawing/2014/main" id="{AD077133-61A4-4302-ABB9-621C0A103196}"/>
                </a:ext>
              </a:extLst>
            </p:cNvPr>
            <p:cNvGrpSpPr>
              <a:grpSpLocks noChangeAspect="1"/>
            </p:cNvGrpSpPr>
            <p:nvPr/>
          </p:nvGrpSpPr>
          <p:grpSpPr bwMode="auto">
            <a:xfrm>
              <a:off x="721038" y="542427"/>
              <a:ext cx="915101" cy="900000"/>
              <a:chOff x="785813" y="539748"/>
              <a:chExt cx="962298" cy="946152"/>
            </a:xfrm>
          </p:grpSpPr>
          <p:sp>
            <p:nvSpPr>
              <p:cNvPr id="43" name="Oval 42">
                <a:extLst>
                  <a:ext uri="{FF2B5EF4-FFF2-40B4-BE49-F238E27FC236}">
                    <a16:creationId xmlns:a16="http://schemas.microsoft.com/office/drawing/2014/main" id="{2F564888-33D6-44A3-B3F7-DFDC2262D8AF}"/>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4" name="Picture 22">
                <a:extLst>
                  <a:ext uri="{FF2B5EF4-FFF2-40B4-BE49-F238E27FC236}">
                    <a16:creationId xmlns:a16="http://schemas.microsoft.com/office/drawing/2014/main" id="{EA5234DE-74E0-40A1-AEA6-38474AF4BA7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0134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7192A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7192A9"/>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03716" y="629701"/>
            <a:ext cx="6328891"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lvl="0" algn="l" eaLnBrk="1" hangingPunct="1">
              <a:defRPr/>
            </a:pPr>
            <a:r>
              <a:rPr lang="en-US" sz="3200" dirty="0">
                <a:solidFill>
                  <a:srgbClr val="7192A9"/>
                </a:solidFill>
                <a:latin typeface="MgOpen Cosmetica" panose="020B0604020202020204"/>
                <a:ea typeface="+mn-ea"/>
                <a:cs typeface="+mn-cs"/>
              </a:rPr>
              <a:t>Facilities for children</a:t>
            </a:r>
            <a:endParaRPr kumimoji="0" lang="en-GB" altLang="en-NA" sz="4800" b="1" i="0" u="none" strike="noStrike" kern="0" cap="none" spc="0" normalizeH="0" baseline="0" noProof="0" dirty="0">
              <a:ln>
                <a:noFill/>
              </a:ln>
              <a:solidFill>
                <a:srgbClr val="7192A9"/>
              </a:solidFill>
              <a:effectLst/>
              <a:uLnTx/>
              <a:uFillTx/>
              <a:latin typeface="MgOpen Cosmetica" panose="020B0500000300020003" pitchFamily="34" charset="0"/>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261938" y="1561076"/>
            <a:ext cx="457265" cy="861774"/>
            <a:chOff x="230263" y="28119"/>
            <a:chExt cx="457265" cy="861774"/>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8746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altLang="en-NA"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230263" y="28119"/>
              <a:ext cx="34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7E2C76"/>
                </a:buClr>
                <a:buSzTx/>
                <a:buFontTx/>
                <a:buChar char="•"/>
                <a:tabLst/>
                <a:defRPr/>
              </a:pPr>
              <a:endParaRPr kumimoji="0" lang="en-GB" altLang="en-NA"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sp>
        <p:nvSpPr>
          <p:cNvPr id="24"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8" y="1776519"/>
            <a:ext cx="8066464"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spcBef>
                <a:spcPts val="0"/>
              </a:spcBef>
              <a:spcAft>
                <a:spcPts val="1000"/>
              </a:spcAft>
              <a:buNone/>
            </a:pPr>
            <a:r>
              <a:rPr lang="en-US" sz="1900" spc="-20" dirty="0">
                <a:solidFill>
                  <a:schemeClr val="tx1"/>
                </a:solidFill>
                <a:latin typeface="MgOpen Cosmetica" panose="020B0604020202020204"/>
              </a:rPr>
              <a:t>The Act provides for the </a:t>
            </a:r>
            <a:r>
              <a:rPr lang="en-US" sz="1900" b="1" spc="-20" dirty="0">
                <a:solidFill>
                  <a:schemeClr val="tx1"/>
                </a:solidFill>
                <a:latin typeface="MgOpen Cosmetica" panose="020B0604020202020204"/>
              </a:rPr>
              <a:t>registration </a:t>
            </a:r>
            <a:r>
              <a:rPr lang="en-US" sz="1900" spc="-20" dirty="0">
                <a:solidFill>
                  <a:schemeClr val="tx1"/>
                </a:solidFill>
                <a:latin typeface="MgOpen Cosmetica" panose="020B0604020202020204"/>
              </a:rPr>
              <a:t>of various facilities for children and sets </a:t>
            </a:r>
            <a:r>
              <a:rPr lang="en-US" sz="1900" b="1" spc="-20" dirty="0">
                <a:solidFill>
                  <a:schemeClr val="tx1"/>
                </a:solidFill>
                <a:latin typeface="MgOpen Cosmetica" panose="020B0604020202020204"/>
              </a:rPr>
              <a:t>minimum standards </a:t>
            </a:r>
            <a:r>
              <a:rPr lang="en-US" sz="1900" spc="-20" dirty="0">
                <a:solidFill>
                  <a:schemeClr val="tx1"/>
                </a:solidFill>
                <a:latin typeface="MgOpen Cosmetica" panose="020B0604020202020204"/>
              </a:rPr>
              <a:t>for all children’s facilities: </a:t>
            </a:r>
          </a:p>
          <a:p>
            <a:pPr marL="357188" indent="-357188">
              <a:spcBef>
                <a:spcPts val="0"/>
              </a:spcBef>
              <a:spcAft>
                <a:spcPts val="1000"/>
              </a:spcAft>
              <a:buClr>
                <a:srgbClr val="7192A9"/>
              </a:buClr>
              <a:buFont typeface="+mj-lt"/>
              <a:buAutoNum type="arabicPeriod"/>
            </a:pPr>
            <a:r>
              <a:rPr lang="en-US" sz="1900" b="1" spc="-20" dirty="0">
                <a:solidFill>
                  <a:srgbClr val="7192A9"/>
                </a:solidFill>
                <a:latin typeface="MgOpen Cosmetica" panose="020B0604020202020204"/>
              </a:rPr>
              <a:t>places of safety: </a:t>
            </a:r>
            <a:r>
              <a:rPr lang="en-US" sz="1900" spc="-20" dirty="0">
                <a:solidFill>
                  <a:schemeClr val="tx1"/>
                </a:solidFill>
                <a:latin typeface="MgOpen Cosmetica" panose="020B0604020202020204"/>
              </a:rPr>
              <a:t>places where children can stay temporarily in emergencies </a:t>
            </a:r>
          </a:p>
          <a:p>
            <a:pPr marL="357188" indent="-357188">
              <a:spcBef>
                <a:spcPts val="0"/>
              </a:spcBef>
              <a:spcAft>
                <a:spcPts val="1000"/>
              </a:spcAft>
              <a:buClr>
                <a:srgbClr val="7192A9"/>
              </a:buClr>
              <a:buFont typeface="+mj-lt"/>
              <a:buAutoNum type="arabicPeriod"/>
            </a:pPr>
            <a:r>
              <a:rPr lang="en-US" sz="1900" b="1" spc="-20" dirty="0">
                <a:solidFill>
                  <a:srgbClr val="7192A9"/>
                </a:solidFill>
                <a:latin typeface="MgOpen Cosmetica" panose="020B0604020202020204"/>
              </a:rPr>
              <a:t>children’s homes: </a:t>
            </a:r>
            <a:r>
              <a:rPr lang="en-US" sz="1900" spc="-20" dirty="0">
                <a:solidFill>
                  <a:schemeClr val="tx1"/>
                </a:solidFill>
                <a:latin typeface="MgOpen Cosmetica" panose="020B0604020202020204"/>
              </a:rPr>
              <a:t>institutions that provide residential care for children </a:t>
            </a:r>
          </a:p>
          <a:p>
            <a:pPr marL="357188" indent="-357188">
              <a:spcBef>
                <a:spcPts val="0"/>
              </a:spcBef>
              <a:spcAft>
                <a:spcPts val="1000"/>
              </a:spcAft>
              <a:buClr>
                <a:srgbClr val="7192A9"/>
              </a:buClr>
              <a:buFont typeface="+mj-lt"/>
              <a:buAutoNum type="arabicPeriod"/>
            </a:pPr>
            <a:r>
              <a:rPr lang="en-US" sz="1900" b="1" spc="-20" dirty="0">
                <a:solidFill>
                  <a:srgbClr val="7192A9"/>
                </a:solidFill>
                <a:latin typeface="MgOpen Cosmetica" panose="020B0604020202020204"/>
              </a:rPr>
              <a:t>child detention </a:t>
            </a:r>
            <a:r>
              <a:rPr lang="en-US" sz="1900" b="1" spc="-20" dirty="0" err="1">
                <a:solidFill>
                  <a:srgbClr val="7192A9"/>
                </a:solidFill>
                <a:latin typeface="MgOpen Cosmetica" panose="020B0604020202020204"/>
              </a:rPr>
              <a:t>centres</a:t>
            </a:r>
            <a:r>
              <a:rPr lang="en-US" sz="1900" b="1" spc="-20" dirty="0">
                <a:solidFill>
                  <a:srgbClr val="7192A9"/>
                </a:solidFill>
                <a:latin typeface="MgOpen Cosmetica" panose="020B0604020202020204"/>
              </a:rPr>
              <a:t>: </a:t>
            </a:r>
            <a:r>
              <a:rPr lang="en-US" sz="1900" spc="-20" dirty="0">
                <a:solidFill>
                  <a:schemeClr val="tx1"/>
                </a:solidFill>
                <a:latin typeface="MgOpen Cosmetica" panose="020B0604020202020204"/>
              </a:rPr>
              <a:t>secure institutions suitable for young offenders or children with </a:t>
            </a:r>
            <a:r>
              <a:rPr lang="en-US" sz="1900" spc="-20" dirty="0" err="1">
                <a:solidFill>
                  <a:schemeClr val="tx1"/>
                </a:solidFill>
                <a:latin typeface="MgOpen Cosmetica" panose="020B0604020202020204"/>
              </a:rPr>
              <a:t>behavioural</a:t>
            </a:r>
            <a:r>
              <a:rPr lang="en-US" sz="1900" spc="-20" dirty="0">
                <a:solidFill>
                  <a:schemeClr val="tx1"/>
                </a:solidFill>
                <a:latin typeface="MgOpen Cosmetica" panose="020B0604020202020204"/>
              </a:rPr>
              <a:t> problems</a:t>
            </a:r>
          </a:p>
          <a:p>
            <a:pPr marL="357188" indent="-357188">
              <a:spcBef>
                <a:spcPts val="0"/>
              </a:spcBef>
              <a:spcAft>
                <a:spcPts val="1000"/>
              </a:spcAft>
              <a:buClr>
                <a:srgbClr val="7192A9"/>
              </a:buClr>
              <a:buFont typeface="+mj-lt"/>
              <a:buAutoNum type="arabicPeriod"/>
            </a:pPr>
            <a:r>
              <a:rPr lang="en-US" sz="1900" b="1" spc="-20" dirty="0">
                <a:solidFill>
                  <a:srgbClr val="7192A9"/>
                </a:solidFill>
                <a:latin typeface="MgOpen Cosmetica" panose="020B0604020202020204"/>
              </a:rPr>
              <a:t>shelters:</a:t>
            </a:r>
            <a:r>
              <a:rPr lang="en-US" sz="1900" b="1" spc="-20" dirty="0">
                <a:solidFill>
                  <a:schemeClr val="tx1"/>
                </a:solidFill>
                <a:latin typeface="MgOpen Cosmetica" panose="020B0604020202020204"/>
              </a:rPr>
              <a:t> </a:t>
            </a:r>
            <a:r>
              <a:rPr lang="en-US" sz="1900" spc="-20" dirty="0">
                <a:solidFill>
                  <a:schemeClr val="tx1"/>
                </a:solidFill>
                <a:latin typeface="MgOpen Cosmetica" panose="020B0604020202020204"/>
              </a:rPr>
              <a:t>places that provide services and overnight accommodation for victims of abuse (adults and children), as well as street children and other children in need </a:t>
            </a:r>
          </a:p>
          <a:p>
            <a:pPr marL="357188" indent="-357188">
              <a:spcBef>
                <a:spcPts val="0"/>
              </a:spcBef>
              <a:spcAft>
                <a:spcPts val="1000"/>
              </a:spcAft>
              <a:buClr>
                <a:srgbClr val="7192A9"/>
              </a:buClr>
              <a:buFont typeface="+mj-lt"/>
              <a:buAutoNum type="arabicPeriod"/>
            </a:pPr>
            <a:r>
              <a:rPr lang="en-US" sz="1900" b="1" spc="-20" dirty="0">
                <a:solidFill>
                  <a:srgbClr val="7192A9"/>
                </a:solidFill>
                <a:latin typeface="MgOpen Cosmetica" panose="020B0604020202020204"/>
              </a:rPr>
              <a:t>places of care: </a:t>
            </a:r>
            <a:r>
              <a:rPr lang="en-US" sz="1900" spc="-20" dirty="0">
                <a:solidFill>
                  <a:schemeClr val="tx1"/>
                </a:solidFill>
                <a:latin typeface="MgOpen Cosmetica" panose="020B0604020202020204"/>
              </a:rPr>
              <a:t>places that provide short-term care by arrangement with parents or care-givers, such as crèches and day-care </a:t>
            </a:r>
            <a:r>
              <a:rPr lang="en-US" sz="1900" spc="-20" dirty="0" err="1">
                <a:solidFill>
                  <a:schemeClr val="tx1"/>
                </a:solidFill>
                <a:latin typeface="MgOpen Cosmetica" panose="020B0604020202020204"/>
              </a:rPr>
              <a:t>centres</a:t>
            </a:r>
            <a:r>
              <a:rPr lang="en-US" sz="1900" spc="-20" dirty="0">
                <a:solidFill>
                  <a:schemeClr val="tx1"/>
                </a:solidFill>
                <a:latin typeface="MgOpen Cosmetica" panose="020B0604020202020204"/>
              </a:rPr>
              <a:t> </a:t>
            </a:r>
          </a:p>
          <a:p>
            <a:pPr marL="357188" indent="-357188">
              <a:spcBef>
                <a:spcPts val="0"/>
              </a:spcBef>
              <a:spcAft>
                <a:spcPts val="600"/>
              </a:spcAft>
              <a:buClr>
                <a:srgbClr val="7192A9"/>
              </a:buClr>
              <a:buFont typeface="+mj-lt"/>
              <a:buAutoNum type="arabicPeriod"/>
            </a:pPr>
            <a:r>
              <a:rPr lang="en-US" sz="1900" b="1" spc="-20" dirty="0">
                <a:solidFill>
                  <a:srgbClr val="7192A9"/>
                </a:solidFill>
                <a:latin typeface="MgOpen Cosmetica" panose="020B0604020202020204"/>
              </a:rPr>
              <a:t>early childhood development </a:t>
            </a:r>
            <a:r>
              <a:rPr lang="en-US" sz="1900" b="1" spc="-20" dirty="0" err="1">
                <a:solidFill>
                  <a:srgbClr val="7192A9"/>
                </a:solidFill>
                <a:latin typeface="MgOpen Cosmetica" panose="020B0604020202020204"/>
              </a:rPr>
              <a:t>centres</a:t>
            </a:r>
            <a:r>
              <a:rPr lang="en-US" sz="1900" b="1" spc="-20" dirty="0">
                <a:solidFill>
                  <a:srgbClr val="7192A9"/>
                </a:solidFill>
                <a:latin typeface="MgOpen Cosmetica" panose="020B0604020202020204"/>
              </a:rPr>
              <a:t>: </a:t>
            </a:r>
            <a:r>
              <a:rPr lang="en-US" sz="1900" spc="-20" dirty="0">
                <a:solidFill>
                  <a:schemeClr val="tx1"/>
                </a:solidFill>
                <a:latin typeface="MgOpen Cosmetica" panose="020B0604020202020204"/>
              </a:rPr>
              <a:t>places that provide a structured set of learning activities for children who are below school age </a:t>
            </a:r>
          </a:p>
        </p:txBody>
      </p:sp>
      <p:grpSp>
        <p:nvGrpSpPr>
          <p:cNvPr id="39" name="Group 38">
            <a:extLst>
              <a:ext uri="{FF2B5EF4-FFF2-40B4-BE49-F238E27FC236}">
                <a16:creationId xmlns:a16="http://schemas.microsoft.com/office/drawing/2014/main" id="{DACFB916-9888-47F6-AB30-55528C7D9262}"/>
              </a:ext>
            </a:extLst>
          </p:cNvPr>
          <p:cNvGrpSpPr/>
          <p:nvPr/>
        </p:nvGrpSpPr>
        <p:grpSpPr>
          <a:xfrm>
            <a:off x="158646" y="542427"/>
            <a:ext cx="1514069" cy="900000"/>
            <a:chOff x="122070" y="542427"/>
            <a:chExt cx="1514069" cy="900000"/>
          </a:xfrm>
        </p:grpSpPr>
        <p:grpSp>
          <p:nvGrpSpPr>
            <p:cNvPr id="40" name="Group 9">
              <a:extLst>
                <a:ext uri="{FF2B5EF4-FFF2-40B4-BE49-F238E27FC236}">
                  <a16:creationId xmlns:a16="http://schemas.microsoft.com/office/drawing/2014/main" id="{275AF124-7226-4FEC-AD45-B13EA4BB2AFE}"/>
                </a:ext>
              </a:extLst>
            </p:cNvPr>
            <p:cNvGrpSpPr>
              <a:grpSpLocks/>
            </p:cNvGrpSpPr>
            <p:nvPr/>
          </p:nvGrpSpPr>
          <p:grpSpPr bwMode="auto">
            <a:xfrm>
              <a:off x="122070" y="589753"/>
              <a:ext cx="1021943" cy="792000"/>
              <a:chOff x="45451" y="590550"/>
              <a:chExt cx="1213436" cy="848620"/>
            </a:xfrm>
          </p:grpSpPr>
          <p:cxnSp>
            <p:nvCxnSpPr>
              <p:cNvPr id="44" name="Straight Connector 43">
                <a:extLst>
                  <a:ext uri="{FF2B5EF4-FFF2-40B4-BE49-F238E27FC236}">
                    <a16:creationId xmlns:a16="http://schemas.microsoft.com/office/drawing/2014/main" id="{FC966319-291E-425F-B3F9-0CEC40E414FA}"/>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020DE1C-5FC7-41E7-A38C-7D3E5AA245CC}"/>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4B2277C-3945-4440-9859-F9E9C0AF1B5A}"/>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7B05B50-DD73-4630-9FD6-9939F336DE23}"/>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C7EDC9C-59B6-4901-8006-6BCA27B6F980}"/>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5E405F3-0587-4171-96A0-16B64686E0C4}"/>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881EE06-5E5B-4EB5-994A-51D64643F5F0}"/>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3610E9E-6957-486D-8EB2-C18C10F67159}"/>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DB0B767-6983-4C75-B401-F837EAD200CF}"/>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1" name="Group 12">
              <a:extLst>
                <a:ext uri="{FF2B5EF4-FFF2-40B4-BE49-F238E27FC236}">
                  <a16:creationId xmlns:a16="http://schemas.microsoft.com/office/drawing/2014/main" id="{9B204F51-C160-48CA-90C2-8A506DDC9779}"/>
                </a:ext>
              </a:extLst>
            </p:cNvPr>
            <p:cNvGrpSpPr>
              <a:grpSpLocks noChangeAspect="1"/>
            </p:cNvGrpSpPr>
            <p:nvPr/>
          </p:nvGrpSpPr>
          <p:grpSpPr bwMode="auto">
            <a:xfrm>
              <a:off x="721038" y="542427"/>
              <a:ext cx="915101" cy="900000"/>
              <a:chOff x="785813" y="539748"/>
              <a:chExt cx="962298" cy="946152"/>
            </a:xfrm>
          </p:grpSpPr>
          <p:sp>
            <p:nvSpPr>
              <p:cNvPr id="42" name="Oval 41">
                <a:extLst>
                  <a:ext uri="{FF2B5EF4-FFF2-40B4-BE49-F238E27FC236}">
                    <a16:creationId xmlns:a16="http://schemas.microsoft.com/office/drawing/2014/main" id="{309C736D-2256-47E6-A744-ED2D0B14E164}"/>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3" name="Picture 22">
                <a:extLst>
                  <a:ext uri="{FF2B5EF4-FFF2-40B4-BE49-F238E27FC236}">
                    <a16:creationId xmlns:a16="http://schemas.microsoft.com/office/drawing/2014/main" id="{5538E998-58B1-4892-8360-9D2956AB9A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13235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7192A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7192A9"/>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CF533662-99A5-454B-843B-A32E6090CC27}"/>
              </a:ext>
            </a:extLst>
          </p:cNvPr>
          <p:cNvGrpSpPr/>
          <p:nvPr/>
        </p:nvGrpSpPr>
        <p:grpSpPr>
          <a:xfrm>
            <a:off x="261938" y="1561076"/>
            <a:ext cx="457265" cy="861774"/>
            <a:chOff x="230263" y="28119"/>
            <a:chExt cx="457265" cy="861774"/>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8746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altLang="en-NA"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230263" y="28119"/>
              <a:ext cx="34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7E2C76"/>
                </a:buClr>
                <a:buSzTx/>
                <a:buFontTx/>
                <a:buChar char="•"/>
                <a:tabLst/>
                <a:defRPr/>
              </a:pPr>
              <a:endParaRPr kumimoji="0" lang="en-GB" altLang="en-NA"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pic>
        <p:nvPicPr>
          <p:cNvPr id="2" name="Picture 1"/>
          <p:cNvPicPr>
            <a:picLocks noChangeAspect="1"/>
          </p:cNvPicPr>
          <p:nvPr/>
        </p:nvPicPr>
        <p:blipFill>
          <a:blip r:embed="rId3"/>
          <a:stretch>
            <a:fillRect/>
          </a:stretch>
        </p:blipFill>
        <p:spPr>
          <a:xfrm>
            <a:off x="1888792" y="549275"/>
            <a:ext cx="5366416" cy="5759450"/>
          </a:xfrm>
          <a:prstGeom prst="rect">
            <a:avLst/>
          </a:prstGeom>
        </p:spPr>
      </p:pic>
      <p:grpSp>
        <p:nvGrpSpPr>
          <p:cNvPr id="36" name="Group 35">
            <a:extLst>
              <a:ext uri="{FF2B5EF4-FFF2-40B4-BE49-F238E27FC236}">
                <a16:creationId xmlns:a16="http://schemas.microsoft.com/office/drawing/2014/main" id="{1AB66FAF-7ED3-405A-9A84-287F8D6AFC26}"/>
              </a:ext>
            </a:extLst>
          </p:cNvPr>
          <p:cNvGrpSpPr/>
          <p:nvPr/>
        </p:nvGrpSpPr>
        <p:grpSpPr>
          <a:xfrm>
            <a:off x="158646" y="542427"/>
            <a:ext cx="1514069" cy="900000"/>
            <a:chOff x="122070" y="542427"/>
            <a:chExt cx="1514069" cy="900000"/>
          </a:xfrm>
        </p:grpSpPr>
        <p:grpSp>
          <p:nvGrpSpPr>
            <p:cNvPr id="37" name="Group 9">
              <a:extLst>
                <a:ext uri="{FF2B5EF4-FFF2-40B4-BE49-F238E27FC236}">
                  <a16:creationId xmlns:a16="http://schemas.microsoft.com/office/drawing/2014/main" id="{8BF3DC2F-81E5-43E5-AC02-B14FE3921185}"/>
                </a:ext>
              </a:extLst>
            </p:cNvPr>
            <p:cNvGrpSpPr>
              <a:grpSpLocks/>
            </p:cNvGrpSpPr>
            <p:nvPr/>
          </p:nvGrpSpPr>
          <p:grpSpPr bwMode="auto">
            <a:xfrm>
              <a:off x="122070" y="589753"/>
              <a:ext cx="1021943" cy="792000"/>
              <a:chOff x="45451" y="590550"/>
              <a:chExt cx="1213436" cy="848620"/>
            </a:xfrm>
          </p:grpSpPr>
          <p:cxnSp>
            <p:nvCxnSpPr>
              <p:cNvPr id="41" name="Straight Connector 40">
                <a:extLst>
                  <a:ext uri="{FF2B5EF4-FFF2-40B4-BE49-F238E27FC236}">
                    <a16:creationId xmlns:a16="http://schemas.microsoft.com/office/drawing/2014/main" id="{5F528F20-F5FC-485B-9EC0-BAAB3BA2005E}"/>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11BAF5C-B394-4642-A804-55D11EC92791}"/>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4A1322E-3FA7-4274-889A-0B8B75018499}"/>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BB5C82-5F96-4916-9AB5-BD3CE7151287}"/>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39E2857-DCE5-4294-955E-859E2150F7DB}"/>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10F2C19-3EBC-4FEB-A00B-41948D8E23D5}"/>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EFEA32B-A3E8-465B-80B5-7EE1D8720442}"/>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E05352-0C32-48D4-882E-ADEA94A33749}"/>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B5AEF75-19F3-4745-A7F0-9CE54C586ED5}"/>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8" name="Group 12">
              <a:extLst>
                <a:ext uri="{FF2B5EF4-FFF2-40B4-BE49-F238E27FC236}">
                  <a16:creationId xmlns:a16="http://schemas.microsoft.com/office/drawing/2014/main" id="{2787D910-BDCE-4EE2-AB0C-3FEF0911F76C}"/>
                </a:ext>
              </a:extLst>
            </p:cNvPr>
            <p:cNvGrpSpPr>
              <a:grpSpLocks noChangeAspect="1"/>
            </p:cNvGrpSpPr>
            <p:nvPr/>
          </p:nvGrpSpPr>
          <p:grpSpPr bwMode="auto">
            <a:xfrm>
              <a:off x="721038" y="542427"/>
              <a:ext cx="915101" cy="900000"/>
              <a:chOff x="785813" y="539748"/>
              <a:chExt cx="962298" cy="946152"/>
            </a:xfrm>
          </p:grpSpPr>
          <p:sp>
            <p:nvSpPr>
              <p:cNvPr id="39" name="Oval 38">
                <a:extLst>
                  <a:ext uri="{FF2B5EF4-FFF2-40B4-BE49-F238E27FC236}">
                    <a16:creationId xmlns:a16="http://schemas.microsoft.com/office/drawing/2014/main" id="{E5F519A3-0432-45B0-B08D-BD44D8529D32}"/>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0" name="Picture 22">
                <a:extLst>
                  <a:ext uri="{FF2B5EF4-FFF2-40B4-BE49-F238E27FC236}">
                    <a16:creationId xmlns:a16="http://schemas.microsoft.com/office/drawing/2014/main" id="{2AFF6E8E-D173-49CC-A30A-52303106EC3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37613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r="9023"/>
          <a:stretch/>
        </p:blipFill>
        <p:spPr>
          <a:xfrm>
            <a:off x="4699937" y="1655064"/>
            <a:ext cx="4127525" cy="4642374"/>
          </a:xfrm>
          <a:prstGeom prst="rect">
            <a:avLst/>
          </a:prstGeom>
        </p:spPr>
      </p:pic>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7192A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7192A9"/>
            </a:solidFill>
          </a:ln>
        </p:spPr>
        <p:style>
          <a:lnRef idx="1">
            <a:schemeClr val="accent1"/>
          </a:lnRef>
          <a:fillRef idx="0">
            <a:schemeClr val="accent1"/>
          </a:fillRef>
          <a:effectRef idx="0">
            <a:schemeClr val="accent1"/>
          </a:effectRef>
          <a:fontRef idx="minor">
            <a:schemeClr val="tx1"/>
          </a:fontRef>
        </p:style>
      </p:cxnSp>
      <p:sp>
        <p:nvSpPr>
          <p:cNvPr id="22" name="Rectangle 5">
            <a:extLst>
              <a:ext uri="{FF2B5EF4-FFF2-40B4-BE49-F238E27FC236}">
                <a16:creationId xmlns:a16="http://schemas.microsoft.com/office/drawing/2014/main" id="{19D6CF56-DE5E-4108-B0F0-87CFD0E495D1}"/>
              </a:ext>
            </a:extLst>
          </p:cNvPr>
          <p:cNvSpPr txBox="1">
            <a:spLocks noChangeArrowheads="1"/>
          </p:cNvSpPr>
          <p:nvPr/>
        </p:nvSpPr>
        <p:spPr bwMode="auto">
          <a:xfrm>
            <a:off x="611188" y="1946869"/>
            <a:ext cx="3631624" cy="3914094"/>
          </a:xfrm>
          <a:prstGeom prst="rect">
            <a:avLst/>
          </a:prstGeom>
          <a:solidFill>
            <a:schemeClr val="bg1"/>
          </a:solidFill>
          <a:ln w="15875">
            <a:solidFill>
              <a:srgbClr val="7192A9"/>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kumimoji="0" lang="en-ZA" altLang="x-none" sz="24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No one may use corporal punishment on a child in any registered facility.</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2400" b="1" i="0" u="none" strike="noStrike" kern="0" cap="none" spc="0" normalizeH="0" baseline="0" noProof="0" dirty="0">
                <a:ln>
                  <a:noFill/>
                </a:ln>
                <a:solidFill>
                  <a:srgbClr val="7192A9"/>
                </a:solidFill>
                <a:effectLst/>
                <a:uLnTx/>
                <a:uFillTx/>
                <a:latin typeface="MgOpen Cosmetica" panose="020B0500000300020003" pitchFamily="34" charset="0"/>
                <a:ea typeface="+mn-ea"/>
                <a:cs typeface="+mn-cs"/>
              </a:rPr>
              <a:t>This applies regardless of whether the child is in the facility in terms of a court order or is present voluntarily.</a:t>
            </a:r>
            <a:endParaRPr kumimoji="0" lang="en-GB" altLang="x-none" sz="2400" b="1" i="0" u="none" strike="noStrike" kern="0" cap="none" spc="0" normalizeH="0" baseline="0" noProof="0" dirty="0">
              <a:ln>
                <a:noFill/>
              </a:ln>
              <a:solidFill>
                <a:srgbClr val="7192A9"/>
              </a:solidFill>
              <a:effectLst/>
              <a:uLnTx/>
              <a:uFillTx/>
              <a:latin typeface="MgOpen Cosmetica" panose="020B0500000300020003" pitchFamily="34" charset="0"/>
              <a:ea typeface="+mn-ea"/>
              <a:cs typeface="+mn-cs"/>
            </a:endParaRPr>
          </a:p>
        </p:txBody>
      </p:sp>
      <p:sp>
        <p:nvSpPr>
          <p:cNvPr id="5" name="Rectangle 4"/>
          <p:cNvSpPr/>
          <p:nvPr/>
        </p:nvSpPr>
        <p:spPr>
          <a:xfrm>
            <a:off x="2194559" y="450834"/>
            <a:ext cx="6338254" cy="1107996"/>
          </a:xfrm>
          <a:prstGeom prst="rect">
            <a:avLst/>
          </a:prstGeom>
        </p:spPr>
        <p:txBody>
          <a:bodyPr wrap="square" lIns="0" tIns="0" rIns="0" bIns="0">
            <a:spAutoFit/>
          </a:bodyPr>
          <a:lstStyle/>
          <a:p>
            <a:pPr marR="0" lvl="0" defTabSz="914400" rtl="0" eaLnBrk="1" fontAlgn="base" latinLnBrk="0" hangingPunct="1">
              <a:lnSpc>
                <a:spcPct val="100000"/>
              </a:lnSpc>
              <a:spcBef>
                <a:spcPts val="0"/>
              </a:spcBef>
              <a:spcAft>
                <a:spcPct val="0"/>
              </a:spcAft>
              <a:buClrTx/>
              <a:buSzTx/>
              <a:buFontTx/>
              <a:buNone/>
              <a:tabLst/>
              <a:defRPr/>
            </a:pPr>
            <a:r>
              <a:rPr kumimoji="0" lang="en-ZA" altLang="x-none" sz="3600" b="1" i="0" u="none" strike="noStrike" kern="0" cap="none" spc="0" normalizeH="0" baseline="0" noProof="0" dirty="0">
                <a:ln>
                  <a:noFill/>
                </a:ln>
                <a:solidFill>
                  <a:srgbClr val="7192A9"/>
                </a:solidFill>
                <a:effectLst/>
                <a:uLnTx/>
                <a:uFillTx/>
                <a:latin typeface="MgOpen Cosmetica" panose="020B0500000300020003" pitchFamily="34" charset="0"/>
                <a:ea typeface="+mn-ea"/>
                <a:cs typeface="+mn-cs"/>
              </a:rPr>
              <a:t>Corporal punishment </a:t>
            </a:r>
            <a:br>
              <a:rPr kumimoji="0" lang="en-ZA" altLang="x-none" sz="3600" b="1" i="0" u="none" strike="noStrike" kern="0" cap="none" spc="0" normalizeH="0" baseline="0" noProof="0" dirty="0">
                <a:ln>
                  <a:noFill/>
                </a:ln>
                <a:solidFill>
                  <a:srgbClr val="7192A9"/>
                </a:solidFill>
                <a:effectLst/>
                <a:uLnTx/>
                <a:uFillTx/>
                <a:latin typeface="MgOpen Cosmetica" panose="020B0500000300020003" pitchFamily="34" charset="0"/>
                <a:ea typeface="+mn-ea"/>
                <a:cs typeface="+mn-cs"/>
              </a:rPr>
            </a:br>
            <a:r>
              <a:rPr kumimoji="0" lang="en-ZA" altLang="x-none" sz="3600" b="1" i="0" u="none" strike="noStrike" kern="0" cap="none" spc="0" normalizeH="0" baseline="0" noProof="0" dirty="0">
                <a:ln>
                  <a:noFill/>
                </a:ln>
                <a:solidFill>
                  <a:srgbClr val="7192A9"/>
                </a:solidFill>
                <a:effectLst/>
                <a:uLnTx/>
                <a:uFillTx/>
                <a:latin typeface="MgOpen Cosmetica" panose="020B0500000300020003" pitchFamily="34" charset="0"/>
                <a:ea typeface="+mn-ea"/>
                <a:cs typeface="+mn-cs"/>
              </a:rPr>
              <a:t>prohibited in ALL facilities </a:t>
            </a:r>
          </a:p>
        </p:txBody>
      </p:sp>
      <p:grpSp>
        <p:nvGrpSpPr>
          <p:cNvPr id="50" name="Group 49">
            <a:extLst>
              <a:ext uri="{FF2B5EF4-FFF2-40B4-BE49-F238E27FC236}">
                <a16:creationId xmlns:a16="http://schemas.microsoft.com/office/drawing/2014/main" id="{17A270E0-C3E2-4577-835A-C2CFB9C5E9D0}"/>
              </a:ext>
            </a:extLst>
          </p:cNvPr>
          <p:cNvGrpSpPr/>
          <p:nvPr/>
        </p:nvGrpSpPr>
        <p:grpSpPr>
          <a:xfrm>
            <a:off x="158646" y="542427"/>
            <a:ext cx="1514069" cy="900000"/>
            <a:chOff x="122070" y="542427"/>
            <a:chExt cx="1514069" cy="900000"/>
          </a:xfrm>
        </p:grpSpPr>
        <p:grpSp>
          <p:nvGrpSpPr>
            <p:cNvPr id="51" name="Group 9">
              <a:extLst>
                <a:ext uri="{FF2B5EF4-FFF2-40B4-BE49-F238E27FC236}">
                  <a16:creationId xmlns:a16="http://schemas.microsoft.com/office/drawing/2014/main" id="{72D4EE80-4ABD-49EB-8744-CDF24C37F800}"/>
                </a:ext>
              </a:extLst>
            </p:cNvPr>
            <p:cNvGrpSpPr>
              <a:grpSpLocks/>
            </p:cNvGrpSpPr>
            <p:nvPr/>
          </p:nvGrpSpPr>
          <p:grpSpPr bwMode="auto">
            <a:xfrm>
              <a:off x="122070" y="589753"/>
              <a:ext cx="1021943" cy="792000"/>
              <a:chOff x="45451" y="590550"/>
              <a:chExt cx="1213436" cy="848620"/>
            </a:xfrm>
          </p:grpSpPr>
          <p:cxnSp>
            <p:nvCxnSpPr>
              <p:cNvPr id="55" name="Straight Connector 54">
                <a:extLst>
                  <a:ext uri="{FF2B5EF4-FFF2-40B4-BE49-F238E27FC236}">
                    <a16:creationId xmlns:a16="http://schemas.microsoft.com/office/drawing/2014/main" id="{BDEB274F-F3AA-4CC6-BB15-02E0A6FCF022}"/>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A861780-FE3D-4EB5-B15E-FDAE9CCE0109}"/>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43467A7-1F3F-4BD5-9130-B2D3884EFD70}"/>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E9A4B6F-7EDB-4DF5-B798-FFEEA7CF5D72}"/>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53BF6BE-2100-49BD-96B7-F08A5DD46A31}"/>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2123036-A75D-4007-9A0D-4D157EFEF53E}"/>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B45EDB3-2D36-4008-9DBE-4950861D137F}"/>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BAA3B5A-C112-4543-A36F-CEFDAD1A8C55}"/>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C6C7B9C-3545-4E6E-BED4-5B3F7D639A50}"/>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52" name="Group 12">
              <a:extLst>
                <a:ext uri="{FF2B5EF4-FFF2-40B4-BE49-F238E27FC236}">
                  <a16:creationId xmlns:a16="http://schemas.microsoft.com/office/drawing/2014/main" id="{ABCE133A-733F-4B16-A943-A71ACA79F0D6}"/>
                </a:ext>
              </a:extLst>
            </p:cNvPr>
            <p:cNvGrpSpPr>
              <a:grpSpLocks noChangeAspect="1"/>
            </p:cNvGrpSpPr>
            <p:nvPr/>
          </p:nvGrpSpPr>
          <p:grpSpPr bwMode="auto">
            <a:xfrm>
              <a:off x="721038" y="542427"/>
              <a:ext cx="915101" cy="900000"/>
              <a:chOff x="785813" y="539748"/>
              <a:chExt cx="962298" cy="946152"/>
            </a:xfrm>
          </p:grpSpPr>
          <p:sp>
            <p:nvSpPr>
              <p:cNvPr id="53" name="Oval 52">
                <a:extLst>
                  <a:ext uri="{FF2B5EF4-FFF2-40B4-BE49-F238E27FC236}">
                    <a16:creationId xmlns:a16="http://schemas.microsoft.com/office/drawing/2014/main" id="{EBAD7D22-CD5E-4AE1-9974-0EE8D769CDEF}"/>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54" name="Picture 22">
                <a:extLst>
                  <a:ext uri="{FF2B5EF4-FFF2-40B4-BE49-F238E27FC236}">
                    <a16:creationId xmlns:a16="http://schemas.microsoft.com/office/drawing/2014/main" id="{9A79FA67-2B02-4667-8160-803A60265F5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2246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96658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96658D"/>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39909" y="616407"/>
            <a:ext cx="6292903" cy="74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NA" sz="3600" b="1" i="0" u="none" strike="noStrike" kern="0" cap="none" spc="0" normalizeH="0" baseline="0" noProof="0" dirty="0">
                <a:ln>
                  <a:noFill/>
                </a:ln>
                <a:solidFill>
                  <a:srgbClr val="96658D"/>
                </a:solidFill>
                <a:effectLst/>
                <a:uLnTx/>
                <a:uFillTx/>
                <a:latin typeface="MgOpen Cosmetica" panose="020B0500000300020003" pitchFamily="34" charset="0"/>
                <a:ea typeface="+mj-ea"/>
                <a:cs typeface="+mj-cs"/>
              </a:rPr>
              <a:t>Proof of parentage</a:t>
            </a:r>
            <a:endParaRPr kumimoji="0" lang="en-GB" altLang="en-NA" sz="3600" b="1" i="0" u="none" strike="noStrike" kern="0" cap="none" spc="0" normalizeH="0" baseline="0" noProof="0" dirty="0">
              <a:ln>
                <a:noFill/>
              </a:ln>
              <a:solidFill>
                <a:srgbClr val="96658D"/>
              </a:solidFill>
              <a:effectLst/>
              <a:uLnTx/>
              <a:uFillTx/>
              <a:latin typeface="MgOpen Cosmetica" panose="020B0500000300020003" pitchFamily="34" charset="0"/>
              <a:ea typeface="+mj-ea"/>
              <a:cs typeface="+mj-cs"/>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261938" y="1561076"/>
            <a:ext cx="457265" cy="861774"/>
            <a:chOff x="230263" y="28119"/>
            <a:chExt cx="457265" cy="861774"/>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8746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altLang="en-NA"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230263" y="28119"/>
              <a:ext cx="34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7E2C76"/>
                </a:buClr>
                <a:buSzTx/>
                <a:buFontTx/>
                <a:buChar char="•"/>
                <a:tabLst/>
                <a:defRPr/>
              </a:pPr>
              <a:endParaRPr kumimoji="0" lang="en-GB" altLang="en-NA"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sp>
        <p:nvSpPr>
          <p:cNvPr id="3" name="Rectangle 2"/>
          <p:cNvSpPr/>
          <p:nvPr/>
        </p:nvSpPr>
        <p:spPr>
          <a:xfrm>
            <a:off x="535142" y="1753672"/>
            <a:ext cx="4932969" cy="2985433"/>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ts val="1800"/>
              </a:spcAft>
              <a:buClr>
                <a:srgbClr val="96658D"/>
              </a:buClr>
              <a:buSzPct val="90000"/>
              <a:buFont typeface="Wingdings" panose="05000000000000000000" pitchFamily="2" charset="2"/>
              <a:buChar char="l"/>
              <a:tabLst/>
              <a:defRPr/>
            </a:pPr>
            <a:r>
              <a:rPr kumimoji="0" lang="en-US" sz="2100" b="0" i="0" u="none" strike="noStrike" kern="1200" cap="none" spc="0" normalizeH="0" baseline="0" noProof="0" dirty="0">
                <a:ln>
                  <a:noFill/>
                </a:ln>
                <a:solidFill>
                  <a:srgbClr val="000000"/>
                </a:solidFill>
                <a:effectLst/>
                <a:uLnTx/>
                <a:uFillTx/>
                <a:latin typeface="MgOpen Cosmetica" panose="020B0500000300020003"/>
                <a:ea typeface="+mn-ea"/>
                <a:cs typeface="+mn-cs"/>
              </a:rPr>
              <a:t>The Child Care and Protection Act has rules and procedures for determining the </a:t>
            </a:r>
            <a:r>
              <a:rPr kumimoji="0" lang="en-US" sz="2100" b="1" i="0" u="none" strike="noStrike" kern="1200" cap="none" spc="0" normalizeH="0" baseline="0" noProof="0" dirty="0">
                <a:ln>
                  <a:noFill/>
                </a:ln>
                <a:solidFill>
                  <a:srgbClr val="96658D"/>
                </a:solidFill>
                <a:effectLst/>
                <a:uLnTx/>
                <a:uFillTx/>
                <a:latin typeface="MgOpen Cosmetica" panose="020B0500000300020003"/>
                <a:ea typeface="+mn-ea"/>
                <a:cs typeface="+mn-cs"/>
              </a:rPr>
              <a:t>parentage</a:t>
            </a:r>
            <a:r>
              <a:rPr kumimoji="0" lang="en-US" sz="2100" b="1" i="0" u="none" strike="noStrike" kern="1200" cap="none" spc="0" normalizeH="0" baseline="0" noProof="0" dirty="0">
                <a:ln>
                  <a:noFill/>
                </a:ln>
                <a:solidFill>
                  <a:srgbClr val="000000"/>
                </a:solidFill>
                <a:effectLst/>
                <a:uLnTx/>
                <a:uFillTx/>
                <a:latin typeface="MgOpen Cosmetica" panose="020B0500000300020003"/>
                <a:ea typeface="+mn-ea"/>
                <a:cs typeface="+mn-cs"/>
              </a:rPr>
              <a:t> </a:t>
            </a:r>
            <a:r>
              <a:rPr kumimoji="0" lang="en-US" sz="2100" b="0" i="0" u="none" strike="noStrike" kern="1200" cap="none" spc="0" normalizeH="0" baseline="0" noProof="0" dirty="0">
                <a:ln>
                  <a:noFill/>
                </a:ln>
                <a:solidFill>
                  <a:srgbClr val="000000"/>
                </a:solidFill>
                <a:effectLst/>
                <a:uLnTx/>
                <a:uFillTx/>
                <a:latin typeface="MgOpen Cosmetica" panose="020B0500000300020003"/>
                <a:ea typeface="+mn-ea"/>
                <a:cs typeface="+mn-cs"/>
              </a:rPr>
              <a:t>of a child. </a:t>
            </a:r>
            <a:endParaRPr kumimoji="0" lang="en-US" sz="2100" b="1" i="0" u="none" strike="noStrike" kern="1200" cap="none" spc="0" normalizeH="0" baseline="0" noProof="0" dirty="0">
              <a:ln>
                <a:noFill/>
              </a:ln>
              <a:solidFill>
                <a:srgbClr val="000000"/>
              </a:solidFill>
              <a:effectLst/>
              <a:uLnTx/>
              <a:uFillTx/>
              <a:latin typeface="MgOpen Cosmetica" panose="020B0500000300020003"/>
              <a:ea typeface="+mn-ea"/>
              <a:cs typeface="+mn-cs"/>
            </a:endParaRPr>
          </a:p>
          <a:p>
            <a:pPr marL="285750" marR="0" lvl="0" indent="-285750" algn="l" defTabSz="914400" rtl="0" eaLnBrk="0" fontAlgn="base" latinLnBrk="0" hangingPunct="0">
              <a:lnSpc>
                <a:spcPct val="100000"/>
              </a:lnSpc>
              <a:spcBef>
                <a:spcPct val="0"/>
              </a:spcBef>
              <a:spcAft>
                <a:spcPts val="600"/>
              </a:spcAft>
              <a:buClr>
                <a:srgbClr val="96658D"/>
              </a:buClr>
              <a:buSzPct val="90000"/>
              <a:buFont typeface="Wingdings" panose="05000000000000000000" pitchFamily="2" charset="2"/>
              <a:buChar char="l"/>
              <a:tabLst/>
              <a:defRPr/>
            </a:pPr>
            <a:r>
              <a:rPr kumimoji="0" lang="en-US" sz="2100" b="0" i="0" u="none" strike="noStrike" kern="1200" cap="none" spc="0" normalizeH="0" baseline="0" noProof="0" dirty="0">
                <a:ln>
                  <a:noFill/>
                </a:ln>
                <a:solidFill>
                  <a:srgbClr val="000000"/>
                </a:solidFill>
                <a:effectLst/>
                <a:uLnTx/>
                <a:uFillTx/>
                <a:latin typeface="MgOpen Cosmetica" panose="020B0500000300020003"/>
                <a:ea typeface="+mn-ea"/>
                <a:cs typeface="+mn-cs"/>
              </a:rPr>
              <a:t>Proving parentage may be relevant for -</a:t>
            </a:r>
          </a:p>
          <a:p>
            <a:pPr marL="539750" marR="0" lvl="1" indent="-274638" algn="l" defTabSz="914400" rtl="0" eaLnBrk="0" fontAlgn="base" latinLnBrk="0" hangingPunct="0">
              <a:lnSpc>
                <a:spcPct val="100000"/>
              </a:lnSpc>
              <a:spcBef>
                <a:spcPct val="0"/>
              </a:spcBef>
              <a:spcAft>
                <a:spcPct val="0"/>
              </a:spcAft>
              <a:buClr>
                <a:srgbClr val="96658D"/>
              </a:buClr>
              <a:buSzPct val="90000"/>
              <a:buFont typeface="Courier New" panose="02070309020205020404" pitchFamily="49" charset="0"/>
              <a:buChar char="o"/>
              <a:tabLst/>
              <a:defRPr/>
            </a:pPr>
            <a:r>
              <a:rPr kumimoji="0" lang="en-US" sz="2100" b="1" i="0" u="none" strike="noStrike" kern="1200" cap="none" spc="0" normalizeH="0" baseline="0" noProof="0" dirty="0">
                <a:ln>
                  <a:noFill/>
                </a:ln>
                <a:solidFill>
                  <a:srgbClr val="96658D"/>
                </a:solidFill>
                <a:effectLst/>
                <a:uLnTx/>
                <a:uFillTx/>
                <a:latin typeface="MgOpen Cosmetica" panose="020B0500000300020003"/>
                <a:ea typeface="+mn-ea"/>
                <a:cs typeface="+mn-cs"/>
              </a:rPr>
              <a:t>access, custody and guardianship</a:t>
            </a:r>
          </a:p>
          <a:p>
            <a:pPr marL="539750" marR="0" lvl="1" indent="-274638" algn="l" defTabSz="914400" rtl="0" eaLnBrk="0" fontAlgn="base" latinLnBrk="0" hangingPunct="0">
              <a:lnSpc>
                <a:spcPct val="100000"/>
              </a:lnSpc>
              <a:spcBef>
                <a:spcPct val="0"/>
              </a:spcBef>
              <a:spcAft>
                <a:spcPct val="0"/>
              </a:spcAft>
              <a:buClr>
                <a:srgbClr val="96658D"/>
              </a:buClr>
              <a:buSzPct val="90000"/>
              <a:buFont typeface="Courier New" panose="02070309020205020404" pitchFamily="49" charset="0"/>
              <a:buChar char="o"/>
              <a:tabLst/>
              <a:defRPr/>
            </a:pPr>
            <a:r>
              <a:rPr kumimoji="0" lang="en-US" sz="2100" b="1" i="0" u="none" strike="noStrike" kern="1200" cap="none" spc="0" normalizeH="0" baseline="0" noProof="0" dirty="0">
                <a:ln>
                  <a:noFill/>
                </a:ln>
                <a:solidFill>
                  <a:srgbClr val="96658D"/>
                </a:solidFill>
                <a:effectLst/>
                <a:uLnTx/>
                <a:uFillTx/>
                <a:latin typeface="MgOpen Cosmetica" panose="020B0500000300020003"/>
                <a:ea typeface="+mn-ea"/>
                <a:cs typeface="+mn-cs"/>
              </a:rPr>
              <a:t>child maintenance</a:t>
            </a:r>
            <a:endParaRPr kumimoji="0" lang="en-US" sz="2100" b="1" i="0" u="none" strike="noStrike" kern="1200" cap="none" spc="0" normalizeH="0" baseline="0" noProof="0" dirty="0">
              <a:ln>
                <a:noFill/>
              </a:ln>
              <a:solidFill>
                <a:srgbClr val="000000"/>
              </a:solidFill>
              <a:effectLst/>
              <a:uLnTx/>
              <a:uFillTx/>
              <a:latin typeface="MgOpen Cosmetica" panose="020B0500000300020003"/>
              <a:ea typeface="+mn-ea"/>
              <a:cs typeface="+mn-cs"/>
            </a:endParaRPr>
          </a:p>
          <a:p>
            <a:pPr marL="539750" marR="0" lvl="1" indent="-274638" algn="l" defTabSz="914400" rtl="0" eaLnBrk="0" fontAlgn="base" latinLnBrk="0" hangingPunct="0">
              <a:lnSpc>
                <a:spcPct val="100000"/>
              </a:lnSpc>
              <a:spcBef>
                <a:spcPct val="0"/>
              </a:spcBef>
              <a:spcAft>
                <a:spcPct val="0"/>
              </a:spcAft>
              <a:buClr>
                <a:srgbClr val="96658D"/>
              </a:buClr>
              <a:buSzPct val="90000"/>
              <a:buFont typeface="Courier New" panose="02070309020205020404" pitchFamily="49" charset="0"/>
              <a:buChar char="o"/>
              <a:tabLst/>
              <a:defRPr/>
            </a:pPr>
            <a:r>
              <a:rPr kumimoji="0" lang="en-US" sz="2100" b="1" i="0" u="none" strike="noStrike" kern="1200" cap="none" spc="0" normalizeH="0" baseline="0" noProof="0" dirty="0">
                <a:ln>
                  <a:noFill/>
                </a:ln>
                <a:solidFill>
                  <a:srgbClr val="96658D"/>
                </a:solidFill>
                <a:effectLst/>
                <a:uLnTx/>
                <a:uFillTx/>
                <a:latin typeface="MgOpen Cosmetica" panose="020B0500000300020003"/>
                <a:ea typeface="+mn-ea"/>
                <a:cs typeface="+mn-cs"/>
              </a:rPr>
              <a:t>child’s right to inherit </a:t>
            </a:r>
          </a:p>
          <a:p>
            <a:pPr marL="539750" marR="0" lvl="1" indent="-274638" algn="l" defTabSz="914400" rtl="0" eaLnBrk="0" fontAlgn="base" latinLnBrk="0" hangingPunct="0">
              <a:lnSpc>
                <a:spcPct val="100000"/>
              </a:lnSpc>
              <a:spcBef>
                <a:spcPct val="0"/>
              </a:spcBef>
              <a:spcAft>
                <a:spcPct val="0"/>
              </a:spcAft>
              <a:buClr>
                <a:srgbClr val="96658D"/>
              </a:buClr>
              <a:buSzPct val="90000"/>
              <a:buFont typeface="Courier New" panose="02070309020205020404" pitchFamily="49" charset="0"/>
              <a:buChar char="o"/>
              <a:tabLst/>
              <a:defRPr/>
            </a:pPr>
            <a:r>
              <a:rPr kumimoji="0" lang="en-US" sz="2100" b="1" i="0" u="none" strike="noStrike" kern="1200" cap="none" spc="0" normalizeH="0" baseline="0" noProof="0" dirty="0">
                <a:ln>
                  <a:noFill/>
                </a:ln>
                <a:solidFill>
                  <a:srgbClr val="96658D"/>
                </a:solidFill>
                <a:effectLst/>
                <a:uLnTx/>
                <a:uFillTx/>
                <a:latin typeface="MgOpen Cosmetica" panose="020B0500000300020003"/>
                <a:ea typeface="+mn-ea"/>
                <a:cs typeface="+mn-cs"/>
              </a:rPr>
              <a:t>baby-dumping</a:t>
            </a:r>
            <a:r>
              <a:rPr kumimoji="0" lang="en-US" sz="2100" b="0" i="0" u="none" strike="noStrike" kern="1200" cap="none" spc="0" normalizeH="0" baseline="0" noProof="0" dirty="0">
                <a:ln>
                  <a:noFill/>
                </a:ln>
                <a:solidFill>
                  <a:srgbClr val="96658D"/>
                </a:solidFill>
                <a:effectLst/>
                <a:uLnTx/>
                <a:uFillTx/>
                <a:latin typeface="MgOpen Cosmetica" panose="020B0500000300020003"/>
                <a:ea typeface="+mn-ea"/>
                <a:cs typeface="+mn-cs"/>
              </a:rPr>
              <a:t>. </a:t>
            </a:r>
          </a:p>
        </p:txBody>
      </p:sp>
      <p:grpSp>
        <p:nvGrpSpPr>
          <p:cNvPr id="9" name="Group 8">
            <a:extLst>
              <a:ext uri="{FF2B5EF4-FFF2-40B4-BE49-F238E27FC236}">
                <a16:creationId xmlns:a16="http://schemas.microsoft.com/office/drawing/2014/main" id="{0A60896B-C647-4AD1-9FDC-BECAFE3F1310}"/>
              </a:ext>
            </a:extLst>
          </p:cNvPr>
          <p:cNvGrpSpPr/>
          <p:nvPr/>
        </p:nvGrpSpPr>
        <p:grpSpPr>
          <a:xfrm>
            <a:off x="633065" y="1874520"/>
            <a:ext cx="7905800" cy="4402871"/>
            <a:chOff x="633065" y="1874520"/>
            <a:chExt cx="7905800" cy="4402871"/>
          </a:xfrm>
        </p:grpSpPr>
        <p:grpSp>
          <p:nvGrpSpPr>
            <p:cNvPr id="2" name="Group 1">
              <a:extLst>
                <a:ext uri="{FF2B5EF4-FFF2-40B4-BE49-F238E27FC236}">
                  <a16:creationId xmlns:a16="http://schemas.microsoft.com/office/drawing/2014/main" id="{AA4EE592-6A44-4FB5-ABEE-B616C70426C5}"/>
                </a:ext>
              </a:extLst>
            </p:cNvPr>
            <p:cNvGrpSpPr/>
            <p:nvPr/>
          </p:nvGrpSpPr>
          <p:grpSpPr>
            <a:xfrm>
              <a:off x="633065" y="5082879"/>
              <a:ext cx="7877869" cy="1194512"/>
              <a:chOff x="633065" y="5082879"/>
              <a:chExt cx="7877869" cy="1194512"/>
            </a:xfrm>
          </p:grpSpPr>
          <p:sp>
            <p:nvSpPr>
              <p:cNvPr id="4" name="Rectangle 3"/>
              <p:cNvSpPr/>
              <p:nvPr/>
            </p:nvSpPr>
            <p:spPr>
              <a:xfrm>
                <a:off x="5852160" y="5082879"/>
                <a:ext cx="2658774" cy="1194512"/>
              </a:xfrm>
              <a:prstGeom prst="rect">
                <a:avLst/>
              </a:prstGeom>
              <a:ln w="44450">
                <a:solidFill>
                  <a:schemeClr val="tx1"/>
                </a:solidFill>
              </a:ln>
            </p:spPr>
            <p:txBody>
              <a:bodyPr wrap="square" lIns="144000" tIns="180000" rIns="144000" bIns="1800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96658D"/>
                    </a:solidFill>
                    <a:effectLst/>
                    <a:uLnTx/>
                    <a:uFillTx/>
                    <a:latin typeface="MgOpen Cosmetica" panose="020B0604020202020204"/>
                    <a:ea typeface="+mn-ea"/>
                    <a:cs typeface="+mn-cs"/>
                  </a:rPr>
                  <a:t>DNA testing can </a:t>
                </a:r>
                <a:br>
                  <a:rPr kumimoji="0" lang="en-US" sz="1800" b="1" i="0" u="none" strike="noStrike" kern="1200" cap="none" spc="0" normalizeH="0" baseline="0" noProof="0" dirty="0">
                    <a:ln>
                      <a:noFill/>
                    </a:ln>
                    <a:solidFill>
                      <a:srgbClr val="96658D"/>
                    </a:solidFill>
                    <a:effectLst/>
                    <a:uLnTx/>
                    <a:uFillTx/>
                    <a:latin typeface="MgOpen Cosmetica" panose="020B0604020202020204"/>
                    <a:ea typeface="+mn-ea"/>
                    <a:cs typeface="+mn-cs"/>
                  </a:rPr>
                </a:br>
                <a:r>
                  <a:rPr kumimoji="0" lang="en-US" sz="1800" b="1" i="0" u="none" strike="noStrike" kern="1200" cap="none" spc="0" normalizeH="0" baseline="0" noProof="0" dirty="0">
                    <a:ln>
                      <a:noFill/>
                    </a:ln>
                    <a:solidFill>
                      <a:srgbClr val="96658D"/>
                    </a:solidFill>
                    <a:effectLst/>
                    <a:uLnTx/>
                    <a:uFillTx/>
                    <a:latin typeface="MgOpen Cosmetica" panose="020B0604020202020204"/>
                    <a:ea typeface="+mn-ea"/>
                    <a:cs typeface="+mn-cs"/>
                  </a:rPr>
                  <a:t>establish parentage </a:t>
                </a:r>
                <a:br>
                  <a:rPr kumimoji="0" lang="en-US" sz="1800" b="1" i="0" u="none" strike="noStrike" kern="1200" cap="none" spc="0" normalizeH="0" baseline="0" noProof="0" dirty="0">
                    <a:ln>
                      <a:noFill/>
                    </a:ln>
                    <a:solidFill>
                      <a:srgbClr val="96658D"/>
                    </a:solidFill>
                    <a:effectLst/>
                    <a:uLnTx/>
                    <a:uFillTx/>
                    <a:latin typeface="MgOpen Cosmetica" panose="020B0604020202020204"/>
                    <a:ea typeface="+mn-ea"/>
                    <a:cs typeface="+mn-cs"/>
                  </a:rPr>
                </a:br>
                <a:r>
                  <a:rPr kumimoji="0" lang="en-US" sz="1800" b="1" i="0" u="none" strike="noStrike" kern="1200" cap="none" spc="0" normalizeH="0" baseline="0" noProof="0" dirty="0">
                    <a:ln>
                      <a:noFill/>
                    </a:ln>
                    <a:solidFill>
                      <a:srgbClr val="96658D"/>
                    </a:solidFill>
                    <a:effectLst/>
                    <a:uLnTx/>
                    <a:uFillTx/>
                    <a:latin typeface="MgOpen Cosmetica" panose="020B0604020202020204"/>
                    <a:ea typeface="+mn-ea"/>
                    <a:cs typeface="+mn-cs"/>
                  </a:rPr>
                  <a:t>with great certainty.</a:t>
                </a:r>
                <a:endPar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endParaRPr>
              </a:p>
            </p:txBody>
          </p:sp>
          <p:sp>
            <p:nvSpPr>
              <p:cNvPr id="5" name="TextBox 4"/>
              <p:cNvSpPr txBox="1"/>
              <p:nvPr/>
            </p:nvSpPr>
            <p:spPr>
              <a:xfrm>
                <a:off x="633065" y="5082879"/>
                <a:ext cx="4651885" cy="1194512"/>
              </a:xfrm>
              <a:prstGeom prst="rect">
                <a:avLst/>
              </a:prstGeom>
              <a:noFill/>
              <a:ln w="44450">
                <a:solidFill>
                  <a:schemeClr val="tx1"/>
                </a:solidFill>
              </a:ln>
            </p:spPr>
            <p:txBody>
              <a:bodyPr wrap="square" lIns="144000" tIns="180000" rIns="144000" bIns="180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96658D"/>
                    </a:solidFill>
                    <a:effectLst/>
                    <a:uLnTx/>
                    <a:uFillTx/>
                    <a:latin typeface="MgOpen Cosmetica" panose="020B0500000300020003"/>
                    <a:ea typeface="+mn-ea"/>
                    <a:cs typeface="+mn-cs"/>
                  </a:rPr>
                  <a:t>Proving </a:t>
                </a:r>
                <a:r>
                  <a:rPr kumimoji="0" lang="en-ZA" sz="1800" b="1" i="1" u="none" strike="noStrike" kern="1200" cap="none" spc="0" normalizeH="0" baseline="0" noProof="0" dirty="0">
                    <a:ln>
                      <a:noFill/>
                    </a:ln>
                    <a:solidFill>
                      <a:srgbClr val="96658D"/>
                    </a:solidFill>
                    <a:effectLst/>
                    <a:uLnTx/>
                    <a:uFillTx/>
                    <a:latin typeface="MgOpen Cosmetica" panose="020B0500000300020003"/>
                    <a:ea typeface="+mn-ea"/>
                    <a:cs typeface="+mn-cs"/>
                  </a:rPr>
                  <a:t>parentage </a:t>
                </a:r>
                <a:r>
                  <a:rPr kumimoji="0" lang="en-ZA" sz="1800" b="1" i="0" u="none" strike="noStrike" kern="1200" cap="none" spc="0" normalizeH="0" baseline="0" noProof="0" dirty="0">
                    <a:ln>
                      <a:noFill/>
                    </a:ln>
                    <a:solidFill>
                      <a:srgbClr val="96658D"/>
                    </a:solidFill>
                    <a:effectLst/>
                    <a:uLnTx/>
                    <a:uFillTx/>
                    <a:latin typeface="MgOpen Cosmetica" panose="020B0500000300020003"/>
                    <a:ea typeface="+mn-ea"/>
                    <a:cs typeface="+mn-cs"/>
                  </a:rPr>
                  <a:t>means proving who </a:t>
                </a:r>
                <a:br>
                  <a:rPr kumimoji="0" lang="en-ZA" sz="1800" b="1" i="0" u="none" strike="noStrike" kern="1200" cap="none" spc="0" normalizeH="0" baseline="0" noProof="0" dirty="0">
                    <a:ln>
                      <a:noFill/>
                    </a:ln>
                    <a:solidFill>
                      <a:srgbClr val="96658D"/>
                    </a:solidFill>
                    <a:effectLst/>
                    <a:uLnTx/>
                    <a:uFillTx/>
                    <a:latin typeface="MgOpen Cosmetica" panose="020B0500000300020003"/>
                    <a:ea typeface="+mn-ea"/>
                    <a:cs typeface="+mn-cs"/>
                  </a:rPr>
                </a:br>
                <a:r>
                  <a:rPr kumimoji="0" lang="en-ZA" sz="1800" b="1" i="0" u="none" strike="noStrike" kern="1200" cap="none" spc="0" normalizeH="0" baseline="0" noProof="0" dirty="0">
                    <a:ln>
                      <a:noFill/>
                    </a:ln>
                    <a:solidFill>
                      <a:srgbClr val="96658D"/>
                    </a:solidFill>
                    <a:effectLst/>
                    <a:uLnTx/>
                    <a:uFillTx/>
                    <a:latin typeface="MgOpen Cosmetica" panose="020B0500000300020003"/>
                    <a:ea typeface="+mn-ea"/>
                    <a:cs typeface="+mn-cs"/>
                  </a:rPr>
                  <a:t>is a person’s mother (maternity)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96658D"/>
                    </a:solidFill>
                    <a:effectLst/>
                    <a:uLnTx/>
                    <a:uFillTx/>
                    <a:latin typeface="MgOpen Cosmetica" panose="020B0500000300020003"/>
                    <a:ea typeface="+mn-ea"/>
                    <a:cs typeface="+mn-cs"/>
                  </a:rPr>
                  <a:t>or father (paternity).</a:t>
                </a:r>
              </a:p>
            </p:txBody>
          </p:sp>
        </p:gr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52160" y="1874520"/>
              <a:ext cx="2686705" cy="2715768"/>
            </a:xfrm>
            <a:prstGeom prst="rect">
              <a:avLst/>
            </a:prstGeom>
          </p:spPr>
        </p:pic>
      </p:grpSp>
      <p:grpSp>
        <p:nvGrpSpPr>
          <p:cNvPr id="40" name="Group 39">
            <a:extLst>
              <a:ext uri="{FF2B5EF4-FFF2-40B4-BE49-F238E27FC236}">
                <a16:creationId xmlns:a16="http://schemas.microsoft.com/office/drawing/2014/main" id="{030D2B99-A9DB-4365-8E59-E05BABB6B28D}"/>
              </a:ext>
            </a:extLst>
          </p:cNvPr>
          <p:cNvGrpSpPr/>
          <p:nvPr/>
        </p:nvGrpSpPr>
        <p:grpSpPr>
          <a:xfrm>
            <a:off x="158646" y="542427"/>
            <a:ext cx="1514069" cy="900000"/>
            <a:chOff x="122070" y="542427"/>
            <a:chExt cx="1514069" cy="900000"/>
          </a:xfrm>
        </p:grpSpPr>
        <p:grpSp>
          <p:nvGrpSpPr>
            <p:cNvPr id="41" name="Group 9">
              <a:extLst>
                <a:ext uri="{FF2B5EF4-FFF2-40B4-BE49-F238E27FC236}">
                  <a16:creationId xmlns:a16="http://schemas.microsoft.com/office/drawing/2014/main" id="{958C35B1-319E-4D29-BB2B-B5A46D7AE91E}"/>
                </a:ext>
              </a:extLst>
            </p:cNvPr>
            <p:cNvGrpSpPr>
              <a:grpSpLocks/>
            </p:cNvGrpSpPr>
            <p:nvPr/>
          </p:nvGrpSpPr>
          <p:grpSpPr bwMode="auto">
            <a:xfrm>
              <a:off x="122070" y="589753"/>
              <a:ext cx="1021943" cy="792000"/>
              <a:chOff x="45451" y="590550"/>
              <a:chExt cx="1213436" cy="848620"/>
            </a:xfrm>
          </p:grpSpPr>
          <p:cxnSp>
            <p:nvCxnSpPr>
              <p:cNvPr id="45" name="Straight Connector 44">
                <a:extLst>
                  <a:ext uri="{FF2B5EF4-FFF2-40B4-BE49-F238E27FC236}">
                    <a16:creationId xmlns:a16="http://schemas.microsoft.com/office/drawing/2014/main" id="{9E97B95F-9445-40D7-A546-849506F7CE9E}"/>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A50BB57-3EEB-4DF3-AD15-ADC64ACED425}"/>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F880491-9B66-47A3-A0D5-404D068684A1}"/>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7B73046-45BA-4DC2-85EE-5BB66116BFBE}"/>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B5CB48B-A0A1-4413-BD2A-1F17F2C41D18}"/>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3FFF1E1-36AD-4AF0-8C8A-0C82AE2E6062}"/>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F181EB5-EA14-4A48-AF1B-81C3871994FF}"/>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BFBA39-7BED-4B90-AC80-86064FC844C6}"/>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EB4F4B7-82B9-455C-A0A7-39C97D3B74A5}"/>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2" name="Group 12">
              <a:extLst>
                <a:ext uri="{FF2B5EF4-FFF2-40B4-BE49-F238E27FC236}">
                  <a16:creationId xmlns:a16="http://schemas.microsoft.com/office/drawing/2014/main" id="{C4E52621-6E1A-4830-8810-D21D1A245519}"/>
                </a:ext>
              </a:extLst>
            </p:cNvPr>
            <p:cNvGrpSpPr>
              <a:grpSpLocks noChangeAspect="1"/>
            </p:cNvGrpSpPr>
            <p:nvPr/>
          </p:nvGrpSpPr>
          <p:grpSpPr bwMode="auto">
            <a:xfrm>
              <a:off x="721038" y="542427"/>
              <a:ext cx="915101" cy="900000"/>
              <a:chOff x="785813" y="539748"/>
              <a:chExt cx="962298" cy="946152"/>
            </a:xfrm>
          </p:grpSpPr>
          <p:sp>
            <p:nvSpPr>
              <p:cNvPr id="43" name="Oval 42">
                <a:extLst>
                  <a:ext uri="{FF2B5EF4-FFF2-40B4-BE49-F238E27FC236}">
                    <a16:creationId xmlns:a16="http://schemas.microsoft.com/office/drawing/2014/main" id="{E042F72A-7114-4121-A556-8DB41CDD1ED9}"/>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4" name="Picture 22">
                <a:extLst>
                  <a:ext uri="{FF2B5EF4-FFF2-40B4-BE49-F238E27FC236}">
                    <a16:creationId xmlns:a16="http://schemas.microsoft.com/office/drawing/2014/main" id="{3C138172-9E55-4D14-A759-715946956F0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388544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BD1A8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BD1A8D"/>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52665" y="603434"/>
            <a:ext cx="6280148"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lvl="0" algn="l" eaLnBrk="1" hangingPunct="1">
              <a:defRPr/>
            </a:pPr>
            <a:r>
              <a:rPr lang="en-US" sz="3200" dirty="0">
                <a:solidFill>
                  <a:srgbClr val="BD1A8D"/>
                </a:solidFill>
                <a:latin typeface="MgOpen Cosmetica" panose="020B0604020202020204"/>
                <a:ea typeface="+mn-ea"/>
                <a:cs typeface="+mn-cs"/>
              </a:rPr>
              <a:t>Children born outside marriage</a:t>
            </a:r>
            <a:endParaRPr kumimoji="0" lang="en-GB" altLang="en-NA" sz="4800" b="1" i="0" u="none" strike="noStrike" kern="0" cap="none" spc="0" normalizeH="0" baseline="0" noProof="0" dirty="0">
              <a:ln>
                <a:noFill/>
              </a:ln>
              <a:solidFill>
                <a:srgbClr val="BD1A8D"/>
              </a:solidFill>
              <a:effectLst/>
              <a:uLnTx/>
              <a:uFillTx/>
              <a:latin typeface="MgOpen Cosmetica" panose="020B0500000300020003" pitchFamily="34" charset="0"/>
            </a:endParaRPr>
          </a:p>
        </p:txBody>
      </p:sp>
      <p:grpSp>
        <p:nvGrpSpPr>
          <p:cNvPr id="4" name="Group 3">
            <a:extLst>
              <a:ext uri="{FF2B5EF4-FFF2-40B4-BE49-F238E27FC236}">
                <a16:creationId xmlns:a16="http://schemas.microsoft.com/office/drawing/2014/main" id="{43C834E9-FFA6-4BCD-BB5D-432D7D058ABC}"/>
              </a:ext>
            </a:extLst>
          </p:cNvPr>
          <p:cNvGrpSpPr/>
          <p:nvPr/>
        </p:nvGrpSpPr>
        <p:grpSpPr>
          <a:xfrm>
            <a:off x="611188" y="2739404"/>
            <a:ext cx="7921625" cy="2635593"/>
            <a:chOff x="611188" y="2739404"/>
            <a:chExt cx="7921625" cy="2635593"/>
          </a:xfrm>
        </p:grpSpPr>
        <p:sp>
          <p:nvSpPr>
            <p:cNvPr id="24"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8" y="2739404"/>
              <a:ext cx="4905421" cy="263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lvl="0" eaLnBrk="1" fontAlgn="auto" hangingPunct="1">
                <a:lnSpc>
                  <a:spcPct val="90000"/>
                </a:lnSpc>
                <a:spcBef>
                  <a:spcPts val="0"/>
                </a:spcBef>
                <a:spcAft>
                  <a:spcPts val="1200"/>
                </a:spcAft>
                <a:buSzPct val="80000"/>
                <a:buFont typeface="Wingdings" panose="05000000000000000000" pitchFamily="2" charset="2"/>
                <a:buChar char="l"/>
              </a:pPr>
              <a:r>
                <a:rPr lang="en-US" sz="2400" b="1" dirty="0">
                  <a:solidFill>
                    <a:srgbClr val="BD1A8D"/>
                  </a:solidFill>
                  <a:latin typeface="MgOpen Cosmetica" panose="020B0604020202020204"/>
                </a:rPr>
                <a:t>Custody </a:t>
              </a:r>
              <a:r>
                <a:rPr lang="en-US" sz="2400" dirty="0">
                  <a:solidFill>
                    <a:prstClr val="black"/>
                  </a:solidFill>
                  <a:latin typeface="MgOpen Cosmetica" panose="020B0604020202020204"/>
                </a:rPr>
                <a:t>– responsibility for the day-to-day care of the child</a:t>
              </a:r>
            </a:p>
            <a:p>
              <a:pPr lvl="0" eaLnBrk="1" fontAlgn="auto" hangingPunct="1">
                <a:lnSpc>
                  <a:spcPct val="90000"/>
                </a:lnSpc>
                <a:spcBef>
                  <a:spcPts val="0"/>
                </a:spcBef>
                <a:spcAft>
                  <a:spcPts val="1200"/>
                </a:spcAft>
                <a:buSzPct val="80000"/>
                <a:buFont typeface="Wingdings" panose="05000000000000000000" pitchFamily="2" charset="2"/>
                <a:buChar char="l"/>
              </a:pPr>
              <a:r>
                <a:rPr lang="en-US" sz="2400" b="1" dirty="0">
                  <a:solidFill>
                    <a:srgbClr val="BD1A8D"/>
                  </a:solidFill>
                  <a:latin typeface="MgOpen Cosmetica" panose="020B0604020202020204"/>
                </a:rPr>
                <a:t>Guardianship </a:t>
              </a:r>
              <a:r>
                <a:rPr lang="en-US" sz="2400" dirty="0">
                  <a:solidFill>
                    <a:prstClr val="black"/>
                  </a:solidFill>
                  <a:latin typeface="MgOpen Cosmetica" panose="020B0604020202020204"/>
                </a:rPr>
                <a:t>– the right to make important legal decisions on behalf of the child.</a:t>
              </a:r>
            </a:p>
            <a:p>
              <a:pPr eaLnBrk="1" fontAlgn="auto" hangingPunct="1">
                <a:lnSpc>
                  <a:spcPct val="90000"/>
                </a:lnSpc>
                <a:spcBef>
                  <a:spcPts val="0"/>
                </a:spcBef>
                <a:spcAft>
                  <a:spcPts val="1200"/>
                </a:spcAft>
                <a:buSzPct val="80000"/>
                <a:buFont typeface="Wingdings" panose="05000000000000000000" pitchFamily="2" charset="2"/>
                <a:buChar char="l"/>
              </a:pPr>
              <a:r>
                <a:rPr lang="en-US" sz="2400" b="1" dirty="0">
                  <a:solidFill>
                    <a:srgbClr val="BD1A8D"/>
                  </a:solidFill>
                  <a:latin typeface="MgOpen Cosmetica" panose="020B0604020202020204"/>
                </a:rPr>
                <a:t>Access</a:t>
              </a:r>
              <a:r>
                <a:rPr lang="en-US" sz="2400" dirty="0">
                  <a:solidFill>
                    <a:prstClr val="black"/>
                  </a:solidFill>
                  <a:latin typeface="MgOpen Cosmetica" panose="020B0604020202020204"/>
                </a:rPr>
                <a:t> – having contact with the child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47676" y="2789807"/>
              <a:ext cx="2885137" cy="2534786"/>
            </a:xfrm>
            <a:prstGeom prst="rect">
              <a:avLst/>
            </a:prstGeom>
          </p:spPr>
        </p:pic>
      </p:grpSp>
      <p:sp>
        <p:nvSpPr>
          <p:cNvPr id="3" name="TextBox 2"/>
          <p:cNvSpPr txBox="1"/>
          <p:nvPr/>
        </p:nvSpPr>
        <p:spPr>
          <a:xfrm>
            <a:off x="526476" y="1712814"/>
            <a:ext cx="8006338" cy="892552"/>
          </a:xfrm>
          <a:prstGeom prst="rect">
            <a:avLst/>
          </a:prstGeom>
          <a:noFill/>
        </p:spPr>
        <p:txBody>
          <a:bodyPr wrap="square" rtlCol="0">
            <a:spAutoFit/>
          </a:bodyPr>
          <a:lstStyle/>
          <a:p>
            <a:r>
              <a:rPr lang="en-US" sz="2600" dirty="0">
                <a:solidFill>
                  <a:prstClr val="black"/>
                </a:solidFill>
                <a:latin typeface="MgOpen Cosmetica" panose="020B0604020202020204"/>
              </a:rPr>
              <a:t>The Act deals with three important aspects of parental responsibilities and rights:</a:t>
            </a:r>
          </a:p>
        </p:txBody>
      </p:sp>
      <p:grpSp>
        <p:nvGrpSpPr>
          <p:cNvPr id="38" name="Group 37">
            <a:extLst>
              <a:ext uri="{FF2B5EF4-FFF2-40B4-BE49-F238E27FC236}">
                <a16:creationId xmlns:a16="http://schemas.microsoft.com/office/drawing/2014/main" id="{F23E7440-24A7-49F8-963B-A0C26210E0F8}"/>
              </a:ext>
            </a:extLst>
          </p:cNvPr>
          <p:cNvGrpSpPr/>
          <p:nvPr/>
        </p:nvGrpSpPr>
        <p:grpSpPr>
          <a:xfrm>
            <a:off x="158646" y="542427"/>
            <a:ext cx="1514069" cy="900000"/>
            <a:chOff x="122070" y="542427"/>
            <a:chExt cx="1514069" cy="900000"/>
          </a:xfrm>
        </p:grpSpPr>
        <p:grpSp>
          <p:nvGrpSpPr>
            <p:cNvPr id="39" name="Group 9">
              <a:extLst>
                <a:ext uri="{FF2B5EF4-FFF2-40B4-BE49-F238E27FC236}">
                  <a16:creationId xmlns:a16="http://schemas.microsoft.com/office/drawing/2014/main" id="{D479116C-8F9E-4059-BEE1-84F5CFB7AACE}"/>
                </a:ext>
              </a:extLst>
            </p:cNvPr>
            <p:cNvGrpSpPr>
              <a:grpSpLocks/>
            </p:cNvGrpSpPr>
            <p:nvPr/>
          </p:nvGrpSpPr>
          <p:grpSpPr bwMode="auto">
            <a:xfrm>
              <a:off x="122070" y="589753"/>
              <a:ext cx="1021943" cy="792000"/>
              <a:chOff x="45451" y="590550"/>
              <a:chExt cx="1213436" cy="848620"/>
            </a:xfrm>
          </p:grpSpPr>
          <p:cxnSp>
            <p:nvCxnSpPr>
              <p:cNvPr id="43" name="Straight Connector 42">
                <a:extLst>
                  <a:ext uri="{FF2B5EF4-FFF2-40B4-BE49-F238E27FC236}">
                    <a16:creationId xmlns:a16="http://schemas.microsoft.com/office/drawing/2014/main" id="{A74B83F1-4DC6-406D-819E-8D6C02363747}"/>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EF72BE0-5AFB-4332-B6E0-5F55818AF85A}"/>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80AD7F0-24D0-405A-92A2-FA39751E182C}"/>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38A649-BBD0-4027-8304-6ED624C41383}"/>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6A8E5A-4AA4-4D17-886C-DC2C5C2AB550}"/>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A65C9E5-C807-4F26-AF5A-5B96AE0F7AF3}"/>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B274668-4880-4300-A67D-7E6700E30191}"/>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087DB9-1BE5-459E-B340-7CF1F6AF8468}"/>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C33D42E-0A12-466A-96EE-0A147CDB5D08}"/>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0" name="Group 12">
              <a:extLst>
                <a:ext uri="{FF2B5EF4-FFF2-40B4-BE49-F238E27FC236}">
                  <a16:creationId xmlns:a16="http://schemas.microsoft.com/office/drawing/2014/main" id="{3CFF03DD-0D10-4205-965B-291246EC18FD}"/>
                </a:ext>
              </a:extLst>
            </p:cNvPr>
            <p:cNvGrpSpPr>
              <a:grpSpLocks noChangeAspect="1"/>
            </p:cNvGrpSpPr>
            <p:nvPr/>
          </p:nvGrpSpPr>
          <p:grpSpPr bwMode="auto">
            <a:xfrm>
              <a:off x="721038" y="542427"/>
              <a:ext cx="915101" cy="900000"/>
              <a:chOff x="785813" y="539748"/>
              <a:chExt cx="962298" cy="946152"/>
            </a:xfrm>
          </p:grpSpPr>
          <p:sp>
            <p:nvSpPr>
              <p:cNvPr id="41" name="Oval 40">
                <a:extLst>
                  <a:ext uri="{FF2B5EF4-FFF2-40B4-BE49-F238E27FC236}">
                    <a16:creationId xmlns:a16="http://schemas.microsoft.com/office/drawing/2014/main" id="{D0C59059-3E77-4EEE-8BA2-B4807D8C4676}"/>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2" name="Picture 22">
                <a:extLst>
                  <a:ext uri="{FF2B5EF4-FFF2-40B4-BE49-F238E27FC236}">
                    <a16:creationId xmlns:a16="http://schemas.microsoft.com/office/drawing/2014/main" id="{25EC59A9-2400-4D1B-87D7-F6FC5232B9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87559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BD1A8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BD1A8D"/>
            </a:solidFill>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376719179"/>
              </p:ext>
            </p:extLst>
          </p:nvPr>
        </p:nvGraphicFramePr>
        <p:xfrm>
          <a:off x="603503" y="1689643"/>
          <a:ext cx="7929305" cy="4619081"/>
        </p:xfrm>
        <a:graphic>
          <a:graphicData uri="http://schemas.openxmlformats.org/drawingml/2006/table">
            <a:tbl>
              <a:tblPr firstRow="1" bandRow="1"/>
              <a:tblGrid>
                <a:gridCol w="7929305">
                  <a:extLst>
                    <a:ext uri="{9D8B030D-6E8A-4147-A177-3AD203B41FA5}">
                      <a16:colId xmlns:a16="http://schemas.microsoft.com/office/drawing/2014/main" val="3752665433"/>
                    </a:ext>
                  </a:extLst>
                </a:gridCol>
              </a:tblGrid>
              <a:tr h="1135588">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r>
                        <a:rPr lang="en-US" sz="1700" dirty="0">
                          <a:solidFill>
                            <a:srgbClr val="BD1A8D"/>
                          </a:solidFill>
                          <a:latin typeface="MgOpen Cosmetica" panose="020B0500000300020003" pitchFamily="34" charset="0"/>
                        </a:rPr>
                        <a:t>OLD LAW</a:t>
                      </a:r>
                      <a:r>
                        <a:rPr lang="en-US" sz="1700" b="0" dirty="0">
                          <a:solidFill>
                            <a:srgbClr val="BD1A8D"/>
                          </a:solidFill>
                          <a:latin typeface="MgOpen Cosmetica" panose="020B0500000300020003" pitchFamily="34" charset="0"/>
                        </a:rPr>
                        <a:t>:</a:t>
                      </a:r>
                    </a:p>
                    <a:p>
                      <a:pPr marL="285750" indent="-285750">
                        <a:buClr>
                          <a:srgbClr val="BD1A8D"/>
                        </a:buClr>
                        <a:buSzPct val="80000"/>
                        <a:buFont typeface="Wingdings" panose="05000000000000000000" pitchFamily="2" charset="2"/>
                        <a:buChar char="l"/>
                      </a:pPr>
                      <a:r>
                        <a:rPr lang="en-US" sz="1700" b="0" dirty="0">
                          <a:latin typeface="MgOpen Cosmetica" panose="020B0500000300020003" pitchFamily="34" charset="0"/>
                        </a:rPr>
                        <a:t>Mothers</a:t>
                      </a:r>
                      <a:r>
                        <a:rPr lang="en-US" sz="1700" b="0" baseline="0" dirty="0">
                          <a:latin typeface="MgOpen Cosmetica" panose="020B0500000300020003" pitchFamily="34" charset="0"/>
                        </a:rPr>
                        <a:t> had sole custody and guardianship. Fathers had no clear rights.</a:t>
                      </a:r>
                    </a:p>
                    <a:p>
                      <a:pPr marL="285750" indent="-285750">
                        <a:buClr>
                          <a:srgbClr val="BD1A8D"/>
                        </a:buClr>
                        <a:buSzPct val="80000"/>
                        <a:buFont typeface="Wingdings" panose="05000000000000000000" pitchFamily="2" charset="2"/>
                        <a:buChar char="l"/>
                      </a:pPr>
                      <a:r>
                        <a:rPr lang="en-US" sz="1700" b="0" baseline="0" dirty="0">
                          <a:latin typeface="MgOpen Cosmetica" panose="020B0500000300020003" pitchFamily="34" charset="0"/>
                        </a:rPr>
                        <a:t>Children born outside marriage could not inherit from fathers </a:t>
                      </a:r>
                      <a:br>
                        <a:rPr lang="en-US" sz="1700" b="0" baseline="0" dirty="0">
                          <a:latin typeface="MgOpen Cosmetica" panose="020B0500000300020003" pitchFamily="34" charset="0"/>
                        </a:rPr>
                      </a:br>
                      <a:r>
                        <a:rPr lang="en-US" sz="1700" b="0" baseline="0" dirty="0">
                          <a:latin typeface="MgOpen Cosmetica" panose="020B0500000300020003" pitchFamily="34" charset="0"/>
                        </a:rPr>
                        <a:t>without a written will naming them specifically.</a:t>
                      </a:r>
                      <a:endParaRPr lang="en-US" sz="1700" b="0" dirty="0">
                        <a:latin typeface="MgOpen Cosmetica" panose="020B0500000300020003" pitchFamily="34" charset="0"/>
                      </a:endParaRPr>
                    </a:p>
                  </a:txBody>
                  <a:tcPr>
                    <a:lnL w="12700" cap="flat" cmpd="sng" algn="ctr">
                      <a:solidFill>
                        <a:srgbClr val="BD1A8D"/>
                      </a:solidFill>
                      <a:prstDash val="solid"/>
                      <a:round/>
                      <a:headEnd type="none" w="med" len="med"/>
                      <a:tailEnd type="none" w="med" len="med"/>
                    </a:lnL>
                    <a:lnR w="12700" cap="flat" cmpd="sng" algn="ctr">
                      <a:solidFill>
                        <a:srgbClr val="BD1A8D"/>
                      </a:solidFill>
                      <a:prstDash val="solid"/>
                      <a:round/>
                      <a:headEnd type="none" w="med" len="med"/>
                      <a:tailEnd type="none" w="med" len="med"/>
                    </a:lnR>
                    <a:lnT w="12700" cap="flat" cmpd="sng" algn="ctr">
                      <a:solidFill>
                        <a:srgbClr val="BD1A8D"/>
                      </a:solidFill>
                      <a:prstDash val="solid"/>
                      <a:round/>
                      <a:headEnd type="none" w="med" len="med"/>
                      <a:tailEnd type="none" w="med" len="med"/>
                    </a:lnT>
                    <a:lnB w="12700" cap="flat" cmpd="sng" algn="ctr">
                      <a:solidFill>
                        <a:srgbClr val="BD1A8D"/>
                      </a:solidFill>
                      <a:prstDash val="solid"/>
                      <a:round/>
                      <a:headEnd type="none" w="med" len="med"/>
                      <a:tailEnd type="none" w="med" len="med"/>
                    </a:lnB>
                    <a:lnTlToBr w="12700" cmpd="sng">
                      <a:noFill/>
                      <a:prstDash val="solid"/>
                    </a:lnTlToBr>
                    <a:lnBlToTr w="12700" cmpd="sng">
                      <a:noFill/>
                      <a:prstDash val="solid"/>
                    </a:lnBlToTr>
                    <a:solidFill>
                      <a:srgbClr val="BD1A8D">
                        <a:alpha val="10000"/>
                      </a:srgbClr>
                    </a:solidFill>
                  </a:tcPr>
                </a:tc>
                <a:extLst>
                  <a:ext uri="{0D108BD9-81ED-4DB2-BD59-A6C34878D82A}">
                    <a16:rowId xmlns:a16="http://schemas.microsoft.com/office/drawing/2014/main" val="3750766296"/>
                  </a:ext>
                </a:extLst>
              </a:tr>
              <a:tr h="34834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700" b="1" baseline="0" dirty="0">
                          <a:solidFill>
                            <a:srgbClr val="BD1A8D"/>
                          </a:solidFill>
                          <a:latin typeface="MgOpen Cosmetica" panose="020B0500000300020003" pitchFamily="34" charset="0"/>
                        </a:rPr>
                        <a:t>NEW LAW: </a:t>
                      </a:r>
                      <a:endParaRPr lang="en-US" sz="1700" baseline="0" dirty="0">
                        <a:solidFill>
                          <a:srgbClr val="BD1A8D"/>
                        </a:solidFill>
                        <a:latin typeface="MgOpen Cosmetica" panose="020B0500000300020003" pitchFamily="34" charset="0"/>
                      </a:endParaRPr>
                    </a:p>
                    <a:p>
                      <a:pPr marL="285750" indent="-285750">
                        <a:buClr>
                          <a:srgbClr val="BD1A8D"/>
                        </a:buClr>
                        <a:buSzPct val="80000"/>
                        <a:buFont typeface="Wingdings" panose="05000000000000000000" pitchFamily="2" charset="2"/>
                        <a:buChar char="l"/>
                      </a:pPr>
                      <a:r>
                        <a:rPr lang="en-US" sz="1700" baseline="0" dirty="0">
                          <a:latin typeface="MgOpen Cosmetica" panose="020B0500000300020003" pitchFamily="34" charset="0"/>
                        </a:rPr>
                        <a:t>Both mothers and fathers have rights.</a:t>
                      </a:r>
                    </a:p>
                    <a:p>
                      <a:pPr marL="285750" indent="-285750">
                        <a:buClr>
                          <a:srgbClr val="BD1A8D"/>
                        </a:buClr>
                        <a:buSzPct val="80000"/>
                        <a:buFont typeface="Wingdings" panose="05000000000000000000" pitchFamily="2" charset="2"/>
                        <a:buChar char="l"/>
                      </a:pPr>
                      <a:r>
                        <a:rPr lang="en-US" sz="1700" baseline="0" dirty="0">
                          <a:latin typeface="MgOpen Cosmetica" panose="020B0500000300020003" pitchFamily="34" charset="0"/>
                        </a:rPr>
                        <a:t>Parents can </a:t>
                      </a:r>
                      <a:r>
                        <a:rPr lang="en-US" sz="1700" b="1" baseline="0" dirty="0">
                          <a:latin typeface="MgOpen Cosmetica" panose="020B0500000300020003" pitchFamily="34" charset="0"/>
                        </a:rPr>
                        <a:t>agree</a:t>
                      </a:r>
                      <a:r>
                        <a:rPr lang="en-US" sz="1700" baseline="0" dirty="0">
                          <a:latin typeface="MgOpen Cosmetica" panose="020B0500000300020003" pitchFamily="34" charset="0"/>
                        </a:rPr>
                        <a:t> between themselves who will care for the </a:t>
                      </a:r>
                      <a:br>
                        <a:rPr lang="en-US" sz="1700" baseline="0" dirty="0">
                          <a:latin typeface="MgOpen Cosmetica" panose="020B0500000300020003" pitchFamily="34" charset="0"/>
                        </a:rPr>
                      </a:br>
                      <a:r>
                        <a:rPr lang="en-US" sz="1700" baseline="0" dirty="0">
                          <a:latin typeface="MgOpen Cosmetica" panose="020B0500000300020003" pitchFamily="34" charset="0"/>
                        </a:rPr>
                        <a:t>child on a daily basis.</a:t>
                      </a:r>
                    </a:p>
                    <a:p>
                      <a:pPr marL="285750" marR="0" lvl="0" indent="-285750" algn="l" defTabSz="914400" rtl="0" eaLnBrk="1" fontAlgn="auto" latinLnBrk="0" hangingPunct="1">
                        <a:lnSpc>
                          <a:spcPct val="100000"/>
                        </a:lnSpc>
                        <a:spcBef>
                          <a:spcPts val="0"/>
                        </a:spcBef>
                        <a:spcAft>
                          <a:spcPts val="0"/>
                        </a:spcAft>
                        <a:buClr>
                          <a:srgbClr val="BD1A8D"/>
                        </a:buClr>
                        <a:buSzPct val="80000"/>
                        <a:buFont typeface="Wingdings" panose="05000000000000000000" pitchFamily="2" charset="2"/>
                        <a:buChar char="l"/>
                        <a:tabLst/>
                        <a:defRPr/>
                      </a:pPr>
                      <a:r>
                        <a:rPr lang="en-US" sz="1700" baseline="0" dirty="0">
                          <a:latin typeface="MgOpen Cosmetica" panose="020B0500000300020003" pitchFamily="34" charset="0"/>
                        </a:rPr>
                        <a:t>If the parents cannot agree, a </a:t>
                      </a:r>
                      <a:r>
                        <a:rPr lang="en-US" sz="1700" b="1" baseline="0" dirty="0">
                          <a:latin typeface="MgOpen Cosmetica" panose="020B0500000300020003" pitchFamily="34" charset="0"/>
                        </a:rPr>
                        <a:t>children’s court </a:t>
                      </a:r>
                      <a:r>
                        <a:rPr lang="en-US" sz="1700" baseline="0" dirty="0">
                          <a:latin typeface="MgOpen Cosmetica" panose="020B0500000300020003" pitchFamily="34" charset="0"/>
                        </a:rPr>
                        <a:t>decides.</a:t>
                      </a:r>
                    </a:p>
                    <a:p>
                      <a:pPr marL="285750" indent="-285750">
                        <a:buClr>
                          <a:srgbClr val="BD1A8D"/>
                        </a:buClr>
                        <a:buSzPct val="80000"/>
                        <a:buFont typeface="Wingdings" panose="05000000000000000000" pitchFamily="2" charset="2"/>
                        <a:buChar char="l"/>
                      </a:pPr>
                      <a:r>
                        <a:rPr lang="en-US" sz="1700" baseline="0" dirty="0">
                          <a:latin typeface="MgOpen Cosmetica" panose="020B0500000300020003" pitchFamily="34" charset="0"/>
                        </a:rPr>
                        <a:t>The parent with </a:t>
                      </a:r>
                      <a:r>
                        <a:rPr lang="en-US" sz="1700" b="1" baseline="0" dirty="0">
                          <a:latin typeface="MgOpen Cosmetica" panose="020B0500000300020003" pitchFamily="34" charset="0"/>
                        </a:rPr>
                        <a:t>custody </a:t>
                      </a:r>
                      <a:r>
                        <a:rPr lang="en-US" sz="1700" baseline="0" dirty="0">
                          <a:latin typeface="MgOpen Cosmetica" panose="020B0500000300020003" pitchFamily="34" charset="0"/>
                        </a:rPr>
                        <a:t>is also the child’s </a:t>
                      </a:r>
                      <a:r>
                        <a:rPr lang="en-US" sz="1700" b="1" baseline="0" dirty="0">
                          <a:latin typeface="MgOpen Cosmetica" panose="020B0500000300020003" pitchFamily="34" charset="0"/>
                        </a:rPr>
                        <a:t>guardian</a:t>
                      </a:r>
                      <a:r>
                        <a:rPr lang="en-US" sz="1700" b="0" baseline="0" dirty="0">
                          <a:latin typeface="MgOpen Cosmetica" panose="020B0500000300020003" pitchFamily="34" charset="0"/>
                        </a:rPr>
                        <a:t>, </a:t>
                      </a:r>
                      <a:br>
                        <a:rPr lang="en-US" sz="1700" b="0" baseline="0" dirty="0">
                          <a:latin typeface="MgOpen Cosmetica" panose="020B0500000300020003" pitchFamily="34" charset="0"/>
                        </a:rPr>
                      </a:br>
                      <a:r>
                        <a:rPr lang="en-US" sz="1700" baseline="0" dirty="0">
                          <a:latin typeface="MgOpen Cosmetica" panose="020B0500000300020003" pitchFamily="34" charset="0"/>
                        </a:rPr>
                        <a:t>unless there is a court order that says otherwise. </a:t>
                      </a:r>
                    </a:p>
                    <a:p>
                      <a:pPr marL="285750" indent="-285750">
                        <a:buClr>
                          <a:srgbClr val="BD1A8D"/>
                        </a:buClr>
                        <a:buSzPct val="80000"/>
                        <a:buFont typeface="Wingdings" panose="05000000000000000000" pitchFamily="2" charset="2"/>
                        <a:buChar char="l"/>
                      </a:pPr>
                      <a:r>
                        <a:rPr lang="en-US" sz="1700" baseline="0" dirty="0">
                          <a:latin typeface="MgOpen Cosmetica" panose="020B0500000300020003" pitchFamily="34" charset="0"/>
                        </a:rPr>
                        <a:t>The parent without custody has an automatic right of </a:t>
                      </a:r>
                      <a:r>
                        <a:rPr lang="en-US" sz="1700" b="1" baseline="0" dirty="0">
                          <a:latin typeface="MgOpen Cosmetica" panose="020B0500000300020003" pitchFamily="34" charset="0"/>
                        </a:rPr>
                        <a:t>access</a:t>
                      </a:r>
                      <a:r>
                        <a:rPr lang="en-US" sz="1700" baseline="0" dirty="0">
                          <a:latin typeface="MgOpen Cosmetica" panose="020B0500000300020003" pitchFamily="34" charset="0"/>
                        </a:rPr>
                        <a:t>.</a:t>
                      </a:r>
                      <a:br>
                        <a:rPr lang="en-US" sz="1700" baseline="0" dirty="0">
                          <a:latin typeface="MgOpen Cosmetica" panose="020B0500000300020003" pitchFamily="34" charset="0"/>
                        </a:rPr>
                      </a:br>
                      <a:r>
                        <a:rPr lang="en-US" sz="1700" baseline="0" dirty="0">
                          <a:latin typeface="MgOpen Cosmetica" panose="020B0500000300020003" pitchFamily="34" charset="0"/>
                        </a:rPr>
                        <a:t>The children’s court can enforce or restrict access as necessary. </a:t>
                      </a:r>
                    </a:p>
                    <a:p>
                      <a:pPr marL="285750" indent="-285750">
                        <a:buClr>
                          <a:srgbClr val="BD1A8D"/>
                        </a:buClr>
                        <a:buSzPct val="80000"/>
                        <a:buFont typeface="Wingdings" panose="05000000000000000000" pitchFamily="2" charset="2"/>
                        <a:buChar char="l"/>
                      </a:pPr>
                      <a:r>
                        <a:rPr lang="en-US" sz="1700" baseline="0" dirty="0">
                          <a:latin typeface="MgOpen Cosmetica" panose="020B0500000300020003" pitchFamily="34" charset="0"/>
                        </a:rPr>
                        <a:t>If there is </a:t>
                      </a:r>
                      <a:r>
                        <a:rPr lang="en-US" sz="1700" b="1" baseline="0" dirty="0">
                          <a:latin typeface="MgOpen Cosmetica" panose="020B0500000300020003" pitchFamily="34" charset="0"/>
                        </a:rPr>
                        <a:t>no agreement and no court order</a:t>
                      </a:r>
                      <a:r>
                        <a:rPr lang="en-US" sz="1700" baseline="0" dirty="0">
                          <a:latin typeface="MgOpen Cosmetica" panose="020B0500000300020003" pitchFamily="34" charset="0"/>
                        </a:rPr>
                        <a:t>, the mother is the child’s custodian and guardian. </a:t>
                      </a:r>
                    </a:p>
                    <a:p>
                      <a:pPr marL="285750" indent="-285750">
                        <a:buClr>
                          <a:srgbClr val="BD1A8D"/>
                        </a:buClr>
                        <a:buSzPct val="80000"/>
                        <a:buFont typeface="Wingdings" panose="05000000000000000000" pitchFamily="2" charset="2"/>
                        <a:buChar char="l"/>
                      </a:pPr>
                      <a:r>
                        <a:rPr lang="en-US" sz="1700" baseline="0" dirty="0">
                          <a:latin typeface="MgOpen Cosmetica" panose="020B0500000300020003" pitchFamily="34" charset="0"/>
                        </a:rPr>
                        <a:t>All children have equal rights to </a:t>
                      </a:r>
                      <a:r>
                        <a:rPr lang="en-US" sz="1700" b="1" baseline="0" dirty="0">
                          <a:latin typeface="MgOpen Cosmetica" panose="020B0500000300020003" pitchFamily="34" charset="0"/>
                        </a:rPr>
                        <a:t>inherit </a:t>
                      </a:r>
                      <a:r>
                        <a:rPr lang="en-US" sz="1700" baseline="0" dirty="0">
                          <a:latin typeface="MgOpen Cosmetica" panose="020B0500000300020003" pitchFamily="34" charset="0"/>
                        </a:rPr>
                        <a:t>in the absence of a will, regardless of the marital status of their parents. </a:t>
                      </a:r>
                    </a:p>
                  </a:txBody>
                  <a:tcPr>
                    <a:lnL w="12700" cap="flat" cmpd="sng" algn="ctr">
                      <a:solidFill>
                        <a:srgbClr val="BD1A8D"/>
                      </a:solidFill>
                      <a:prstDash val="solid"/>
                      <a:round/>
                      <a:headEnd type="none" w="med" len="med"/>
                      <a:tailEnd type="none" w="med" len="med"/>
                    </a:lnL>
                    <a:lnR w="12700" cap="flat" cmpd="sng" algn="ctr">
                      <a:solidFill>
                        <a:srgbClr val="BD1A8D"/>
                      </a:solidFill>
                      <a:prstDash val="solid"/>
                      <a:round/>
                      <a:headEnd type="none" w="med" len="med"/>
                      <a:tailEnd type="none" w="med" len="med"/>
                    </a:lnR>
                    <a:lnT w="12700" cap="flat" cmpd="sng" algn="ctr">
                      <a:solidFill>
                        <a:srgbClr val="BD1A8D"/>
                      </a:solidFill>
                      <a:prstDash val="solid"/>
                      <a:round/>
                      <a:headEnd type="none" w="med" len="med"/>
                      <a:tailEnd type="none" w="med" len="med"/>
                    </a:lnT>
                    <a:lnB w="12700" cap="flat" cmpd="sng" algn="ctr">
                      <a:solidFill>
                        <a:srgbClr val="BD1A8D"/>
                      </a:solidFill>
                      <a:prstDash val="solid"/>
                      <a:round/>
                      <a:headEnd type="none" w="med" len="med"/>
                      <a:tailEnd type="none" w="med" len="med"/>
                    </a:lnB>
                    <a:lnTlToBr w="12700" cmpd="sng">
                      <a:noFill/>
                      <a:prstDash val="solid"/>
                    </a:lnTlToBr>
                    <a:lnBlToTr w="12700" cmpd="sng">
                      <a:noFill/>
                      <a:prstDash val="solid"/>
                    </a:lnBlToTr>
                    <a:solidFill>
                      <a:srgbClr val="BD1A8D">
                        <a:alpha val="10000"/>
                      </a:srgbClr>
                    </a:solidFill>
                  </a:tcPr>
                </a:tc>
                <a:extLst>
                  <a:ext uri="{0D108BD9-81ED-4DB2-BD59-A6C34878D82A}">
                    <a16:rowId xmlns:a16="http://schemas.microsoft.com/office/drawing/2014/main" val="1022365229"/>
                  </a:ext>
                </a:extLst>
              </a:tr>
            </a:tbl>
          </a:graphicData>
        </a:graphic>
      </p:graphicFrame>
      <p:sp>
        <p:nvSpPr>
          <p:cNvPr id="23"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132165" y="605981"/>
            <a:ext cx="6400641"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lvl="0" algn="l" eaLnBrk="1" hangingPunct="1">
              <a:defRPr/>
            </a:pPr>
            <a:r>
              <a:rPr lang="en-US" sz="2800" dirty="0">
                <a:solidFill>
                  <a:srgbClr val="BD1A8D"/>
                </a:solidFill>
                <a:latin typeface="MgOpen Cosmetica" panose="020B0604020202020204"/>
                <a:ea typeface="+mn-ea"/>
                <a:cs typeface="+mn-cs"/>
              </a:rPr>
              <a:t>Rules on parental rights and duties for children born outside marriage</a:t>
            </a:r>
            <a:endParaRPr kumimoji="0" lang="en-GB" altLang="en-NA" b="1" i="0" u="none" strike="noStrike" kern="0" cap="none" spc="0" normalizeH="0" baseline="0" noProof="0" dirty="0">
              <a:ln>
                <a:noFill/>
              </a:ln>
              <a:solidFill>
                <a:srgbClr val="BD1A8D"/>
              </a:solidFill>
              <a:effectLst/>
              <a:uLnTx/>
              <a:uFillTx/>
              <a:latin typeface="MgOpen Cosmetica" panose="020B0500000300020003"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65979" y="2448500"/>
            <a:ext cx="1910259" cy="2441528"/>
          </a:xfrm>
          <a:prstGeom prst="rect">
            <a:avLst/>
          </a:prstGeom>
        </p:spPr>
      </p:pic>
      <p:grpSp>
        <p:nvGrpSpPr>
          <p:cNvPr id="37" name="Group 36">
            <a:extLst>
              <a:ext uri="{FF2B5EF4-FFF2-40B4-BE49-F238E27FC236}">
                <a16:creationId xmlns:a16="http://schemas.microsoft.com/office/drawing/2014/main" id="{63A5F8AC-723B-4833-884E-0A62077E5F8F}"/>
              </a:ext>
            </a:extLst>
          </p:cNvPr>
          <p:cNvGrpSpPr/>
          <p:nvPr/>
        </p:nvGrpSpPr>
        <p:grpSpPr>
          <a:xfrm>
            <a:off x="158646" y="542427"/>
            <a:ext cx="1514069" cy="900000"/>
            <a:chOff x="122070" y="542427"/>
            <a:chExt cx="1514069" cy="900000"/>
          </a:xfrm>
        </p:grpSpPr>
        <p:grpSp>
          <p:nvGrpSpPr>
            <p:cNvPr id="38" name="Group 9">
              <a:extLst>
                <a:ext uri="{FF2B5EF4-FFF2-40B4-BE49-F238E27FC236}">
                  <a16:creationId xmlns:a16="http://schemas.microsoft.com/office/drawing/2014/main" id="{8F95F780-BC62-4F8D-AC72-31ED1370F029}"/>
                </a:ext>
              </a:extLst>
            </p:cNvPr>
            <p:cNvGrpSpPr>
              <a:grpSpLocks/>
            </p:cNvGrpSpPr>
            <p:nvPr/>
          </p:nvGrpSpPr>
          <p:grpSpPr bwMode="auto">
            <a:xfrm>
              <a:off x="122070" y="589753"/>
              <a:ext cx="1021943" cy="792000"/>
              <a:chOff x="45451" y="590550"/>
              <a:chExt cx="1213436" cy="848620"/>
            </a:xfrm>
          </p:grpSpPr>
          <p:cxnSp>
            <p:nvCxnSpPr>
              <p:cNvPr id="42" name="Straight Connector 41">
                <a:extLst>
                  <a:ext uri="{FF2B5EF4-FFF2-40B4-BE49-F238E27FC236}">
                    <a16:creationId xmlns:a16="http://schemas.microsoft.com/office/drawing/2014/main" id="{C0CF9090-A6B1-4224-BEE4-F6FEFE2A0216}"/>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CF2F2EA-B9AC-4E1D-996C-73D8AD2082A6}"/>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189503-DFCB-43F7-828D-5810B91B2A54}"/>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21C686A-885D-4472-A7B6-BF52E7FF05D8}"/>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9A65FB7-FBEF-499D-AD07-CA9569B08346}"/>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48D62D-E905-4CF4-B2BF-DE68BE9D6D05}"/>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FD523F3-79A6-4CA5-AAAE-0518B0F7463A}"/>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5FB1DFA-D87B-4FB2-B88E-6B40A8315A62}"/>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A9A923E-92EC-41FE-8211-44FF03AA5C1B}"/>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9" name="Group 12">
              <a:extLst>
                <a:ext uri="{FF2B5EF4-FFF2-40B4-BE49-F238E27FC236}">
                  <a16:creationId xmlns:a16="http://schemas.microsoft.com/office/drawing/2014/main" id="{4AFF5ECF-0DDF-41A2-AED5-ADC01C54A4D1}"/>
                </a:ext>
              </a:extLst>
            </p:cNvPr>
            <p:cNvGrpSpPr>
              <a:grpSpLocks noChangeAspect="1"/>
            </p:cNvGrpSpPr>
            <p:nvPr/>
          </p:nvGrpSpPr>
          <p:grpSpPr bwMode="auto">
            <a:xfrm>
              <a:off x="721038" y="542427"/>
              <a:ext cx="915101" cy="900000"/>
              <a:chOff x="785813" y="539748"/>
              <a:chExt cx="962298" cy="946152"/>
            </a:xfrm>
          </p:grpSpPr>
          <p:sp>
            <p:nvSpPr>
              <p:cNvPr id="40" name="Oval 39">
                <a:extLst>
                  <a:ext uri="{FF2B5EF4-FFF2-40B4-BE49-F238E27FC236}">
                    <a16:creationId xmlns:a16="http://schemas.microsoft.com/office/drawing/2014/main" id="{F6D695A9-BDD3-4664-8527-FCB35D0B4678}"/>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1" name="Picture 22">
                <a:extLst>
                  <a:ext uri="{FF2B5EF4-FFF2-40B4-BE49-F238E27FC236}">
                    <a16:creationId xmlns:a16="http://schemas.microsoft.com/office/drawing/2014/main" id="{11BFFB5C-D210-438B-A5FD-82D6BC769FF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04651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271683" y="711994"/>
            <a:ext cx="6261130" cy="553998"/>
          </a:xfrm>
        </p:spPr>
        <p:txBody>
          <a:bodyPr wrap="square" lIns="0" tIns="0" rIns="0" bIns="0">
            <a:spAutoFit/>
          </a:bodyPr>
          <a:lstStyle/>
          <a:p>
            <a:pPr algn="l" eaLnBrk="1" hangingPunct="1">
              <a:tabLst>
                <a:tab pos="1884363" algn="l"/>
              </a:tabLst>
            </a:pPr>
            <a:r>
              <a:rPr lang="en-GB" altLang="en-NA" sz="3600" dirty="0">
                <a:solidFill>
                  <a:srgbClr val="0DB14B"/>
                </a:solidFill>
                <a:latin typeface="MgOpen Cosmetica" panose="020B0500000300020003" pitchFamily="34" charset="0"/>
              </a:rPr>
              <a:t>Parenting plans</a:t>
            </a:r>
          </a:p>
        </p:txBody>
      </p:sp>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0DB14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0DB14B"/>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1211BD-542A-4EB4-8398-DEA94165BB10}"/>
              </a:ext>
            </a:extLst>
          </p:cNvPr>
          <p:cNvSpPr/>
          <p:nvPr/>
        </p:nvSpPr>
        <p:spPr>
          <a:xfrm>
            <a:off x="535770" y="1637469"/>
            <a:ext cx="5865029" cy="4662815"/>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ts val="1800"/>
              </a:spcAft>
              <a:buClr>
                <a:srgbClr val="0DB14B"/>
              </a:buClr>
              <a:buSzPct val="90000"/>
              <a:buFont typeface="Wingdings" panose="05000000000000000000" pitchFamily="2" charset="2"/>
              <a:buChar char="l"/>
              <a:tabLst/>
              <a:defRPr/>
            </a:pP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Parenting plans can be agreed upon </a:t>
            </a:r>
            <a:r>
              <a:rPr kumimoji="0" lang="en-US" sz="1800" b="1" i="0" u="none" strike="noStrike" kern="1200" cap="none" spc="0" normalizeH="0" baseline="0" noProof="0" dirty="0">
                <a:ln>
                  <a:noFill/>
                </a:ln>
                <a:solidFill>
                  <a:srgbClr val="0DB14B"/>
                </a:solidFill>
                <a:effectLst/>
                <a:uLnTx/>
                <a:uFillTx/>
                <a:latin typeface="MgOpen Cosmetica" panose="020B0604020202020204"/>
                <a:ea typeface="+mn-ea"/>
                <a:cs typeface="+mn-cs"/>
              </a:rPr>
              <a:t>between two parents</a:t>
            </a:r>
            <a:r>
              <a:rPr kumimoji="0" lang="en-US" sz="1800" b="0" i="0" u="none" strike="noStrike" kern="1200" cap="none" spc="0" normalizeH="0" baseline="0" noProof="0" dirty="0">
                <a:ln>
                  <a:noFill/>
                </a:ln>
                <a:solidFill>
                  <a:srgbClr val="0DB14B"/>
                </a:solidFill>
                <a:effectLst/>
                <a:uLnTx/>
                <a:uFillTx/>
                <a:latin typeface="MgOpen Cosmetica" panose="020B0604020202020204"/>
                <a:ea typeface="+mn-ea"/>
                <a:cs typeface="+mn-cs"/>
              </a:rPr>
              <a:t> </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or</a:t>
            </a:r>
            <a:r>
              <a:rPr kumimoji="0" lang="en-US" sz="1800" b="0" i="0" u="none" strike="noStrike" kern="1200" cap="none" spc="0" normalizeH="0" baseline="0" noProof="0" dirty="0">
                <a:ln>
                  <a:noFill/>
                </a:ln>
                <a:solidFill>
                  <a:srgbClr val="0DB14B"/>
                </a:solidFill>
                <a:effectLst/>
                <a:uLnTx/>
                <a:uFillTx/>
                <a:latin typeface="MgOpen Cosmetica" panose="020B0604020202020204"/>
                <a:ea typeface="+mn-ea"/>
                <a:cs typeface="+mn-cs"/>
              </a:rPr>
              <a:t> </a:t>
            </a:r>
            <a:r>
              <a:rPr kumimoji="0" lang="en-US" sz="1800" b="1" i="0" u="none" strike="noStrike" kern="1200" cap="none" spc="0" normalizeH="0" baseline="0" noProof="0" dirty="0">
                <a:ln>
                  <a:noFill/>
                </a:ln>
                <a:solidFill>
                  <a:srgbClr val="0DB14B"/>
                </a:solidFill>
                <a:effectLst/>
                <a:uLnTx/>
                <a:uFillTx/>
                <a:latin typeface="MgOpen Cosmetica" panose="020B0604020202020204"/>
                <a:ea typeface="+mn-ea"/>
                <a:cs typeface="+mn-cs"/>
              </a:rPr>
              <a:t>between one or both parents and someone else who has parental rights and responsibilities </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(such as a foster parent caring for </a:t>
            </a:r>
            <a:b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a child in terms of a court order).</a:t>
            </a:r>
          </a:p>
          <a:p>
            <a:pPr marL="285750" marR="0" lvl="0" indent="-285750" algn="l" defTabSz="914400" rtl="0" eaLnBrk="0" fontAlgn="base" latinLnBrk="0" hangingPunct="0">
              <a:lnSpc>
                <a:spcPct val="100000"/>
              </a:lnSpc>
              <a:spcBef>
                <a:spcPct val="0"/>
              </a:spcBef>
              <a:spcAft>
                <a:spcPts val="1800"/>
              </a:spcAft>
              <a:buClr>
                <a:srgbClr val="0DB14B"/>
              </a:buClr>
              <a:buSzPct val="90000"/>
              <a:buFont typeface="Wingdings" panose="05000000000000000000" pitchFamily="2" charset="2"/>
              <a:buChar char="l"/>
              <a:tabLst/>
              <a:defRPr/>
            </a:pP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The purpose of a parenting plan is to encourage </a:t>
            </a:r>
            <a:r>
              <a:rPr kumimoji="0" lang="en-US" sz="1800" b="1" i="0" u="none" strike="noStrike" kern="1200" cap="none" spc="0" normalizeH="0" baseline="0" noProof="0" dirty="0">
                <a:ln>
                  <a:noFill/>
                </a:ln>
                <a:solidFill>
                  <a:srgbClr val="0DB14B"/>
                </a:solidFill>
                <a:effectLst/>
                <a:uLnTx/>
                <a:uFillTx/>
                <a:latin typeface="MgOpen Cosmetica" panose="020B0604020202020204"/>
                <a:ea typeface="+mn-ea"/>
                <a:cs typeface="+mn-cs"/>
              </a:rPr>
              <a:t>cooperation</a:t>
            </a:r>
            <a:r>
              <a:rPr kumimoji="0" lang="en-US" sz="1800" b="0" i="0" u="none" strike="noStrike" kern="1200" cap="none" spc="0" normalizeH="0" baseline="0" noProof="0" dirty="0">
                <a:ln>
                  <a:noFill/>
                </a:ln>
                <a:solidFill>
                  <a:srgbClr val="0DB14B"/>
                </a:solidFill>
                <a:effectLst/>
                <a:uLnTx/>
                <a:uFillTx/>
                <a:latin typeface="MgOpen Cosmetica" panose="020B0604020202020204"/>
                <a:ea typeface="+mn-ea"/>
                <a:cs typeface="+mn-cs"/>
              </a:rPr>
              <a:t> </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between persons who have parental </a:t>
            </a:r>
            <a:b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rights over a child. </a:t>
            </a:r>
          </a:p>
          <a:p>
            <a:pPr marL="285750" marR="0" lvl="0" indent="-285750" algn="l" defTabSz="914400" rtl="0" eaLnBrk="0" fontAlgn="base" latinLnBrk="0" hangingPunct="0">
              <a:lnSpc>
                <a:spcPct val="100000"/>
              </a:lnSpc>
              <a:spcBef>
                <a:spcPct val="0"/>
              </a:spcBef>
              <a:spcAft>
                <a:spcPts val="1800"/>
              </a:spcAft>
              <a:buClr>
                <a:srgbClr val="0DB14B"/>
              </a:buClr>
              <a:buSzPct val="90000"/>
              <a:buFont typeface="Wingdings" panose="05000000000000000000" pitchFamily="2" charset="2"/>
              <a:buChar char="l"/>
              <a:tabLst/>
              <a:defRPr/>
            </a:pP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Parenting plans can be particularly useful for </a:t>
            </a:r>
            <a:r>
              <a:rPr kumimoji="0" lang="en-US" sz="1800" b="1" i="0" u="none" strike="noStrike" kern="1200" cap="none" spc="0" normalizeH="0" baseline="0" noProof="0" dirty="0">
                <a:ln>
                  <a:noFill/>
                </a:ln>
                <a:solidFill>
                  <a:srgbClr val="0DB14B"/>
                </a:solidFill>
                <a:effectLst/>
                <a:uLnTx/>
                <a:uFillTx/>
                <a:latin typeface="MgOpen Cosmetica" panose="020B0604020202020204"/>
                <a:ea typeface="+mn-ea"/>
                <a:cs typeface="+mn-cs"/>
              </a:rPr>
              <a:t>parents who do not live in the same household</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 </a:t>
            </a:r>
          </a:p>
          <a:p>
            <a:pPr marL="285750" marR="0" lvl="0" indent="-285750" algn="l" defTabSz="914400" rtl="0" eaLnBrk="0" fontAlgn="base" latinLnBrk="0" hangingPunct="0">
              <a:lnSpc>
                <a:spcPct val="100000"/>
              </a:lnSpc>
              <a:spcBef>
                <a:spcPct val="0"/>
              </a:spcBef>
              <a:spcAft>
                <a:spcPts val="1200"/>
              </a:spcAft>
              <a:buClr>
                <a:srgbClr val="0DB14B"/>
              </a:buClr>
              <a:buSzPct val="90000"/>
              <a:buFont typeface="Wingdings" panose="05000000000000000000" pitchFamily="2" charset="2"/>
              <a:buChar char="l"/>
              <a:tabLst/>
              <a:defRPr/>
            </a:pP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Parenting plans can be (1) kept </a:t>
            </a:r>
            <a:r>
              <a:rPr kumimoji="0" lang="en-US" sz="1800" b="1" i="0" u="none" strike="noStrike" kern="1200" cap="none" spc="0" normalizeH="0" baseline="0" noProof="0" dirty="0">
                <a:ln>
                  <a:noFill/>
                </a:ln>
                <a:solidFill>
                  <a:srgbClr val="0DB14B"/>
                </a:solidFill>
                <a:effectLst/>
                <a:uLnTx/>
                <a:uFillTx/>
                <a:latin typeface="MgOpen Cosmetica" panose="020B0604020202020204"/>
                <a:ea typeface="+mn-ea"/>
                <a:cs typeface="+mn-cs"/>
              </a:rPr>
              <a:t>private</a:t>
            </a:r>
            <a:r>
              <a:rPr kumimoji="0" lang="en-US" sz="1800" b="1" i="0" u="none" strike="noStrike" kern="1200" cap="none" spc="0" normalizeH="0" baseline="0" noProof="0" dirty="0">
                <a:ln>
                  <a:noFill/>
                </a:ln>
                <a:solidFill>
                  <a:srgbClr val="000000"/>
                </a:solidFill>
                <a:effectLst/>
                <a:uLnTx/>
                <a:uFillTx/>
                <a:latin typeface="MgOpen Cosmetica" panose="020B0604020202020204"/>
                <a:ea typeface="+mn-ea"/>
                <a:cs typeface="+mn-cs"/>
              </a:rPr>
              <a:t> </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within the family; (2) </a:t>
            </a:r>
            <a:r>
              <a:rPr kumimoji="0" lang="en-US" sz="1800" b="1" i="0" u="none" strike="noStrike" kern="1200" cap="none" spc="0" normalizeH="0" baseline="0" noProof="0" dirty="0">
                <a:ln>
                  <a:noFill/>
                </a:ln>
                <a:solidFill>
                  <a:srgbClr val="0DB14B"/>
                </a:solidFill>
                <a:effectLst/>
                <a:uLnTx/>
                <a:uFillTx/>
                <a:latin typeface="MgOpen Cosmetica" panose="020B0604020202020204"/>
                <a:ea typeface="+mn-ea"/>
                <a:cs typeface="+mn-cs"/>
              </a:rPr>
              <a:t>registered</a:t>
            </a:r>
            <a:r>
              <a:rPr kumimoji="0" lang="en-US" sz="1800" b="1" i="0" u="none" strike="noStrike" kern="1200" cap="none" spc="0" normalizeH="0" baseline="0" noProof="0" dirty="0">
                <a:ln>
                  <a:noFill/>
                </a:ln>
                <a:solidFill>
                  <a:srgbClr val="000000"/>
                </a:solidFill>
                <a:effectLst/>
                <a:uLnTx/>
                <a:uFillTx/>
                <a:latin typeface="MgOpen Cosmetica" panose="020B0604020202020204"/>
                <a:ea typeface="+mn-ea"/>
                <a:cs typeface="+mn-cs"/>
              </a:rPr>
              <a:t> </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at a children’s court; or </a:t>
            </a:r>
            <a:b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(3) made into a </a:t>
            </a:r>
            <a:r>
              <a:rPr kumimoji="0" lang="en-US" sz="1800" b="1" i="0" u="none" strike="noStrike" kern="1200" cap="none" spc="0" normalizeH="0" baseline="0" noProof="0" dirty="0">
                <a:ln>
                  <a:noFill/>
                </a:ln>
                <a:solidFill>
                  <a:srgbClr val="0DB14B"/>
                </a:solidFill>
                <a:effectLst/>
                <a:uLnTx/>
                <a:uFillTx/>
                <a:latin typeface="MgOpen Cosmetica" panose="020B0604020202020204"/>
                <a:ea typeface="+mn-ea"/>
                <a:cs typeface="+mn-cs"/>
              </a:rPr>
              <a:t>court  order</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 The choice affects the procedure for changing or enforcing a parenting plan.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72793" y="911495"/>
            <a:ext cx="2060020" cy="2603047"/>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08187" y="3702077"/>
            <a:ext cx="2024626" cy="2443929"/>
          </a:xfrm>
          <a:prstGeom prst="rect">
            <a:avLst/>
          </a:prstGeom>
        </p:spPr>
      </p:pic>
      <p:grpSp>
        <p:nvGrpSpPr>
          <p:cNvPr id="22" name="Group 21">
            <a:extLst>
              <a:ext uri="{FF2B5EF4-FFF2-40B4-BE49-F238E27FC236}">
                <a16:creationId xmlns:a16="http://schemas.microsoft.com/office/drawing/2014/main" id="{CB30FEE5-18F0-475F-BF77-93EABB02AC84}"/>
              </a:ext>
            </a:extLst>
          </p:cNvPr>
          <p:cNvGrpSpPr/>
          <p:nvPr/>
        </p:nvGrpSpPr>
        <p:grpSpPr>
          <a:xfrm>
            <a:off x="158646" y="542427"/>
            <a:ext cx="1514069" cy="900000"/>
            <a:chOff x="122070" y="542427"/>
            <a:chExt cx="1514069" cy="900000"/>
          </a:xfrm>
        </p:grpSpPr>
        <p:grpSp>
          <p:nvGrpSpPr>
            <p:cNvPr id="30" name="Group 9">
              <a:extLst>
                <a:ext uri="{FF2B5EF4-FFF2-40B4-BE49-F238E27FC236}">
                  <a16:creationId xmlns:a16="http://schemas.microsoft.com/office/drawing/2014/main" id="{FB59E500-6017-4703-BD3A-198F198A65E8}"/>
                </a:ext>
              </a:extLst>
            </p:cNvPr>
            <p:cNvGrpSpPr>
              <a:grpSpLocks/>
            </p:cNvGrpSpPr>
            <p:nvPr/>
          </p:nvGrpSpPr>
          <p:grpSpPr bwMode="auto">
            <a:xfrm>
              <a:off x="122070" y="589753"/>
              <a:ext cx="1021943" cy="792000"/>
              <a:chOff x="45451" y="590550"/>
              <a:chExt cx="1213436" cy="848620"/>
            </a:xfrm>
          </p:grpSpPr>
          <p:cxnSp>
            <p:nvCxnSpPr>
              <p:cNvPr id="34" name="Straight Connector 33">
                <a:extLst>
                  <a:ext uri="{FF2B5EF4-FFF2-40B4-BE49-F238E27FC236}">
                    <a16:creationId xmlns:a16="http://schemas.microsoft.com/office/drawing/2014/main" id="{598A3B36-582B-4824-8938-65B0CE4C963B}"/>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C1E93D8-3503-4BD1-8CB8-487AC0FDD746}"/>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3E87594-CD52-4F1C-BF6F-9EC9D3B72F22}"/>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C472E37-EC3F-4969-A7D2-384D1EF75A8A}"/>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01C066-482D-4494-B89D-E34F775C4B16}"/>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4074CAE-99B8-4B86-AA23-07C00C9A2E69}"/>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3FF5F79-F3D0-4521-BF04-309219467A91}"/>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FE24FC7-97BA-4A98-BE92-E9F84684106C}"/>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DD81FD-9DF4-43EF-9CA8-D215708D6999}"/>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1" name="Group 12">
              <a:extLst>
                <a:ext uri="{FF2B5EF4-FFF2-40B4-BE49-F238E27FC236}">
                  <a16:creationId xmlns:a16="http://schemas.microsoft.com/office/drawing/2014/main" id="{649EAC42-901A-4122-BE2A-CD4F4B4C20B4}"/>
                </a:ext>
              </a:extLst>
            </p:cNvPr>
            <p:cNvGrpSpPr>
              <a:grpSpLocks noChangeAspect="1"/>
            </p:cNvGrpSpPr>
            <p:nvPr/>
          </p:nvGrpSpPr>
          <p:grpSpPr bwMode="auto">
            <a:xfrm>
              <a:off x="721038" y="542427"/>
              <a:ext cx="915101" cy="900000"/>
              <a:chOff x="785813" y="539748"/>
              <a:chExt cx="962298" cy="946152"/>
            </a:xfrm>
          </p:grpSpPr>
          <p:sp>
            <p:nvSpPr>
              <p:cNvPr id="32" name="Oval 31">
                <a:extLst>
                  <a:ext uri="{FF2B5EF4-FFF2-40B4-BE49-F238E27FC236}">
                    <a16:creationId xmlns:a16="http://schemas.microsoft.com/office/drawing/2014/main" id="{FB5D9EE0-F888-45FF-8315-77EFE517C404}"/>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3" name="Picture 22">
                <a:extLst>
                  <a:ext uri="{FF2B5EF4-FFF2-40B4-BE49-F238E27FC236}">
                    <a16:creationId xmlns:a16="http://schemas.microsoft.com/office/drawing/2014/main" id="{19DBBCCD-B0D2-41E2-9F5F-6C15D9323D8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88435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0092C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0092C8"/>
            </a:solidFill>
          </a:ln>
        </p:spPr>
        <p:style>
          <a:lnRef idx="1">
            <a:schemeClr val="accent1"/>
          </a:lnRef>
          <a:fillRef idx="0">
            <a:schemeClr val="accent1"/>
          </a:fillRef>
          <a:effectRef idx="0">
            <a:schemeClr val="accent1"/>
          </a:effectRef>
          <a:fontRef idx="minor">
            <a:schemeClr val="tx1"/>
          </a:fontRef>
        </p:style>
      </p:cxn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8" y="1710261"/>
            <a:ext cx="5131235" cy="342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57188" marR="0" lvl="0" indent="-357188" defTabSz="914400" rtl="0" eaLnBrk="1" fontAlgn="base" latinLnBrk="0" hangingPunct="1">
              <a:lnSpc>
                <a:spcPct val="100000"/>
              </a:lnSpc>
              <a:spcBef>
                <a:spcPts val="0"/>
              </a:spcBef>
              <a:spcAft>
                <a:spcPts val="800"/>
              </a:spcAft>
              <a:buClr>
                <a:srgbClr val="0092C8"/>
              </a:buClr>
              <a:buSzTx/>
              <a:buFontTx/>
              <a:buChar char="•"/>
              <a:tabLst/>
              <a:defRPr/>
            </a:pPr>
            <a:r>
              <a:rPr kumimoji="0" lang="en-ZA" altLang="en-NA" sz="19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Kinship care is where </a:t>
            </a:r>
            <a:r>
              <a:rPr kumimoji="0" lang="en-ZA" altLang="en-NA" sz="1900" b="1" i="0" u="none" strike="noStrike" kern="0" cap="none" spc="0" normalizeH="0" baseline="0" noProof="0" dirty="0">
                <a:ln>
                  <a:noFill/>
                </a:ln>
                <a:solidFill>
                  <a:srgbClr val="0092C8"/>
                </a:solidFill>
                <a:effectLst/>
                <a:uLnTx/>
                <a:uFillTx/>
                <a:latin typeface="MgOpen Cosmetica" panose="020B0500000300020003" pitchFamily="34" charset="0"/>
                <a:ea typeface="+mn-ea"/>
                <a:cs typeface="+mn-cs"/>
              </a:rPr>
              <a:t>families make their own arrangements for children to live with someone other than the parents</a:t>
            </a:r>
            <a:r>
              <a:rPr kumimoji="0" lang="en-ZA" altLang="en-NA" sz="19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such as extended family members or good friends.</a:t>
            </a:r>
          </a:p>
          <a:p>
            <a:pPr marL="357188" marR="0" lvl="0" indent="-357188" defTabSz="914400" rtl="0" eaLnBrk="1" fontAlgn="base" latinLnBrk="0" hangingPunct="1">
              <a:lnSpc>
                <a:spcPct val="100000"/>
              </a:lnSpc>
              <a:spcBef>
                <a:spcPts val="0"/>
              </a:spcBef>
              <a:spcAft>
                <a:spcPts val="800"/>
              </a:spcAft>
              <a:buClr>
                <a:srgbClr val="0092C8"/>
              </a:buClr>
              <a:buSzTx/>
              <a:buFontTx/>
              <a:buChar char="•"/>
              <a:tabLst/>
              <a:defRPr/>
            </a:pPr>
            <a:r>
              <a:rPr kumimoji="0" lang="en-ZA" altLang="en-NA" sz="19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Act provides for </a:t>
            </a:r>
            <a:r>
              <a:rPr kumimoji="0" lang="en-ZA" altLang="en-NA" sz="1900" b="1" i="0" u="none" strike="noStrike" kern="0" cap="none" spc="0" normalizeH="0" baseline="0" noProof="0" dirty="0">
                <a:ln>
                  <a:noFill/>
                </a:ln>
                <a:solidFill>
                  <a:srgbClr val="0092C8"/>
                </a:solidFill>
                <a:effectLst/>
                <a:uLnTx/>
                <a:uFillTx/>
                <a:latin typeface="MgOpen Cosmetica" panose="020B0500000300020003" pitchFamily="34" charset="0"/>
                <a:ea typeface="+mn-ea"/>
                <a:cs typeface="+mn-cs"/>
              </a:rPr>
              <a:t>optional kinship care agreements </a:t>
            </a:r>
            <a:r>
              <a:rPr kumimoji="0" lang="en-ZA" altLang="en-NA" sz="1900" i="0" u="none" strike="noStrike" kern="0" cap="none" spc="0" normalizeH="0" baseline="0" noProof="0" dirty="0">
                <a:ln>
                  <a:noFill/>
                </a:ln>
                <a:solidFill>
                  <a:schemeClr val="tx1"/>
                </a:solidFill>
                <a:effectLst/>
                <a:uLnTx/>
                <a:uFillTx/>
                <a:latin typeface="MgOpen Cosmetica" panose="020B0500000300020003" pitchFamily="34" charset="0"/>
                <a:ea typeface="+mn-ea"/>
                <a:cs typeface="+mn-cs"/>
              </a:rPr>
              <a:t>between the parent and the person who will care for the child.</a:t>
            </a:r>
          </a:p>
          <a:p>
            <a:pPr marL="357188" marR="0" lvl="0" indent="-357188" defTabSz="914400" rtl="0" eaLnBrk="1" fontAlgn="base" latinLnBrk="0" hangingPunct="1">
              <a:lnSpc>
                <a:spcPct val="100000"/>
              </a:lnSpc>
              <a:spcBef>
                <a:spcPts val="0"/>
              </a:spcBef>
              <a:spcAft>
                <a:spcPts val="600"/>
              </a:spcAft>
              <a:buClr>
                <a:srgbClr val="0092C8"/>
              </a:buClr>
              <a:buSzTx/>
              <a:buFontTx/>
              <a:buChar char="•"/>
              <a:tabLst/>
              <a:defRPr/>
            </a:pPr>
            <a:r>
              <a:rPr kumimoji="0" lang="en-ZA" altLang="en-NA" sz="1900" b="1" i="0" u="none" strike="noStrike" kern="0" cap="none" spc="0" normalizeH="0" baseline="0" noProof="0" dirty="0">
                <a:ln>
                  <a:noFill/>
                </a:ln>
                <a:solidFill>
                  <a:srgbClr val="0092C8"/>
                </a:solidFill>
                <a:effectLst/>
                <a:uLnTx/>
                <a:uFillTx/>
                <a:latin typeface="MgOpen Cosmetica" panose="020B0500000300020003" pitchFamily="34" charset="0"/>
                <a:ea typeface="+mn-ea"/>
                <a:cs typeface="+mn-cs"/>
              </a:rPr>
              <a:t>An agreement must be registered with the children’s court if the kinship care-giver wants to apply for or receive a State grant for the child. </a:t>
            </a:r>
          </a:p>
        </p:txBody>
      </p:sp>
      <p:sp>
        <p:nvSpPr>
          <p:cNvPr id="2" name="TextBox 1"/>
          <p:cNvSpPr txBox="1"/>
          <p:nvPr/>
        </p:nvSpPr>
        <p:spPr>
          <a:xfrm>
            <a:off x="2164841" y="690054"/>
            <a:ext cx="3577590"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3600" b="1" i="0" u="none" strike="noStrike" kern="1200" cap="none" spc="0" normalizeH="0" baseline="0" noProof="0" dirty="0">
                <a:ln>
                  <a:noFill/>
                </a:ln>
                <a:solidFill>
                  <a:srgbClr val="0092C8"/>
                </a:solidFill>
                <a:effectLst/>
                <a:uLnTx/>
                <a:uFillTx/>
                <a:latin typeface="MgOpen Cosmetica" panose="020B0604020202020204"/>
              </a:rPr>
              <a:t>Kinship care</a:t>
            </a:r>
            <a:r>
              <a:rPr kumimoji="0" lang="en-ZA" sz="1400" b="0" i="0" u="none" strike="noStrike" kern="1200" cap="none" spc="0" normalizeH="0" baseline="0" noProof="0" dirty="0">
                <a:ln>
                  <a:noFill/>
                </a:ln>
                <a:solidFill>
                  <a:srgbClr val="0092C8"/>
                </a:solidFill>
                <a:effectLst/>
                <a:uLnTx/>
                <a:uFillTx/>
                <a:latin typeface="MgOpen Cosmetica" panose="020B0604020202020204"/>
              </a:rPr>
              <a:t>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0564" y="505851"/>
            <a:ext cx="2647150" cy="4574563"/>
          </a:xfrm>
          <a:prstGeom prst="rect">
            <a:avLst/>
          </a:prstGeom>
        </p:spPr>
      </p:pic>
      <p:sp>
        <p:nvSpPr>
          <p:cNvPr id="5" name="TextBox 4"/>
          <p:cNvSpPr txBox="1"/>
          <p:nvPr/>
        </p:nvSpPr>
        <p:spPr>
          <a:xfrm>
            <a:off x="611188" y="5233415"/>
            <a:ext cx="7921626" cy="1200329"/>
          </a:xfrm>
          <a:prstGeom prst="rect">
            <a:avLst/>
          </a:prstGeom>
          <a:noFill/>
        </p:spPr>
        <p:txBody>
          <a:bodyPr wrap="square" rtlCol="0">
            <a:spAutoFit/>
          </a:bodyPr>
          <a:lstStyle/>
          <a:p>
            <a:pPr algn="ctr"/>
            <a:r>
              <a:rPr lang="en-ZA" altLang="en-NA" b="1" kern="0" dirty="0">
                <a:latin typeface="MgOpen Cosmetica" panose="020B0500000300020003" pitchFamily="34" charset="0"/>
              </a:rPr>
              <a:t>A kinship care agreement does NOT </a:t>
            </a:r>
            <a:r>
              <a:rPr lang="en-ZA" altLang="en-NA" b="1" i="1" kern="0" dirty="0">
                <a:latin typeface="MgOpen Cosmetica" panose="020B0500000300020003" pitchFamily="34" charset="0"/>
              </a:rPr>
              <a:t>transfer </a:t>
            </a:r>
            <a:r>
              <a:rPr lang="en-ZA" altLang="en-NA" b="1" kern="0" dirty="0">
                <a:latin typeface="MgOpen Cosmetica" panose="020B0500000300020003" pitchFamily="34" charset="0"/>
              </a:rPr>
              <a:t>parental rights &amp; duties. </a:t>
            </a:r>
            <a:br>
              <a:rPr lang="en-ZA" altLang="en-NA" b="1" kern="0" dirty="0">
                <a:latin typeface="MgOpen Cosmetica" panose="020B0500000300020003" pitchFamily="34" charset="0"/>
              </a:rPr>
            </a:br>
            <a:r>
              <a:rPr lang="en-ZA" altLang="en-NA" b="1" kern="0" dirty="0">
                <a:latin typeface="MgOpen Cosmetica" panose="020B0500000300020003" pitchFamily="34" charset="0"/>
              </a:rPr>
              <a:t>It is normally a temporary arrangement. The child’s parent can </a:t>
            </a:r>
            <a:br>
              <a:rPr lang="en-ZA" altLang="en-NA" b="1" kern="0" dirty="0">
                <a:latin typeface="MgOpen Cosmetica" panose="020B0500000300020003" pitchFamily="34" charset="0"/>
              </a:rPr>
            </a:br>
            <a:r>
              <a:rPr lang="en-ZA" altLang="en-NA" b="1" kern="0" dirty="0">
                <a:solidFill>
                  <a:srgbClr val="0092C8"/>
                </a:solidFill>
                <a:latin typeface="MgOpen Cosmetica" panose="020B0500000300020003" pitchFamily="34" charset="0"/>
              </a:rPr>
              <a:t>change</a:t>
            </a:r>
            <a:r>
              <a:rPr lang="en-ZA" altLang="en-NA" b="1" kern="0" dirty="0">
                <a:latin typeface="MgOpen Cosmetica" panose="020B0500000300020003" pitchFamily="34" charset="0"/>
              </a:rPr>
              <a:t> or </a:t>
            </a:r>
            <a:r>
              <a:rPr lang="en-ZA" altLang="en-NA" b="1" kern="0" dirty="0">
                <a:solidFill>
                  <a:srgbClr val="0092C8"/>
                </a:solidFill>
                <a:latin typeface="MgOpen Cosmetica" panose="020B0500000300020003" pitchFamily="34" charset="0"/>
              </a:rPr>
              <a:t>cancel</a:t>
            </a:r>
            <a:r>
              <a:rPr lang="en-ZA" altLang="en-NA" b="1" kern="0" dirty="0">
                <a:latin typeface="MgOpen Cosmetica" panose="020B0500000300020003" pitchFamily="34" charset="0"/>
              </a:rPr>
              <a:t> the kinship care arrangement at any time. </a:t>
            </a:r>
            <a:br>
              <a:rPr lang="en-ZA" altLang="en-NA" b="1" kern="0" dirty="0">
                <a:latin typeface="MgOpen Cosmetica" panose="020B0500000300020003" pitchFamily="34" charset="0"/>
              </a:rPr>
            </a:br>
            <a:r>
              <a:rPr lang="en-ZA" altLang="en-NA" b="1" kern="0" dirty="0">
                <a:latin typeface="MgOpen Cosmetica" panose="020B0500000300020003" pitchFamily="34" charset="0"/>
              </a:rPr>
              <a:t>The kinship care-giver can also cancel the agreement.</a:t>
            </a:r>
            <a:endParaRPr lang="en-ZA" b="1" dirty="0">
              <a:latin typeface="MgOpen Cosmetica" panose="020B0500000300020003" pitchFamily="34" charset="0"/>
            </a:endParaRPr>
          </a:p>
        </p:txBody>
      </p:sp>
      <p:grpSp>
        <p:nvGrpSpPr>
          <p:cNvPr id="25" name="Group 24">
            <a:extLst>
              <a:ext uri="{FF2B5EF4-FFF2-40B4-BE49-F238E27FC236}">
                <a16:creationId xmlns:a16="http://schemas.microsoft.com/office/drawing/2014/main" id="{F99F293D-9C16-42C5-A092-0C8C19BADF77}"/>
              </a:ext>
            </a:extLst>
          </p:cNvPr>
          <p:cNvGrpSpPr/>
          <p:nvPr/>
        </p:nvGrpSpPr>
        <p:grpSpPr>
          <a:xfrm>
            <a:off x="158646" y="542427"/>
            <a:ext cx="1514069" cy="900000"/>
            <a:chOff x="122070" y="542427"/>
            <a:chExt cx="1514069" cy="900000"/>
          </a:xfrm>
        </p:grpSpPr>
        <p:grpSp>
          <p:nvGrpSpPr>
            <p:cNvPr id="26" name="Group 9">
              <a:extLst>
                <a:ext uri="{FF2B5EF4-FFF2-40B4-BE49-F238E27FC236}">
                  <a16:creationId xmlns:a16="http://schemas.microsoft.com/office/drawing/2014/main" id="{F7AE3566-04D5-45CF-8753-3AD3C8098F84}"/>
                </a:ext>
              </a:extLst>
            </p:cNvPr>
            <p:cNvGrpSpPr>
              <a:grpSpLocks/>
            </p:cNvGrpSpPr>
            <p:nvPr/>
          </p:nvGrpSpPr>
          <p:grpSpPr bwMode="auto">
            <a:xfrm>
              <a:off x="122070" y="589753"/>
              <a:ext cx="1021943" cy="792000"/>
              <a:chOff x="45451" y="590550"/>
              <a:chExt cx="1213436" cy="848620"/>
            </a:xfrm>
          </p:grpSpPr>
          <p:cxnSp>
            <p:nvCxnSpPr>
              <p:cNvPr id="30" name="Straight Connector 29">
                <a:extLst>
                  <a:ext uri="{FF2B5EF4-FFF2-40B4-BE49-F238E27FC236}">
                    <a16:creationId xmlns:a16="http://schemas.microsoft.com/office/drawing/2014/main" id="{88D61482-CCC3-414C-B885-82BE05A2BE51}"/>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578004-9315-41E9-847B-8EE823DB23A3}"/>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118030B-1489-4B38-8461-31F3A292F051}"/>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34ABE4-90AA-4676-9EC6-4C14C068A66D}"/>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9533C37-6FB0-43B2-A4BA-22718F9A00C2}"/>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007578-9A7A-465D-ADC7-F83A480C57E3}"/>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CEEE1B1-D9A9-41CB-AB6D-1401608B9121}"/>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AC22FF4-2321-449B-B2CE-E8EB32CD8971}"/>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ED2B7F-EAC3-439F-83B7-30AE70F79B2A}"/>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12">
              <a:extLst>
                <a:ext uri="{FF2B5EF4-FFF2-40B4-BE49-F238E27FC236}">
                  <a16:creationId xmlns:a16="http://schemas.microsoft.com/office/drawing/2014/main" id="{0EEC2F5F-EC69-4E79-BADD-2B932B60605E}"/>
                </a:ext>
              </a:extLst>
            </p:cNvPr>
            <p:cNvGrpSpPr>
              <a:grpSpLocks noChangeAspect="1"/>
            </p:cNvGrpSpPr>
            <p:nvPr/>
          </p:nvGrpSpPr>
          <p:grpSpPr bwMode="auto">
            <a:xfrm>
              <a:off x="721038" y="542427"/>
              <a:ext cx="915101" cy="900000"/>
              <a:chOff x="785813" y="539748"/>
              <a:chExt cx="962298" cy="946152"/>
            </a:xfrm>
          </p:grpSpPr>
          <p:sp>
            <p:nvSpPr>
              <p:cNvPr id="28" name="Oval 27">
                <a:extLst>
                  <a:ext uri="{FF2B5EF4-FFF2-40B4-BE49-F238E27FC236}">
                    <a16:creationId xmlns:a16="http://schemas.microsoft.com/office/drawing/2014/main" id="{FD98CC09-8F5A-42C8-9E88-23D578FDD247}"/>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9" name="Picture 22">
                <a:extLst>
                  <a:ext uri="{FF2B5EF4-FFF2-40B4-BE49-F238E27FC236}">
                    <a16:creationId xmlns:a16="http://schemas.microsoft.com/office/drawing/2014/main" id="{259D8FB8-342A-403F-ABDD-129A2890EFE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55094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7E2C7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7E2C76"/>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18031" y="642964"/>
            <a:ext cx="6314782"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ts val="4100"/>
              </a:lnSpc>
              <a:spcBef>
                <a:spcPct val="0"/>
              </a:spcBef>
              <a:spcAft>
                <a:spcPct val="0"/>
              </a:spcAft>
              <a:buClrTx/>
              <a:buSzTx/>
              <a:buFontTx/>
              <a:buNone/>
              <a:tabLst/>
              <a:defRPr/>
            </a:pPr>
            <a:r>
              <a:rPr kumimoji="0" lang="en-ZA" altLang="en-NA" sz="3900" b="1" i="0" u="none" strike="noStrike" kern="0" cap="none" spc="0" normalizeH="0" baseline="0" noProof="0" dirty="0">
                <a:ln>
                  <a:noFill/>
                </a:ln>
                <a:solidFill>
                  <a:srgbClr val="7E2C76"/>
                </a:solidFill>
                <a:effectLst/>
                <a:uLnTx/>
                <a:uFillTx/>
                <a:latin typeface="MgOpen Cosmetica" panose="020B0500000300020003" pitchFamily="34" charset="0"/>
                <a:ea typeface="+mj-ea"/>
                <a:cs typeface="+mj-cs"/>
              </a:rPr>
              <a:t>What is </a:t>
            </a:r>
            <a:r>
              <a:rPr kumimoji="0" lang="en-ZA" altLang="en-NA" sz="3900" i="0" u="none" strike="noStrike" kern="0" cap="none" spc="0" normalizeH="0" baseline="0" noProof="0" dirty="0">
                <a:ln>
                  <a:noFill/>
                </a:ln>
                <a:solidFill>
                  <a:srgbClr val="7E2C76"/>
                </a:solidFill>
                <a:effectLst/>
                <a:uLnTx/>
                <a:uFillTx/>
                <a:latin typeface="MgOpen Cosmetica" panose="020B0500000300020003" pitchFamily="34" charset="0"/>
                <a:ea typeface="+mj-ea"/>
                <a:cs typeface="+mj-cs"/>
              </a:rPr>
              <a:t>the C</a:t>
            </a:r>
            <a:r>
              <a:rPr kumimoji="0" lang="en-ZA" altLang="en-NA" sz="3900" b="1" i="0" u="none" strike="noStrike" kern="0" cap="none" spc="0" normalizeH="0" baseline="0" noProof="0" dirty="0">
                <a:ln>
                  <a:noFill/>
                </a:ln>
                <a:solidFill>
                  <a:srgbClr val="7E2C76"/>
                </a:solidFill>
                <a:effectLst/>
                <a:uLnTx/>
                <a:uFillTx/>
                <a:latin typeface="MgOpen Cosmetica" panose="020B0500000300020003" pitchFamily="34" charset="0"/>
                <a:ea typeface="+mj-ea"/>
                <a:cs typeface="+mj-cs"/>
              </a:rPr>
              <a:t>hild Care </a:t>
            </a:r>
            <a:br>
              <a:rPr kumimoji="0" lang="en-ZA" altLang="en-NA" sz="3900" b="1" i="0" u="none" strike="noStrike" kern="0" cap="none" spc="0" normalizeH="0" baseline="0" noProof="0" dirty="0">
                <a:ln>
                  <a:noFill/>
                </a:ln>
                <a:solidFill>
                  <a:srgbClr val="7E2C76"/>
                </a:solidFill>
                <a:effectLst/>
                <a:uLnTx/>
                <a:uFillTx/>
                <a:latin typeface="MgOpen Cosmetica" panose="020B0500000300020003" pitchFamily="34" charset="0"/>
                <a:ea typeface="+mj-ea"/>
                <a:cs typeface="+mj-cs"/>
              </a:rPr>
            </a:br>
            <a:r>
              <a:rPr kumimoji="0" lang="en-ZA" altLang="en-NA" sz="3900" b="1" i="0" u="none" strike="noStrike" kern="0" cap="none" spc="0" normalizeH="0" baseline="0" noProof="0" dirty="0">
                <a:ln>
                  <a:noFill/>
                </a:ln>
                <a:solidFill>
                  <a:srgbClr val="7E2C76"/>
                </a:solidFill>
                <a:effectLst/>
                <a:uLnTx/>
                <a:uFillTx/>
                <a:latin typeface="MgOpen Cosmetica" panose="020B0500000300020003" pitchFamily="34" charset="0"/>
                <a:ea typeface="+mj-ea"/>
                <a:cs typeface="+mj-cs"/>
              </a:rPr>
              <a:t>and Protection Act?</a:t>
            </a:r>
            <a:endParaRPr kumimoji="0" lang="en-GB" altLang="en-NA" sz="3900" b="1" i="0" u="none" strike="noStrike" kern="0" cap="none" spc="0" normalizeH="0" baseline="0" noProof="0" dirty="0">
              <a:ln>
                <a:noFill/>
              </a:ln>
              <a:solidFill>
                <a:srgbClr val="7E2C76"/>
              </a:solidFill>
              <a:effectLst/>
              <a:uLnTx/>
              <a:uFillTx/>
              <a:latin typeface="MgOpen Cosmetica" panose="020B0500000300020003" pitchFamily="34" charset="0"/>
              <a:ea typeface="+mj-ea"/>
              <a:cs typeface="+mj-cs"/>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261938" y="1561076"/>
            <a:ext cx="457265" cy="861774"/>
            <a:chOff x="230263" y="28119"/>
            <a:chExt cx="457265" cy="861774"/>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8746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altLang="en-NA"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230263" y="28119"/>
              <a:ext cx="34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7E2C76"/>
                </a:buClr>
                <a:buSzTx/>
                <a:buFontTx/>
                <a:buChar char="•"/>
                <a:tabLst/>
                <a:defRPr/>
              </a:pPr>
              <a:endParaRPr kumimoji="0" lang="en-GB" altLang="en-NA"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pic>
        <p:nvPicPr>
          <p:cNvPr id="9" name="Picture 8"/>
          <p:cNvPicPr>
            <a:picLocks noChangeAspect="1"/>
          </p:cNvPicPr>
          <p:nvPr/>
        </p:nvPicPr>
        <p:blipFill>
          <a:blip r:embed="rId3"/>
          <a:srcRect/>
          <a:stretch/>
        </p:blipFill>
        <p:spPr>
          <a:xfrm>
            <a:off x="4892041" y="1929384"/>
            <a:ext cx="3640771" cy="2375029"/>
          </a:xfrm>
          <a:prstGeom prst="rect">
            <a:avLst/>
          </a:prstGeom>
        </p:spPr>
      </p:pic>
      <p:grpSp>
        <p:nvGrpSpPr>
          <p:cNvPr id="26" name="Group 25">
            <a:extLst>
              <a:ext uri="{FF2B5EF4-FFF2-40B4-BE49-F238E27FC236}">
                <a16:creationId xmlns:a16="http://schemas.microsoft.com/office/drawing/2014/main" id="{6AD1B4AD-06E4-4613-8C90-196049309BEE}"/>
              </a:ext>
            </a:extLst>
          </p:cNvPr>
          <p:cNvGrpSpPr/>
          <p:nvPr/>
        </p:nvGrpSpPr>
        <p:grpSpPr>
          <a:xfrm>
            <a:off x="158646" y="542427"/>
            <a:ext cx="1514069" cy="900000"/>
            <a:chOff x="122070" y="542427"/>
            <a:chExt cx="1514069" cy="900000"/>
          </a:xfrm>
        </p:grpSpPr>
        <p:grpSp>
          <p:nvGrpSpPr>
            <p:cNvPr id="28" name="Group 9">
              <a:extLst>
                <a:ext uri="{FF2B5EF4-FFF2-40B4-BE49-F238E27FC236}">
                  <a16:creationId xmlns:a16="http://schemas.microsoft.com/office/drawing/2014/main" id="{E8475225-4F63-4578-B193-EC0E66F7B1F3}"/>
                </a:ext>
              </a:extLst>
            </p:cNvPr>
            <p:cNvGrpSpPr>
              <a:grpSpLocks/>
            </p:cNvGrpSpPr>
            <p:nvPr/>
          </p:nvGrpSpPr>
          <p:grpSpPr bwMode="auto">
            <a:xfrm>
              <a:off x="122070" y="589753"/>
              <a:ext cx="1021943" cy="792000"/>
              <a:chOff x="45451" y="590550"/>
              <a:chExt cx="1213436" cy="848620"/>
            </a:xfrm>
          </p:grpSpPr>
          <p:cxnSp>
            <p:nvCxnSpPr>
              <p:cNvPr id="32" name="Straight Connector 31">
                <a:extLst>
                  <a:ext uri="{FF2B5EF4-FFF2-40B4-BE49-F238E27FC236}">
                    <a16:creationId xmlns:a16="http://schemas.microsoft.com/office/drawing/2014/main" id="{F08A6AB9-DC03-45D6-B60E-9A3ED0EFA299}"/>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DADF031-A8FB-4083-92D7-DE677021B46C}"/>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5A17BEF-BE28-44B9-A5DB-0D082341E5DD}"/>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4BC4931-6539-4CE6-996D-2B4AF5112E7C}"/>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484731B-03F8-4F49-AE29-DCAF71B8CF92}"/>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33E554-D939-418B-9240-EC263121DA21}"/>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48D8D3C-83D5-4017-920A-C628E690D19C}"/>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6739942-567E-4153-98C6-708D9A3CB74C}"/>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9D7466-C4E1-4E8A-80E3-C8D1FE8E7A5D}"/>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9" name="Group 12">
              <a:extLst>
                <a:ext uri="{FF2B5EF4-FFF2-40B4-BE49-F238E27FC236}">
                  <a16:creationId xmlns:a16="http://schemas.microsoft.com/office/drawing/2014/main" id="{D4E1E42A-D19E-43DF-8FEB-4BF30E667F27}"/>
                </a:ext>
              </a:extLst>
            </p:cNvPr>
            <p:cNvGrpSpPr>
              <a:grpSpLocks noChangeAspect="1"/>
            </p:cNvGrpSpPr>
            <p:nvPr/>
          </p:nvGrpSpPr>
          <p:grpSpPr bwMode="auto">
            <a:xfrm>
              <a:off x="721038" y="542427"/>
              <a:ext cx="915101" cy="900000"/>
              <a:chOff x="785813" y="539748"/>
              <a:chExt cx="962298" cy="946152"/>
            </a:xfrm>
          </p:grpSpPr>
          <p:sp>
            <p:nvSpPr>
              <p:cNvPr id="30" name="Oval 29">
                <a:extLst>
                  <a:ext uri="{FF2B5EF4-FFF2-40B4-BE49-F238E27FC236}">
                    <a16:creationId xmlns:a16="http://schemas.microsoft.com/office/drawing/2014/main" id="{D29A6AE1-40CB-41CF-94CE-60B1E0552559}"/>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1" name="Picture 22">
                <a:extLst>
                  <a:ext uri="{FF2B5EF4-FFF2-40B4-BE49-F238E27FC236}">
                    <a16:creationId xmlns:a16="http://schemas.microsoft.com/office/drawing/2014/main" id="{C47E2B93-A446-4E26-ABD0-A49DB5B2791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 name="Group 9">
            <a:extLst>
              <a:ext uri="{FF2B5EF4-FFF2-40B4-BE49-F238E27FC236}">
                <a16:creationId xmlns:a16="http://schemas.microsoft.com/office/drawing/2014/main" id="{A63305DA-6C1B-472F-BE50-1A90A72E427B}"/>
              </a:ext>
            </a:extLst>
          </p:cNvPr>
          <p:cNvGrpSpPr/>
          <p:nvPr/>
        </p:nvGrpSpPr>
        <p:grpSpPr>
          <a:xfrm>
            <a:off x="512106" y="1776518"/>
            <a:ext cx="8020707" cy="4109266"/>
            <a:chOff x="512106" y="1776518"/>
            <a:chExt cx="8020707" cy="4109266"/>
          </a:xfrm>
        </p:grpSpPr>
        <p:sp>
          <p:nvSpPr>
            <p:cNvPr id="27" name="TextBox 26"/>
            <p:cNvSpPr txBox="1"/>
            <p:nvPr/>
          </p:nvSpPr>
          <p:spPr>
            <a:xfrm>
              <a:off x="607986" y="5485674"/>
              <a:ext cx="7921625" cy="400110"/>
            </a:xfrm>
            <a:prstGeom prst="rect">
              <a:avLst/>
            </a:prstGeom>
            <a:noFill/>
          </p:spPr>
          <p:txBody>
            <a:bodyPr wrap="square" rtlCol="0">
              <a:spAutoFit/>
            </a:bodyPr>
            <a:lstStyle/>
            <a:p>
              <a:pPr algn="ctr"/>
              <a:r>
                <a:rPr lang="en-ZA" sz="2000" b="1" dirty="0">
                  <a:latin typeface="MgOpen Cosmetica" panose="020B0500000300020003" pitchFamily="34" charset="0"/>
                </a:rPr>
                <a:t>The new law came into force on 30 January 2019. </a:t>
              </a:r>
            </a:p>
          </p:txBody>
        </p:sp>
        <p:grpSp>
          <p:nvGrpSpPr>
            <p:cNvPr id="5" name="Group 4">
              <a:extLst>
                <a:ext uri="{FF2B5EF4-FFF2-40B4-BE49-F238E27FC236}">
                  <a16:creationId xmlns:a16="http://schemas.microsoft.com/office/drawing/2014/main" id="{3B8E45B7-9EEC-4667-BCE8-5A79514C8C82}"/>
                </a:ext>
              </a:extLst>
            </p:cNvPr>
            <p:cNvGrpSpPr/>
            <p:nvPr/>
          </p:nvGrpSpPr>
          <p:grpSpPr>
            <a:xfrm>
              <a:off x="512106" y="1776518"/>
              <a:ext cx="8020707" cy="3568693"/>
              <a:chOff x="512106" y="1776518"/>
              <a:chExt cx="8020707" cy="3568693"/>
            </a:xfrm>
          </p:grpSpPr>
          <p:sp>
            <p:nvSpPr>
              <p:cNvPr id="3" name="Rectangle 2"/>
              <p:cNvSpPr/>
              <p:nvPr/>
            </p:nvSpPr>
            <p:spPr>
              <a:xfrm>
                <a:off x="512106" y="1776518"/>
                <a:ext cx="4041395" cy="2693045"/>
              </a:xfrm>
              <a:prstGeom prst="rect">
                <a:avLst/>
              </a:prstGeom>
            </p:spPr>
            <p:txBody>
              <a:bodyPr wrap="square">
                <a:spAutoFit/>
              </a:bodyPr>
              <a:lstStyle/>
              <a:p>
                <a:pPr marL="285750" lvl="0" indent="-285750">
                  <a:spcAft>
                    <a:spcPts val="1800"/>
                  </a:spcAft>
                  <a:buClr>
                    <a:srgbClr val="7E2C76"/>
                  </a:buClr>
                  <a:buSzPct val="90000"/>
                  <a:buFont typeface="Wingdings" panose="05000000000000000000" pitchFamily="2" charset="2"/>
                  <a:buChar char="l"/>
                  <a:defRPr/>
                </a:pPr>
                <a:r>
                  <a:rPr lang="en-US" sz="2200" dirty="0">
                    <a:latin typeface="MgOpen Cosmetica" panose="020B0604020202020204"/>
                  </a:rPr>
                  <a:t>The Child Care and Protection Act is Namibia’s key law on children. </a:t>
                </a:r>
              </a:p>
              <a:p>
                <a:pPr marL="285750" lvl="0" indent="-285750">
                  <a:spcAft>
                    <a:spcPts val="1200"/>
                  </a:spcAft>
                  <a:buClr>
                    <a:srgbClr val="7E2C76"/>
                  </a:buClr>
                  <a:buSzPct val="90000"/>
                  <a:buFont typeface="Wingdings" panose="05000000000000000000" pitchFamily="2" charset="2"/>
                  <a:buChar char="l"/>
                  <a:defRPr/>
                </a:pPr>
                <a:r>
                  <a:rPr lang="en-US" sz="2200" dirty="0">
                    <a:latin typeface="MgOpen Cosmetica" panose="020B0604020202020204"/>
                  </a:rPr>
                  <a:t>Before, Namibia’s main law on children was the 1960 Children’s Act inherited from South Africa at independence. </a:t>
                </a:r>
              </a:p>
            </p:txBody>
          </p:sp>
          <p:sp>
            <p:nvSpPr>
              <p:cNvPr id="2" name="Rectangle 1">
                <a:extLst>
                  <a:ext uri="{FF2B5EF4-FFF2-40B4-BE49-F238E27FC236}">
                    <a16:creationId xmlns:a16="http://schemas.microsoft.com/office/drawing/2014/main" id="{ECE4B0ED-5852-4A3B-9C2F-2DB9449FCEF0}"/>
                  </a:ext>
                </a:extLst>
              </p:cNvPr>
              <p:cNvSpPr/>
              <p:nvPr/>
            </p:nvSpPr>
            <p:spPr>
              <a:xfrm>
                <a:off x="512106" y="4575770"/>
                <a:ext cx="8020707" cy="769441"/>
              </a:xfrm>
              <a:prstGeom prst="rect">
                <a:avLst/>
              </a:prstGeom>
            </p:spPr>
            <p:txBody>
              <a:bodyPr wrap="square">
                <a:spAutoFit/>
              </a:bodyPr>
              <a:lstStyle/>
              <a:p>
                <a:pPr marL="285750" lvl="0" indent="-285750">
                  <a:spcAft>
                    <a:spcPts val="1200"/>
                  </a:spcAft>
                  <a:buClr>
                    <a:srgbClr val="7E2C76"/>
                  </a:buClr>
                  <a:buSzPct val="90000"/>
                  <a:buFont typeface="Wingdings" panose="05000000000000000000" pitchFamily="2" charset="2"/>
                  <a:buChar char="l"/>
                  <a:defRPr/>
                </a:pPr>
                <a:r>
                  <a:rPr lang="en-US" sz="2200" dirty="0">
                    <a:latin typeface="MgOpen Cosmetica" panose="020B0604020202020204"/>
                  </a:rPr>
                  <a:t>The old law was not well suited to African situations. The new law provides better systems for protecting Namibian children. </a:t>
                </a:r>
                <a:endParaRPr lang="en-US" sz="2200" dirty="0">
                  <a:solidFill>
                    <a:srgbClr val="96658D"/>
                  </a:solidFill>
                  <a:latin typeface="MgOpen Cosmetica" panose="020B0604020202020204"/>
                </a:endParaRPr>
              </a:p>
            </p:txBody>
          </p:sp>
        </p:grpSp>
      </p:grpSp>
    </p:spTree>
    <p:extLst>
      <p:ext uri="{BB962C8B-B14F-4D97-AF65-F5344CB8AC3E}">
        <p14:creationId xmlns:p14="http://schemas.microsoft.com/office/powerpoint/2010/main" val="1428671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0DB14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0DB14B"/>
              </a:solidFill>
            </a:ln>
          </p:spPr>
          <p:style>
            <a:lnRef idx="1">
              <a:schemeClr val="accent1"/>
            </a:lnRef>
            <a:fillRef idx="0">
              <a:schemeClr val="accent1"/>
            </a:fillRef>
            <a:effectRef idx="0">
              <a:schemeClr val="accent1"/>
            </a:effectRef>
            <a:fontRef idx="minor">
              <a:schemeClr val="tx1"/>
            </a:fontRef>
          </p:style>
        </p:cxnSp>
      </p:grpSp>
      <p:pic>
        <p:nvPicPr>
          <p:cNvPr id="23" name="Picture 22">
            <a:extLst>
              <a:ext uri="{FF2B5EF4-FFF2-40B4-BE49-F238E27FC236}">
                <a16:creationId xmlns:a16="http://schemas.microsoft.com/office/drawing/2014/main" id="{0360EAEE-03B9-4F57-9BD0-A80BC1EDAF0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1188" y="1723833"/>
            <a:ext cx="7921625" cy="4565410"/>
          </a:xfrm>
          <a:prstGeom prst="rect">
            <a:avLst/>
          </a:prstGeom>
        </p:spPr>
      </p:pic>
      <p:sp>
        <p:nvSpPr>
          <p:cNvPr id="6" name="TextBox 5"/>
          <p:cNvSpPr txBox="1"/>
          <p:nvPr/>
        </p:nvSpPr>
        <p:spPr>
          <a:xfrm>
            <a:off x="2185419" y="731181"/>
            <a:ext cx="6323213" cy="584775"/>
          </a:xfrm>
          <a:prstGeom prst="rect">
            <a:avLst/>
          </a:prstGeom>
          <a:noFill/>
        </p:spPr>
        <p:txBody>
          <a:bodyPr wrap="square" rtlCol="0">
            <a:spAutoFit/>
          </a:bodyPr>
          <a:lstStyle/>
          <a:p>
            <a:r>
              <a:rPr lang="en-ZA" sz="3200" b="1" dirty="0">
                <a:solidFill>
                  <a:srgbClr val="0DB14B"/>
                </a:solidFill>
                <a:latin typeface="MgOpen Cosmetica" panose="020B0604020202020204"/>
              </a:rPr>
              <a:t>What’s the difference? </a:t>
            </a:r>
            <a:endParaRPr lang="en-ZA" sz="2400" b="1" dirty="0">
              <a:solidFill>
                <a:srgbClr val="0DB14B"/>
              </a:solidFill>
              <a:latin typeface="MgOpen Cosmetica" panose="020B0604020202020204"/>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22592" y="549275"/>
            <a:ext cx="1510221" cy="2203449"/>
          </a:xfrm>
          <a:prstGeom prst="rect">
            <a:avLst/>
          </a:prstGeom>
        </p:spPr>
      </p:pic>
      <p:grpSp>
        <p:nvGrpSpPr>
          <p:cNvPr id="30" name="Group 29">
            <a:extLst>
              <a:ext uri="{FF2B5EF4-FFF2-40B4-BE49-F238E27FC236}">
                <a16:creationId xmlns:a16="http://schemas.microsoft.com/office/drawing/2014/main" id="{3913A1FF-3FD6-4C83-BBFD-FCACFB2A4710}"/>
              </a:ext>
            </a:extLst>
          </p:cNvPr>
          <p:cNvGrpSpPr/>
          <p:nvPr/>
        </p:nvGrpSpPr>
        <p:grpSpPr>
          <a:xfrm>
            <a:off x="158646" y="542427"/>
            <a:ext cx="1514069" cy="900000"/>
            <a:chOff x="122070" y="542427"/>
            <a:chExt cx="1514069" cy="900000"/>
          </a:xfrm>
        </p:grpSpPr>
        <p:grpSp>
          <p:nvGrpSpPr>
            <p:cNvPr id="31" name="Group 9">
              <a:extLst>
                <a:ext uri="{FF2B5EF4-FFF2-40B4-BE49-F238E27FC236}">
                  <a16:creationId xmlns:a16="http://schemas.microsoft.com/office/drawing/2014/main" id="{8F2EDEB6-0256-4FFA-83AE-92483B806A91}"/>
                </a:ext>
              </a:extLst>
            </p:cNvPr>
            <p:cNvGrpSpPr>
              <a:grpSpLocks/>
            </p:cNvGrpSpPr>
            <p:nvPr/>
          </p:nvGrpSpPr>
          <p:grpSpPr bwMode="auto">
            <a:xfrm>
              <a:off x="122070" y="589753"/>
              <a:ext cx="1021943" cy="792000"/>
              <a:chOff x="45451" y="590550"/>
              <a:chExt cx="1213436" cy="848620"/>
            </a:xfrm>
          </p:grpSpPr>
          <p:cxnSp>
            <p:nvCxnSpPr>
              <p:cNvPr id="35" name="Straight Connector 34">
                <a:extLst>
                  <a:ext uri="{FF2B5EF4-FFF2-40B4-BE49-F238E27FC236}">
                    <a16:creationId xmlns:a16="http://schemas.microsoft.com/office/drawing/2014/main" id="{FC8DBA6D-F23E-48DB-AC10-DCDC2A4BD4A3}"/>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032D5A8-A555-4B42-9029-9E845B4377CC}"/>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FF5CED6-6C43-46C9-B5EB-847FABD362E5}"/>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3589F6C-B7C5-4098-9E18-36E6E399D54D}"/>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A45EEA-8813-4F84-A23F-8966A9F18FCB}"/>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B50D9BD-51E5-4207-9255-FDD20362C8AE}"/>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C9A1A73-8C30-421E-B528-8CB9B42B0950}"/>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A19060-C266-4E9D-B116-AC6FB127A220}"/>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E4DEE65-757F-4D5B-9C1C-95FE093BDD2C}"/>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2" name="Group 12">
              <a:extLst>
                <a:ext uri="{FF2B5EF4-FFF2-40B4-BE49-F238E27FC236}">
                  <a16:creationId xmlns:a16="http://schemas.microsoft.com/office/drawing/2014/main" id="{8D4CD761-0712-42F9-8A4A-154C934E4DBC}"/>
                </a:ext>
              </a:extLst>
            </p:cNvPr>
            <p:cNvGrpSpPr>
              <a:grpSpLocks noChangeAspect="1"/>
            </p:cNvGrpSpPr>
            <p:nvPr/>
          </p:nvGrpSpPr>
          <p:grpSpPr bwMode="auto">
            <a:xfrm>
              <a:off x="721038" y="542427"/>
              <a:ext cx="915101" cy="900000"/>
              <a:chOff x="785813" y="539748"/>
              <a:chExt cx="962298" cy="946152"/>
            </a:xfrm>
          </p:grpSpPr>
          <p:sp>
            <p:nvSpPr>
              <p:cNvPr id="33" name="Oval 32">
                <a:extLst>
                  <a:ext uri="{FF2B5EF4-FFF2-40B4-BE49-F238E27FC236}">
                    <a16:creationId xmlns:a16="http://schemas.microsoft.com/office/drawing/2014/main" id="{10CA5D58-1AEB-41EB-8B4B-ED1A3FA0BE4A}"/>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4" name="Picture 22">
                <a:extLst>
                  <a:ext uri="{FF2B5EF4-FFF2-40B4-BE49-F238E27FC236}">
                    <a16:creationId xmlns:a16="http://schemas.microsoft.com/office/drawing/2014/main" id="{7FBCD7F1-5079-4F44-B857-A0768840442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075145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6714577" y="1657718"/>
            <a:ext cx="1304710" cy="2323828"/>
          </a:xfrm>
          <a:prstGeom prst="rect">
            <a:avLst/>
          </a:prstGeom>
        </p:spPr>
      </p:pic>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785C8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785C82"/>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102351" y="843490"/>
            <a:ext cx="6483651" cy="31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00" tIns="38100" rIns="88900" bIns="3810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algn="l" eaLnBrk="1" hangingPunct="1"/>
            <a:r>
              <a:rPr lang="en-US" altLang="x-none" sz="3200" kern="0" dirty="0">
                <a:solidFill>
                  <a:srgbClr val="785C82"/>
                </a:solidFill>
                <a:latin typeface="MgOpen Cosmetica" panose="020B0500000300020003" pitchFamily="34" charset="0"/>
              </a:rPr>
              <a:t>Guardianship after death of parent</a:t>
            </a:r>
            <a:endParaRPr lang="en-GB" altLang="x-none" sz="3200" kern="0" dirty="0">
              <a:solidFill>
                <a:srgbClr val="785C82"/>
              </a:solidFill>
              <a:latin typeface="MgOpen Cosmetica" panose="020B0500000300020003" pitchFamily="34" charset="0"/>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0739" y="1757857"/>
            <a:ext cx="5598033"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ts val="1800"/>
              </a:spcAft>
              <a:buClr>
                <a:srgbClr val="785C82"/>
              </a:buClr>
              <a:buSzPct val="90000"/>
              <a:buFont typeface="Wingdings" panose="05000000000000000000" pitchFamily="2" charset="2"/>
              <a:buChar char="l"/>
              <a:tabLst/>
              <a:defRPr/>
            </a:pPr>
            <a:r>
              <a:rPr kumimoji="0" lang="en-US" altLang="x-none" sz="2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Child Care and Protection Act provides a </a:t>
            </a:r>
            <a:r>
              <a:rPr kumimoji="0" lang="en-US" altLang="x-none" sz="26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simple procedure for appointing a guardian </a:t>
            </a:r>
            <a:r>
              <a:rPr kumimoji="0" lang="en-US" altLang="x-none" sz="2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for a child when the child’s parent or guardian has died.</a:t>
            </a:r>
          </a:p>
          <a:p>
            <a:pPr marL="342900" marR="0" lvl="0" indent="-342900" algn="l" defTabSz="914400" rtl="0" eaLnBrk="1" fontAlgn="base" latinLnBrk="0" hangingPunct="1">
              <a:lnSpc>
                <a:spcPct val="100000"/>
              </a:lnSpc>
              <a:spcBef>
                <a:spcPts val="0"/>
              </a:spcBef>
              <a:spcAft>
                <a:spcPct val="0"/>
              </a:spcAft>
              <a:buClr>
                <a:srgbClr val="785C82"/>
              </a:buClr>
              <a:buSzPct val="90000"/>
              <a:buFont typeface="Wingdings" panose="05000000000000000000" pitchFamily="2" charset="2"/>
              <a:buChar char="l"/>
              <a:tabLst/>
              <a:defRPr/>
            </a:pPr>
            <a:r>
              <a:rPr kumimoji="0" lang="en-US" altLang="x-none" sz="2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There is also a </a:t>
            </a:r>
            <a:r>
              <a:rPr kumimoji="0" lang="en-US" altLang="x-none" sz="26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simple complaints procedure </a:t>
            </a:r>
            <a:r>
              <a:rPr kumimoji="0" lang="en-US" altLang="x-none" sz="2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to use if someone believes that a guardian is not </a:t>
            </a:r>
            <a:br>
              <a:rPr kumimoji="0" lang="en-US" altLang="x-none" sz="2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acting in the child’s best interests.</a:t>
            </a:r>
            <a:endParaRPr kumimoji="0" lang="en-GB" altLang="x-none" sz="2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81037" y="4105655"/>
            <a:ext cx="2351776" cy="2203069"/>
          </a:xfrm>
          <a:prstGeom prst="rect">
            <a:avLst/>
          </a:prstGeom>
        </p:spPr>
      </p:pic>
      <p:grpSp>
        <p:nvGrpSpPr>
          <p:cNvPr id="22" name="Group 21">
            <a:extLst>
              <a:ext uri="{FF2B5EF4-FFF2-40B4-BE49-F238E27FC236}">
                <a16:creationId xmlns:a16="http://schemas.microsoft.com/office/drawing/2014/main" id="{F9C7F91D-2242-4249-91C2-5957F9DA53A7}"/>
              </a:ext>
            </a:extLst>
          </p:cNvPr>
          <p:cNvGrpSpPr/>
          <p:nvPr/>
        </p:nvGrpSpPr>
        <p:grpSpPr>
          <a:xfrm>
            <a:off x="158646" y="542427"/>
            <a:ext cx="1514069" cy="900000"/>
            <a:chOff x="122070" y="542427"/>
            <a:chExt cx="1514069" cy="900000"/>
          </a:xfrm>
        </p:grpSpPr>
        <p:grpSp>
          <p:nvGrpSpPr>
            <p:cNvPr id="23" name="Group 9">
              <a:extLst>
                <a:ext uri="{FF2B5EF4-FFF2-40B4-BE49-F238E27FC236}">
                  <a16:creationId xmlns:a16="http://schemas.microsoft.com/office/drawing/2014/main" id="{A600C375-A2AA-4DE1-A22B-3A9A7CDA966D}"/>
                </a:ext>
              </a:extLst>
            </p:cNvPr>
            <p:cNvGrpSpPr>
              <a:grpSpLocks/>
            </p:cNvGrpSpPr>
            <p:nvPr/>
          </p:nvGrpSpPr>
          <p:grpSpPr bwMode="auto">
            <a:xfrm>
              <a:off x="122070" y="589753"/>
              <a:ext cx="1021943" cy="792000"/>
              <a:chOff x="45451" y="590550"/>
              <a:chExt cx="1213436" cy="848620"/>
            </a:xfrm>
          </p:grpSpPr>
          <p:cxnSp>
            <p:nvCxnSpPr>
              <p:cNvPr id="28" name="Straight Connector 27">
                <a:extLst>
                  <a:ext uri="{FF2B5EF4-FFF2-40B4-BE49-F238E27FC236}">
                    <a16:creationId xmlns:a16="http://schemas.microsoft.com/office/drawing/2014/main" id="{8B6D02B5-C974-47B0-BDE7-BA74BA1CF456}"/>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DAB716E-327D-4873-BC8E-C1353E186C45}"/>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0C663D-72F2-4F73-B89D-B892193F4504}"/>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C89AD4-3652-4798-86DC-34DBA775B932}"/>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390373E-8292-4357-8E0B-FF3A89D67DD9}"/>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94A216-D309-40AF-9231-0EA70A91DB18}"/>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03971A-135A-4357-A94A-F37249BEF304}"/>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3953F3-B9C2-401B-A600-7216F530BB44}"/>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87D53EA-B391-4E5B-92FC-FEB5A7258E15}"/>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12">
              <a:extLst>
                <a:ext uri="{FF2B5EF4-FFF2-40B4-BE49-F238E27FC236}">
                  <a16:creationId xmlns:a16="http://schemas.microsoft.com/office/drawing/2014/main" id="{F3A4A9E2-412A-44E3-8312-9DF4C231BC17}"/>
                </a:ext>
              </a:extLst>
            </p:cNvPr>
            <p:cNvGrpSpPr>
              <a:grpSpLocks noChangeAspect="1"/>
            </p:cNvGrpSpPr>
            <p:nvPr/>
          </p:nvGrpSpPr>
          <p:grpSpPr bwMode="auto">
            <a:xfrm>
              <a:off x="721038" y="542427"/>
              <a:ext cx="915101" cy="900000"/>
              <a:chOff x="785813" y="539748"/>
              <a:chExt cx="962298" cy="946152"/>
            </a:xfrm>
          </p:grpSpPr>
          <p:sp>
            <p:nvSpPr>
              <p:cNvPr id="26" name="Oval 25">
                <a:extLst>
                  <a:ext uri="{FF2B5EF4-FFF2-40B4-BE49-F238E27FC236}">
                    <a16:creationId xmlns:a16="http://schemas.microsoft.com/office/drawing/2014/main" id="{F36AE3FE-27EB-42F2-9C87-34763CA56A0F}"/>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7" name="Picture 22">
                <a:extLst>
                  <a:ext uri="{FF2B5EF4-FFF2-40B4-BE49-F238E27FC236}">
                    <a16:creationId xmlns:a16="http://schemas.microsoft.com/office/drawing/2014/main" id="{47F7AA9E-6908-4E96-B888-99F29E29BAC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909689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51769" y="1598659"/>
            <a:ext cx="2623839" cy="2623839"/>
          </a:xfrm>
          <a:prstGeom prst="rect">
            <a:avLst/>
          </a:prstGeom>
        </p:spPr>
      </p:pic>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34871" y="540765"/>
            <a:ext cx="6286385" cy="984885"/>
          </a:xfrm>
        </p:spPr>
        <p:txBody>
          <a:bodyPr wrap="square" lIns="0" tIns="0" rIns="0" bIns="0">
            <a:spAutoFit/>
          </a:bodyPr>
          <a:lstStyle/>
          <a:p>
            <a:pPr algn="l">
              <a:tabLst>
                <a:tab pos="1884363" algn="l"/>
              </a:tabLst>
            </a:pPr>
            <a:r>
              <a:rPr lang="en-US" sz="3200" dirty="0">
                <a:solidFill>
                  <a:srgbClr val="91004F"/>
                </a:solidFill>
                <a:latin typeface="MgOpen Cosmetica" panose="020B0500000300020003"/>
                <a:ea typeface="+mn-ea"/>
                <a:cs typeface="+mn-cs"/>
              </a:rPr>
              <a:t>Prevention and early </a:t>
            </a:r>
            <a:br>
              <a:rPr lang="en-US" sz="3200" dirty="0">
                <a:solidFill>
                  <a:srgbClr val="91004F"/>
                </a:solidFill>
                <a:latin typeface="MgOpen Cosmetica" panose="020B0500000300020003"/>
                <a:ea typeface="+mn-ea"/>
                <a:cs typeface="+mn-cs"/>
              </a:rPr>
            </a:br>
            <a:r>
              <a:rPr lang="en-US" sz="3200" dirty="0">
                <a:solidFill>
                  <a:srgbClr val="91004F"/>
                </a:solidFill>
                <a:latin typeface="MgOpen Cosmetica" panose="020B0500000300020003"/>
                <a:ea typeface="+mn-ea"/>
                <a:cs typeface="+mn-cs"/>
              </a:rPr>
              <a:t>intervention services</a:t>
            </a:r>
            <a:endParaRPr lang="en-GB" altLang="en-NA" sz="4800" dirty="0">
              <a:solidFill>
                <a:srgbClr val="91004F"/>
              </a:solidFill>
              <a:latin typeface="MgOpen Cosmetica" panose="020B0500000300020003" pitchFamily="34" charset="0"/>
            </a:endParaRPr>
          </a:p>
        </p:txBody>
      </p:sp>
      <p:sp>
        <p:nvSpPr>
          <p:cNvPr id="2" name="Content Placeholder 1">
            <a:extLst>
              <a:ext uri="{FF2B5EF4-FFF2-40B4-BE49-F238E27FC236}">
                <a16:creationId xmlns:a16="http://schemas.microsoft.com/office/drawing/2014/main" id="{424C0613-B2E8-46E2-B1EC-9A8B225C7CAB}"/>
              </a:ext>
            </a:extLst>
          </p:cNvPr>
          <p:cNvSpPr>
            <a:spLocks noGrp="1"/>
          </p:cNvSpPr>
          <p:nvPr>
            <p:ph idx="1"/>
          </p:nvPr>
        </p:nvSpPr>
        <p:spPr>
          <a:xfrm>
            <a:off x="622737" y="1703717"/>
            <a:ext cx="5196602" cy="4611851"/>
          </a:xfrm>
        </p:spPr>
        <p:txBody>
          <a:bodyPr lIns="0" tIns="0" rIns="0" bIns="0"/>
          <a:lstStyle/>
          <a:p>
            <a:pPr marL="361950" indent="-361950">
              <a:spcBef>
                <a:spcPts val="0"/>
              </a:spcBef>
              <a:spcAft>
                <a:spcPts val="1200"/>
              </a:spcAft>
              <a:buClr>
                <a:srgbClr val="91004F"/>
              </a:buClr>
              <a:buSzPct val="90000"/>
              <a:buFont typeface="Wingdings" panose="05000000000000000000" pitchFamily="2" charset="2"/>
              <a:buChar char="l"/>
            </a:pPr>
            <a:r>
              <a:rPr lang="en-US" sz="2400" b="1" dirty="0">
                <a:solidFill>
                  <a:schemeClr val="tx1"/>
                </a:solidFill>
                <a:latin typeface="MgOpen Cosmetica" panose="020B0500000300020003"/>
              </a:rPr>
              <a:t>Prevention &amp; early intervention services are </a:t>
            </a:r>
            <a:r>
              <a:rPr lang="en-US" sz="2400" b="1" dirty="0">
                <a:solidFill>
                  <a:srgbClr val="91004F"/>
                </a:solidFill>
                <a:latin typeface="MgOpen Cosmetica" panose="020B0500000300020003"/>
              </a:rPr>
              <a:t>steps </a:t>
            </a:r>
            <a:r>
              <a:rPr lang="en-US" sz="2400" b="1" dirty="0">
                <a:solidFill>
                  <a:schemeClr val="tx1"/>
                </a:solidFill>
                <a:latin typeface="MgOpen Cosmetica" panose="020B0500000300020003"/>
              </a:rPr>
              <a:t>that can prevent harm to children. </a:t>
            </a:r>
          </a:p>
          <a:p>
            <a:pPr marL="361950" indent="-361950">
              <a:spcBef>
                <a:spcPts val="0"/>
              </a:spcBef>
              <a:spcAft>
                <a:spcPts val="1200"/>
              </a:spcAft>
              <a:buClr>
                <a:srgbClr val="91004F"/>
              </a:buClr>
              <a:buSzPct val="90000"/>
              <a:buFont typeface="Wingdings" panose="05000000000000000000" pitchFamily="2" charset="2"/>
              <a:buChar char="l"/>
            </a:pPr>
            <a:r>
              <a:rPr lang="en-US" sz="2400" b="1" dirty="0">
                <a:solidFill>
                  <a:schemeClr val="tx1"/>
                </a:solidFill>
                <a:latin typeface="MgOpen Cosmetica" panose="020B0500000300020003"/>
              </a:rPr>
              <a:t>The best approach is to </a:t>
            </a:r>
            <a:r>
              <a:rPr lang="en-US" sz="2400" b="1" dirty="0">
                <a:solidFill>
                  <a:srgbClr val="91004F"/>
                </a:solidFill>
                <a:latin typeface="MgOpen Cosmetica" panose="020B0500000300020003"/>
              </a:rPr>
              <a:t>stop a problem </a:t>
            </a:r>
            <a:r>
              <a:rPr lang="en-US" sz="2400" b="1" dirty="0">
                <a:solidFill>
                  <a:schemeClr val="tx1"/>
                </a:solidFill>
                <a:latin typeface="MgOpen Cosmetica" panose="020B0500000300020003"/>
              </a:rPr>
              <a:t>from arising in the first place, or </a:t>
            </a:r>
            <a:r>
              <a:rPr lang="en-US" sz="2400" b="1" dirty="0">
                <a:solidFill>
                  <a:srgbClr val="91004F"/>
                </a:solidFill>
                <a:latin typeface="MgOpen Cosmetica" panose="020B0500000300020003"/>
              </a:rPr>
              <a:t>to prevent it from getting worse</a:t>
            </a:r>
            <a:r>
              <a:rPr lang="en-US" sz="2400" b="1" dirty="0">
                <a:solidFill>
                  <a:schemeClr val="tx1"/>
                </a:solidFill>
                <a:latin typeface="MgOpen Cosmetica" panose="020B0500000300020003"/>
              </a:rPr>
              <a:t>. </a:t>
            </a:r>
          </a:p>
          <a:p>
            <a:pPr marL="361950" indent="-361950">
              <a:spcBef>
                <a:spcPts val="0"/>
              </a:spcBef>
              <a:spcAft>
                <a:spcPts val="1200"/>
              </a:spcAft>
              <a:buClr>
                <a:srgbClr val="91004F"/>
              </a:buClr>
              <a:buSzPct val="90000"/>
              <a:buFont typeface="Wingdings" panose="05000000000000000000" pitchFamily="2" charset="2"/>
              <a:buChar char="l"/>
            </a:pPr>
            <a:r>
              <a:rPr lang="en-US" sz="2400" b="1" dirty="0">
                <a:solidFill>
                  <a:srgbClr val="91004F"/>
                </a:solidFill>
                <a:latin typeface="MgOpen Cosmetica" panose="020B0500000300020003"/>
              </a:rPr>
              <a:t>Prevention services are general actions </a:t>
            </a:r>
            <a:r>
              <a:rPr lang="en-US" sz="2400" b="1" dirty="0">
                <a:solidFill>
                  <a:schemeClr val="tx1"/>
                </a:solidFill>
                <a:latin typeface="MgOpen Cosmetica" panose="020B0500000300020003"/>
              </a:rPr>
              <a:t>that target communities or groups. </a:t>
            </a:r>
            <a:r>
              <a:rPr lang="en-US" sz="2400" b="1" dirty="0">
                <a:solidFill>
                  <a:srgbClr val="91004F"/>
                </a:solidFill>
                <a:latin typeface="MgOpen Cosmetica" panose="020B0500000300020003"/>
              </a:rPr>
              <a:t>Early intervention services focus on specific families </a:t>
            </a:r>
            <a:r>
              <a:rPr lang="en-US" sz="2400" b="1" dirty="0">
                <a:solidFill>
                  <a:schemeClr val="tx1"/>
                </a:solidFill>
                <a:latin typeface="MgOpen Cosmetica" panose="020B0500000300020003"/>
              </a:rPr>
              <a:t>where children are at risk.</a:t>
            </a:r>
            <a:endParaRPr lang="en-NA" sz="2800" b="1" dirty="0">
              <a:latin typeface="MgOpen Cosmetica" panose="020B0500000300020003"/>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91004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91004F"/>
              </a:solidFill>
            </a:ln>
          </p:spPr>
          <p:style>
            <a:lnRef idx="1">
              <a:schemeClr val="accent1"/>
            </a:lnRef>
            <a:fillRef idx="0">
              <a:schemeClr val="accent1"/>
            </a:fillRef>
            <a:effectRef idx="0">
              <a:schemeClr val="accent1"/>
            </a:effectRef>
            <a:fontRef idx="minor">
              <a:schemeClr val="tx1"/>
            </a:fontRef>
          </p:style>
        </p:cxnSp>
      </p:grpSp>
      <p:pic>
        <p:nvPicPr>
          <p:cNvPr id="2050" name="Picture 2">
            <a:extLst>
              <a:ext uri="{FF2B5EF4-FFF2-40B4-BE49-F238E27FC236}">
                <a16:creationId xmlns:a16="http://schemas.microsoft.com/office/drawing/2014/main" id="{B3479DB3-86D2-436E-A4EB-C368BC468F5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206114" y="4165600"/>
            <a:ext cx="2315148"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D0D3A3C3-8563-405E-9C30-9B505683AC4F}"/>
              </a:ext>
            </a:extLst>
          </p:cNvPr>
          <p:cNvGrpSpPr/>
          <p:nvPr/>
        </p:nvGrpSpPr>
        <p:grpSpPr>
          <a:xfrm>
            <a:off x="158646" y="542427"/>
            <a:ext cx="1514069" cy="900000"/>
            <a:chOff x="122070" y="542427"/>
            <a:chExt cx="1514069" cy="900000"/>
          </a:xfrm>
        </p:grpSpPr>
        <p:grpSp>
          <p:nvGrpSpPr>
            <p:cNvPr id="31" name="Group 9">
              <a:extLst>
                <a:ext uri="{FF2B5EF4-FFF2-40B4-BE49-F238E27FC236}">
                  <a16:creationId xmlns:a16="http://schemas.microsoft.com/office/drawing/2014/main" id="{F6786A2C-8ED6-4D97-B39D-9B63ED515E90}"/>
                </a:ext>
              </a:extLst>
            </p:cNvPr>
            <p:cNvGrpSpPr>
              <a:grpSpLocks/>
            </p:cNvGrpSpPr>
            <p:nvPr/>
          </p:nvGrpSpPr>
          <p:grpSpPr bwMode="auto">
            <a:xfrm>
              <a:off x="122070" y="589753"/>
              <a:ext cx="1021943" cy="792000"/>
              <a:chOff x="45451" y="590550"/>
              <a:chExt cx="1213436" cy="848620"/>
            </a:xfrm>
          </p:grpSpPr>
          <p:cxnSp>
            <p:nvCxnSpPr>
              <p:cNvPr id="38" name="Straight Connector 37">
                <a:extLst>
                  <a:ext uri="{FF2B5EF4-FFF2-40B4-BE49-F238E27FC236}">
                    <a16:creationId xmlns:a16="http://schemas.microsoft.com/office/drawing/2014/main" id="{1267ED42-7893-4155-96B5-091261EF6AC1}"/>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7A6A8B8-CED9-4225-AC71-75810B4BC2BA}"/>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9740487-C669-4742-AECB-E8172D009423}"/>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0983DF4-FCBE-4413-A29A-81B65A7B9ACD}"/>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A73CDF-A1C7-407B-805E-2F95CEAA459C}"/>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B44AF1D-5F6B-445D-BAF9-247D4F5C9B7C}"/>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F1E05B-C7CB-435C-BD33-6839CE9020FE}"/>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B904636-4BD8-4579-95A0-F2E8D9AE6D9E}"/>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5C4A63D-AFE3-4CF5-B99A-BB6F6BC6781C}"/>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5" name="Group 12">
              <a:extLst>
                <a:ext uri="{FF2B5EF4-FFF2-40B4-BE49-F238E27FC236}">
                  <a16:creationId xmlns:a16="http://schemas.microsoft.com/office/drawing/2014/main" id="{635E5739-89D1-4968-ACEE-C5CB62EED40E}"/>
                </a:ext>
              </a:extLst>
            </p:cNvPr>
            <p:cNvGrpSpPr>
              <a:grpSpLocks noChangeAspect="1"/>
            </p:cNvGrpSpPr>
            <p:nvPr/>
          </p:nvGrpSpPr>
          <p:grpSpPr bwMode="auto">
            <a:xfrm>
              <a:off x="721038" y="542427"/>
              <a:ext cx="915101" cy="900000"/>
              <a:chOff x="785813" y="539748"/>
              <a:chExt cx="962298" cy="946152"/>
            </a:xfrm>
          </p:grpSpPr>
          <p:sp>
            <p:nvSpPr>
              <p:cNvPr id="36" name="Oval 35">
                <a:extLst>
                  <a:ext uri="{FF2B5EF4-FFF2-40B4-BE49-F238E27FC236}">
                    <a16:creationId xmlns:a16="http://schemas.microsoft.com/office/drawing/2014/main" id="{7E331400-8DAB-4852-BF1D-D4550F7F7A3C}"/>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7" name="Picture 22">
                <a:extLst>
                  <a:ext uri="{FF2B5EF4-FFF2-40B4-BE49-F238E27FC236}">
                    <a16:creationId xmlns:a16="http://schemas.microsoft.com/office/drawing/2014/main" id="{9F92B9D1-C874-4A72-82DC-C62A11C8758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008379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2BD20A-85D6-4326-A639-53674F3E806F}"/>
              </a:ext>
            </a:extLst>
          </p:cNvPr>
          <p:cNvSpPr/>
          <p:nvPr/>
        </p:nvSpPr>
        <p:spPr>
          <a:xfrm>
            <a:off x="609587" y="1761535"/>
            <a:ext cx="7921624" cy="4616648"/>
          </a:xfrm>
          <a:prstGeom prst="rect">
            <a:avLst/>
          </a:prstGeom>
        </p:spPr>
        <p:txBody>
          <a:bodyPr wrap="square" lIns="0" tIns="0" rIns="0" bIns="0">
            <a:spAutoFit/>
          </a:bodyPr>
          <a:lstStyle/>
          <a:p>
            <a:pPr marL="361950" marR="0" lvl="0" indent="-361950" algn="l" defTabSz="914400" rtl="0" eaLnBrk="0" fontAlgn="base" latinLnBrk="0" hangingPunct="0">
              <a:lnSpc>
                <a:spcPct val="100000"/>
              </a:lnSpc>
              <a:spcBef>
                <a:spcPts val="0"/>
              </a:spcBef>
              <a:spcAft>
                <a:spcPts val="1200"/>
              </a:spcAft>
              <a:buClr>
                <a:srgbClr val="CC7A17"/>
              </a:buClr>
              <a:buSzPct val="90000"/>
              <a:buFont typeface="Wingdings" panose="05000000000000000000" pitchFamily="2" charset="2"/>
              <a:buChar char="l"/>
              <a:tabLst/>
              <a:defRPr/>
            </a:pP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The Child Care and Protection Act </a:t>
            </a:r>
            <a:b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contains procedures to help children </a:t>
            </a:r>
            <a:b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who may need protective services. </a:t>
            </a:r>
            <a:b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The term “</a:t>
            </a:r>
            <a:r>
              <a:rPr kumimoji="0" lang="en-US" sz="1800" b="1" i="0" u="none" strike="noStrike" kern="1200" cap="none" spc="0" normalizeH="0" baseline="0" noProof="0" dirty="0">
                <a:ln>
                  <a:noFill/>
                </a:ln>
                <a:solidFill>
                  <a:srgbClr val="CC7A17"/>
                </a:solidFill>
                <a:effectLst/>
                <a:uLnTx/>
                <a:uFillTx/>
                <a:latin typeface="MgOpen Cosmetica" panose="020B0500000300020003"/>
                <a:ea typeface="+mn-ea"/>
                <a:cs typeface="+mn-cs"/>
              </a:rPr>
              <a:t>protective services</a:t>
            </a: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 covers </a:t>
            </a:r>
            <a:b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a wide range of State interventions </a:t>
            </a:r>
            <a:b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for children who are not receiving </a:t>
            </a:r>
            <a:b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sufficient care or protection. </a:t>
            </a:r>
          </a:p>
          <a:p>
            <a:pPr marL="361950" marR="0" lvl="0" indent="-361950" algn="l" defTabSz="914400" rtl="0" eaLnBrk="0" fontAlgn="base" latinLnBrk="0" hangingPunct="0">
              <a:lnSpc>
                <a:spcPct val="100000"/>
              </a:lnSpc>
              <a:spcBef>
                <a:spcPts val="0"/>
              </a:spcBef>
              <a:spcAft>
                <a:spcPts val="1200"/>
              </a:spcAft>
              <a:buClr>
                <a:srgbClr val="CC7A17"/>
              </a:buClr>
              <a:buSzPct val="90000"/>
              <a:buFont typeface="Wingdings" panose="05000000000000000000" pitchFamily="2" charset="2"/>
              <a:buChar char="l"/>
              <a:tabLst/>
              <a:defRPr/>
            </a:pP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If a child appears to be in need of help, a </a:t>
            </a:r>
            <a:r>
              <a:rPr kumimoji="0" lang="en-US" sz="1800" b="1" i="0" u="none" strike="noStrike" kern="1200" cap="none" spc="0" normalizeH="0" baseline="0" noProof="0" dirty="0">
                <a:ln>
                  <a:noFill/>
                </a:ln>
                <a:solidFill>
                  <a:srgbClr val="CC7A17"/>
                </a:solidFill>
                <a:effectLst/>
                <a:uLnTx/>
                <a:uFillTx/>
                <a:latin typeface="MgOpen Cosmetica" panose="020B0500000300020003"/>
                <a:ea typeface="+mn-ea"/>
                <a:cs typeface="+mn-cs"/>
              </a:rPr>
              <a:t>social worker will investigate</a:t>
            </a: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 </a:t>
            </a:r>
          </a:p>
          <a:p>
            <a:pPr marL="361950" marR="0" lvl="0" indent="-361950" algn="l" defTabSz="914400" rtl="0" eaLnBrk="0" fontAlgn="base" latinLnBrk="0" hangingPunct="0">
              <a:lnSpc>
                <a:spcPct val="100000"/>
              </a:lnSpc>
              <a:spcBef>
                <a:spcPts val="0"/>
              </a:spcBef>
              <a:spcAft>
                <a:spcPts val="1200"/>
              </a:spcAft>
              <a:buClr>
                <a:srgbClr val="CC7A17"/>
              </a:buClr>
              <a:buSzPct val="90000"/>
              <a:buFont typeface="Wingdings" panose="05000000000000000000" pitchFamily="2" charset="2"/>
              <a:buChar char="l"/>
              <a:tabLst/>
              <a:defRPr/>
            </a:pP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Depending on the outcome of the investigation, the children’s court may hold a </a:t>
            </a:r>
            <a:r>
              <a:rPr kumimoji="0" lang="en-US" sz="1800" b="1" i="0" u="none" strike="noStrike" kern="1200" cap="none" spc="0" normalizeH="0" baseline="0" noProof="0" dirty="0">
                <a:ln>
                  <a:noFill/>
                </a:ln>
                <a:solidFill>
                  <a:srgbClr val="CC7A17"/>
                </a:solidFill>
                <a:effectLst/>
                <a:uLnTx/>
                <a:uFillTx/>
                <a:latin typeface="MgOpen Cosmetica" panose="020B0500000300020003"/>
                <a:ea typeface="+mn-ea"/>
                <a:cs typeface="+mn-cs"/>
              </a:rPr>
              <a:t>child protection hearing </a:t>
            </a: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to decide what course of action will be in the child’s best interests. </a:t>
            </a:r>
          </a:p>
          <a:p>
            <a:pPr marL="361950" marR="0" lvl="0" indent="-361950" algn="l" defTabSz="914400" rtl="0" eaLnBrk="0" fontAlgn="base" latinLnBrk="0" hangingPunct="0">
              <a:lnSpc>
                <a:spcPct val="100000"/>
              </a:lnSpc>
              <a:spcBef>
                <a:spcPts val="0"/>
              </a:spcBef>
              <a:spcAft>
                <a:spcPct val="0"/>
              </a:spcAft>
              <a:buClr>
                <a:srgbClr val="CC7A17"/>
              </a:buClr>
              <a:buSzPct val="90000"/>
              <a:buFont typeface="Wingdings" panose="05000000000000000000" pitchFamily="2" charset="2"/>
              <a:buChar char="l"/>
              <a:tabLst/>
              <a:defRPr/>
            </a:pP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In some instances, a child may need to be removed from the usual home in order to receive proper care and protection. In such a case, the child will be placed in </a:t>
            </a:r>
            <a:r>
              <a:rPr kumimoji="0" lang="en-US" sz="1800" b="1" i="0" u="none" strike="noStrike" kern="1200" cap="none" spc="0" normalizeH="0" baseline="0" noProof="0" dirty="0">
                <a:ln>
                  <a:noFill/>
                </a:ln>
                <a:solidFill>
                  <a:srgbClr val="CC7A17"/>
                </a:solidFill>
                <a:effectLst/>
                <a:uLnTx/>
                <a:uFillTx/>
                <a:latin typeface="MgOpen Cosmetica" panose="020B0500000300020003"/>
                <a:ea typeface="+mn-ea"/>
                <a:cs typeface="+mn-cs"/>
              </a:rPr>
              <a:t>alternative care </a:t>
            </a:r>
            <a:r>
              <a:rPr kumimoji="0" lang="en-US" sz="1800" i="0" u="none" strike="noStrike" kern="1200" cap="none" spc="0" normalizeH="0" baseline="0" noProof="0" dirty="0">
                <a:ln>
                  <a:noFill/>
                </a:ln>
                <a:solidFill>
                  <a:srgbClr val="000000"/>
                </a:solidFill>
                <a:effectLst/>
                <a:uLnTx/>
                <a:uFillTx/>
                <a:latin typeface="MgOpen Cosmetica" panose="020B0500000300020003"/>
                <a:ea typeface="+mn-ea"/>
                <a:cs typeface="+mn-cs"/>
              </a:rPr>
              <a:t>and the family will be supported to be reunited if possible, after the problems have been addressed.</a:t>
            </a:r>
            <a:endParaRPr kumimoji="0" lang="en-US" sz="1600" i="0" u="none" strike="noStrike" kern="1200" cap="none" spc="0" normalizeH="0" baseline="0" noProof="0" dirty="0">
              <a:ln>
                <a:noFill/>
              </a:ln>
              <a:solidFill>
                <a:srgbClr val="000000"/>
              </a:solidFill>
              <a:effectLst/>
              <a:uLnTx/>
              <a:uFillTx/>
              <a:latin typeface="MgOpen Cosmetica" panose="020B0500000300020003"/>
              <a:ea typeface="+mn-ea"/>
              <a:cs typeface="+mn-cs"/>
            </a:endParaRPr>
          </a:p>
        </p:txBody>
      </p:sp>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CC7A1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CC7A17"/>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71684" y="621513"/>
            <a:ext cx="6259528"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lvl="0" algn="l" eaLnBrk="1" hangingPunct="1"/>
            <a:r>
              <a:rPr lang="en-ZA" sz="3200" dirty="0">
                <a:solidFill>
                  <a:srgbClr val="CC7A17"/>
                </a:solidFill>
                <a:latin typeface="MgOpen Cosmetica" panose="020B0500000300020003" pitchFamily="34" charset="0"/>
              </a:rPr>
              <a:t>Children in need of  </a:t>
            </a:r>
            <a:br>
              <a:rPr lang="en-ZA" sz="3200" dirty="0">
                <a:solidFill>
                  <a:srgbClr val="CC7A17"/>
                </a:solidFill>
                <a:latin typeface="MgOpen Cosmetica" panose="020B0500000300020003" pitchFamily="34" charset="0"/>
              </a:rPr>
            </a:br>
            <a:r>
              <a:rPr lang="en-ZA" sz="3200" dirty="0">
                <a:solidFill>
                  <a:srgbClr val="CC7A17"/>
                </a:solidFill>
                <a:latin typeface="MgOpen Cosmetica" panose="020B0500000300020003" pitchFamily="34" charset="0"/>
              </a:rPr>
              <a:t>protective services</a:t>
            </a:r>
            <a:endParaRPr kumimoji="0" lang="en-GB" altLang="x-none" sz="2400" b="1" i="0" u="none" strike="noStrike" kern="0" cap="none" spc="0" normalizeH="0" baseline="0" noProof="0" dirty="0">
              <a:ln>
                <a:noFill/>
              </a:ln>
              <a:solidFill>
                <a:srgbClr val="CC7A17"/>
              </a:solidFill>
              <a:effectLst/>
              <a:uLnTx/>
              <a:uFillTx/>
              <a:latin typeface="MgOpen Cosmetica" panose="020B0500000300020003"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79803" y="1820105"/>
            <a:ext cx="2686081" cy="1790720"/>
          </a:xfrm>
          <a:prstGeom prst="rect">
            <a:avLst/>
          </a:prstGeom>
        </p:spPr>
      </p:pic>
      <p:grpSp>
        <p:nvGrpSpPr>
          <p:cNvPr id="21" name="Group 20">
            <a:extLst>
              <a:ext uri="{FF2B5EF4-FFF2-40B4-BE49-F238E27FC236}">
                <a16:creationId xmlns:a16="http://schemas.microsoft.com/office/drawing/2014/main" id="{C94F9475-6513-49E0-B1C4-554832EA5BD4}"/>
              </a:ext>
            </a:extLst>
          </p:cNvPr>
          <p:cNvGrpSpPr/>
          <p:nvPr/>
        </p:nvGrpSpPr>
        <p:grpSpPr>
          <a:xfrm>
            <a:off x="158646" y="542427"/>
            <a:ext cx="1514069" cy="900000"/>
            <a:chOff x="122070" y="542427"/>
            <a:chExt cx="1514069" cy="900000"/>
          </a:xfrm>
        </p:grpSpPr>
        <p:grpSp>
          <p:nvGrpSpPr>
            <p:cNvPr id="22" name="Group 9">
              <a:extLst>
                <a:ext uri="{FF2B5EF4-FFF2-40B4-BE49-F238E27FC236}">
                  <a16:creationId xmlns:a16="http://schemas.microsoft.com/office/drawing/2014/main" id="{391572CA-6DE3-4901-837B-98EC4A5D1A74}"/>
                </a:ext>
              </a:extLst>
            </p:cNvPr>
            <p:cNvGrpSpPr>
              <a:grpSpLocks/>
            </p:cNvGrpSpPr>
            <p:nvPr/>
          </p:nvGrpSpPr>
          <p:grpSpPr bwMode="auto">
            <a:xfrm>
              <a:off x="122070" y="589753"/>
              <a:ext cx="1021943" cy="792000"/>
              <a:chOff x="45451" y="590550"/>
              <a:chExt cx="1213436" cy="848620"/>
            </a:xfrm>
          </p:grpSpPr>
          <p:cxnSp>
            <p:nvCxnSpPr>
              <p:cNvPr id="27" name="Straight Connector 26">
                <a:extLst>
                  <a:ext uri="{FF2B5EF4-FFF2-40B4-BE49-F238E27FC236}">
                    <a16:creationId xmlns:a16="http://schemas.microsoft.com/office/drawing/2014/main" id="{9512C893-389C-4145-949D-CCABC247FD8D}"/>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71A2A45-963C-446C-A23D-F0C0ECD5BA8A}"/>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6C45BC-3B9A-49A9-809B-241A88084FF0}"/>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CC29DB1-EFD1-4DD2-8F05-DAF7B1067E55}"/>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023F59E-E1D8-47AE-8353-079C63AB98B7}"/>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C0BE463-3113-4739-99F6-54CB87474352}"/>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937FC07-1372-4000-A301-F8781996A21D}"/>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703425B-285B-41FE-A991-7967F42B8D6A}"/>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7000FF5-E8EF-4A8B-9F9C-3C5447A38205}"/>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3" name="Group 12">
              <a:extLst>
                <a:ext uri="{FF2B5EF4-FFF2-40B4-BE49-F238E27FC236}">
                  <a16:creationId xmlns:a16="http://schemas.microsoft.com/office/drawing/2014/main" id="{DB14E723-D49C-43DA-9193-E8D2960C6F21}"/>
                </a:ext>
              </a:extLst>
            </p:cNvPr>
            <p:cNvGrpSpPr>
              <a:grpSpLocks noChangeAspect="1"/>
            </p:cNvGrpSpPr>
            <p:nvPr/>
          </p:nvGrpSpPr>
          <p:grpSpPr bwMode="auto">
            <a:xfrm>
              <a:off x="721038" y="542427"/>
              <a:ext cx="915101" cy="900000"/>
              <a:chOff x="785813" y="539748"/>
              <a:chExt cx="962298" cy="946152"/>
            </a:xfrm>
          </p:grpSpPr>
          <p:sp>
            <p:nvSpPr>
              <p:cNvPr id="24" name="Oval 23">
                <a:extLst>
                  <a:ext uri="{FF2B5EF4-FFF2-40B4-BE49-F238E27FC236}">
                    <a16:creationId xmlns:a16="http://schemas.microsoft.com/office/drawing/2014/main" id="{AEDAE20E-1B4D-40B4-B528-261D1A1FB5CE}"/>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6" name="Picture 22">
                <a:extLst>
                  <a:ext uri="{FF2B5EF4-FFF2-40B4-BE49-F238E27FC236}">
                    <a16:creationId xmlns:a16="http://schemas.microsoft.com/office/drawing/2014/main" id="{E54E02A0-7FB7-4636-9AC1-1BE3F22502C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220019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266925" y="673346"/>
            <a:ext cx="6265888" cy="615553"/>
          </a:xfrm>
        </p:spPr>
        <p:txBody>
          <a:bodyPr wrap="square" lIns="0" tIns="0" rIns="0" bIns="0">
            <a:spAutoFit/>
          </a:bodyPr>
          <a:lstStyle/>
          <a:p>
            <a:pPr algn="l" eaLnBrk="1" hangingPunct="1">
              <a:tabLst>
                <a:tab pos="1884363" algn="l"/>
              </a:tabLst>
            </a:pPr>
            <a:r>
              <a:rPr lang="en-GB" altLang="en-NA" sz="4000" dirty="0">
                <a:solidFill>
                  <a:srgbClr val="838C1F"/>
                </a:solidFill>
                <a:latin typeface="MgOpen Cosmetica" panose="020B0500000300020003" pitchFamily="34" charset="0"/>
              </a:rPr>
              <a:t>Foster care</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838C1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838C1F"/>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0B7A5E00-B933-4089-BAC1-4DAD761EB501}"/>
              </a:ext>
            </a:extLst>
          </p:cNvPr>
          <p:cNvSpPr/>
          <p:nvPr/>
        </p:nvSpPr>
        <p:spPr>
          <a:xfrm>
            <a:off x="514182" y="1561698"/>
            <a:ext cx="4825912" cy="2400657"/>
          </a:xfrm>
          <a:prstGeom prst="rect">
            <a:avLst/>
          </a:prstGeom>
        </p:spPr>
        <p:txBody>
          <a:bodyPr wrap="square">
            <a:spAutoFit/>
          </a:bodyPr>
          <a:lstStyle/>
          <a:p>
            <a:pPr marL="265113" marR="0" lvl="0" indent="-265113" algn="l" defTabSz="914400" rtl="0" eaLnBrk="0" fontAlgn="base" latinLnBrk="0" hangingPunct="0">
              <a:lnSpc>
                <a:spcPct val="100000"/>
              </a:lnSpc>
              <a:spcBef>
                <a:spcPct val="0"/>
              </a:spcBef>
              <a:spcAft>
                <a:spcPts val="1000"/>
              </a:spcAft>
              <a:buClr>
                <a:srgbClr val="838C1F"/>
              </a:buClr>
              <a:buSzPct val="90000"/>
              <a:buFont typeface="Wingdings" panose="05000000000000000000" pitchFamily="2" charset="2"/>
              <a:buChar char="l"/>
              <a:tabLst>
                <a:tab pos="265113" algn="l"/>
              </a:tabLst>
              <a:defRPr/>
            </a:pPr>
            <a:r>
              <a:rPr kumimoji="0" lang="en-US" sz="2000" b="1" i="0" u="none" strike="noStrike" kern="1200" cap="none" spc="0" normalizeH="0" baseline="0" noProof="0" dirty="0">
                <a:ln>
                  <a:noFill/>
                </a:ln>
                <a:solidFill>
                  <a:srgbClr val="838C1F"/>
                </a:solidFill>
                <a:effectLst/>
                <a:uLnTx/>
                <a:uFillTx/>
                <a:latin typeface="MgOpen Cosmetica" panose="020B0500000300020003"/>
                <a:ea typeface="+mn-ea"/>
                <a:cs typeface="+mn-cs"/>
              </a:rPr>
              <a:t>Foster care </a:t>
            </a:r>
            <a:r>
              <a:rPr kumimoji="0" lang="en-US" sz="2000" b="0" i="0" u="none" strike="noStrike" kern="1200" cap="none" spc="0" normalizeH="0" baseline="0" noProof="0" dirty="0">
                <a:ln>
                  <a:noFill/>
                </a:ln>
                <a:solidFill>
                  <a:srgbClr val="000000"/>
                </a:solidFill>
                <a:effectLst/>
                <a:uLnTx/>
                <a:uFillTx/>
                <a:latin typeface="MgOpen Cosmetica" panose="020B0500000300020003"/>
                <a:ea typeface="+mn-ea"/>
                <a:cs typeface="+mn-cs"/>
              </a:rPr>
              <a:t>is the “care of a child by a person who is </a:t>
            </a:r>
            <a:r>
              <a:rPr kumimoji="0" lang="en-US" sz="2000" b="1" i="1" u="none" strike="noStrike" kern="1200" cap="none" spc="0" normalizeH="0" baseline="0" noProof="0" dirty="0">
                <a:ln>
                  <a:noFill/>
                </a:ln>
                <a:solidFill>
                  <a:srgbClr val="000000"/>
                </a:solidFill>
                <a:effectLst/>
                <a:uLnTx/>
                <a:uFillTx/>
                <a:latin typeface="MgOpen Cosmetica" panose="020B0500000300020003"/>
                <a:ea typeface="+mn-ea"/>
                <a:cs typeface="+mn-cs"/>
              </a:rPr>
              <a:t>not </a:t>
            </a:r>
            <a:r>
              <a:rPr kumimoji="0" lang="en-US" sz="2000" b="0" i="0" u="none" strike="noStrike" kern="1200" cap="none" spc="0" normalizeH="0" baseline="0" noProof="0" dirty="0">
                <a:ln>
                  <a:noFill/>
                </a:ln>
                <a:solidFill>
                  <a:srgbClr val="000000"/>
                </a:solidFill>
                <a:effectLst/>
                <a:uLnTx/>
                <a:uFillTx/>
                <a:latin typeface="MgOpen Cosmetica" panose="020B0500000300020003"/>
                <a:ea typeface="+mn-ea"/>
                <a:cs typeface="+mn-cs"/>
              </a:rPr>
              <a:t>the parent, guardian or family member or extended family member of the child”.</a:t>
            </a:r>
          </a:p>
          <a:p>
            <a:pPr marL="265113" marR="0" lvl="0" indent="-265113" algn="l" defTabSz="914400" rtl="0" eaLnBrk="0" fontAlgn="base" latinLnBrk="0" hangingPunct="0">
              <a:lnSpc>
                <a:spcPct val="100000"/>
              </a:lnSpc>
              <a:spcBef>
                <a:spcPct val="0"/>
              </a:spcBef>
              <a:spcAft>
                <a:spcPts val="1200"/>
              </a:spcAft>
              <a:buClr>
                <a:srgbClr val="838C1F"/>
              </a:buClr>
              <a:buSzPct val="90000"/>
              <a:buFont typeface="Wingdings" panose="05000000000000000000" pitchFamily="2" charset="2"/>
              <a:buChar char="l"/>
              <a:tabLst>
                <a:tab pos="265113" algn="l"/>
              </a:tabLst>
              <a:defRPr/>
            </a:pPr>
            <a:r>
              <a:rPr kumimoji="0" lang="en-US" sz="2000" b="0" i="0" u="none" strike="noStrike" kern="1200" cap="none" spc="0" normalizeH="0" baseline="0" noProof="0" dirty="0">
                <a:ln>
                  <a:noFill/>
                </a:ln>
                <a:solidFill>
                  <a:srgbClr val="000000"/>
                </a:solidFill>
                <a:effectLst/>
                <a:uLnTx/>
                <a:uFillTx/>
                <a:latin typeface="MgOpen Cosmetica" panose="020B0500000300020003"/>
                <a:ea typeface="+mn-ea"/>
                <a:cs typeface="+mn-cs"/>
              </a:rPr>
              <a:t>Children are placed in foster care by an </a:t>
            </a:r>
            <a:r>
              <a:rPr kumimoji="0" lang="en-US" sz="2000" b="1" i="0" u="none" strike="noStrike" kern="1200" cap="none" spc="0" normalizeH="0" baseline="0" noProof="0" dirty="0">
                <a:ln>
                  <a:noFill/>
                </a:ln>
                <a:solidFill>
                  <a:srgbClr val="000000"/>
                </a:solidFill>
                <a:effectLst/>
                <a:uLnTx/>
                <a:uFillTx/>
                <a:latin typeface="MgOpen Cosmetica" panose="020B0500000300020003"/>
                <a:ea typeface="+mn-ea"/>
                <a:cs typeface="+mn-cs"/>
              </a:rPr>
              <a:t>order of the children’s court </a:t>
            </a:r>
            <a:r>
              <a:rPr kumimoji="0" lang="en-US" sz="2000" b="0" i="0" u="none" strike="noStrike" kern="1200" cap="none" spc="0" normalizeH="0" baseline="0" noProof="0" dirty="0">
                <a:ln>
                  <a:noFill/>
                </a:ln>
                <a:solidFill>
                  <a:srgbClr val="000000"/>
                </a:solidFill>
                <a:effectLst/>
                <a:uLnTx/>
                <a:uFillTx/>
                <a:latin typeface="MgOpen Cosmetica" panose="020B0500000300020003"/>
                <a:ea typeface="+mn-ea"/>
                <a:cs typeface="+mn-cs"/>
              </a:rPr>
              <a:t>after a child protection hearing.</a:t>
            </a:r>
            <a:endParaRPr kumimoji="0" lang="en-NA" sz="2400" b="0" i="0" u="none" strike="noStrike" kern="1200" cap="none" spc="0" normalizeH="0" baseline="0" noProof="0" dirty="0">
              <a:ln>
                <a:noFill/>
              </a:ln>
              <a:solidFill>
                <a:srgbClr val="000000"/>
              </a:solidFill>
              <a:effectLst/>
              <a:uLnTx/>
              <a:uFillTx/>
              <a:latin typeface="MgOpen Cosmetica" panose="020B0500000300020003"/>
              <a:ea typeface="+mn-ea"/>
              <a:cs typeface="+mn-cs"/>
            </a:endParaRPr>
          </a:p>
        </p:txBody>
      </p:sp>
      <p:sp>
        <p:nvSpPr>
          <p:cNvPr id="4" name="Rectangle 3">
            <a:extLst>
              <a:ext uri="{FF2B5EF4-FFF2-40B4-BE49-F238E27FC236}">
                <a16:creationId xmlns:a16="http://schemas.microsoft.com/office/drawing/2014/main" id="{313A06F6-4AE9-49B1-AFB7-176A0935F8AA}"/>
              </a:ext>
            </a:extLst>
          </p:cNvPr>
          <p:cNvSpPr/>
          <p:nvPr/>
        </p:nvSpPr>
        <p:spPr>
          <a:xfrm>
            <a:off x="514182" y="3941798"/>
            <a:ext cx="8337205" cy="2503249"/>
          </a:xfrm>
          <a:prstGeom prst="rect">
            <a:avLst/>
          </a:prstGeom>
        </p:spPr>
        <p:txBody>
          <a:bodyPr wrap="square">
            <a:spAutoFit/>
          </a:bodyPr>
          <a:lstStyle/>
          <a:p>
            <a:pPr marL="265113" marR="0" lvl="0" indent="-265113" algn="l" defTabSz="914400" rtl="0" eaLnBrk="0" fontAlgn="base" latinLnBrk="0" hangingPunct="0">
              <a:lnSpc>
                <a:spcPct val="100000"/>
              </a:lnSpc>
              <a:spcBef>
                <a:spcPct val="0"/>
              </a:spcBef>
              <a:spcAft>
                <a:spcPts val="1000"/>
              </a:spcAft>
              <a:buClr>
                <a:srgbClr val="838C1F"/>
              </a:buClr>
              <a:buSzPct val="90000"/>
              <a:buFont typeface="Wingdings" panose="05000000000000000000" pitchFamily="2" charset="2"/>
              <a:buChar char="l"/>
              <a:tabLst/>
              <a:defRPr/>
            </a:pPr>
            <a:r>
              <a:rPr kumimoji="0" lang="en-US" sz="2000" b="0" i="0" u="none" strike="noStrike" kern="1200" cap="none" normalizeH="0" noProof="0" dirty="0">
                <a:ln>
                  <a:noFill/>
                </a:ln>
                <a:solidFill>
                  <a:srgbClr val="000000"/>
                </a:solidFill>
                <a:effectLst/>
                <a:uLnTx/>
                <a:uFillTx/>
                <a:latin typeface="MgOpen Cosmetica" panose="020B0500000300020003"/>
                <a:ea typeface="+mn-ea"/>
                <a:cs typeface="+mn-cs"/>
              </a:rPr>
              <a:t>Foster parents play a </a:t>
            </a:r>
            <a:r>
              <a:rPr kumimoji="0" lang="en-US" sz="2000" b="1" i="0" u="none" strike="noStrike" kern="1200" cap="none" normalizeH="0" noProof="0" dirty="0">
                <a:ln>
                  <a:noFill/>
                </a:ln>
                <a:solidFill>
                  <a:srgbClr val="000000"/>
                </a:solidFill>
                <a:effectLst/>
                <a:uLnTx/>
                <a:uFillTx/>
                <a:latin typeface="MgOpen Cosmetica" panose="020B0500000300020003"/>
                <a:ea typeface="+mn-ea"/>
                <a:cs typeface="+mn-cs"/>
              </a:rPr>
              <a:t>similar function as children’s homes</a:t>
            </a:r>
            <a:r>
              <a:rPr kumimoji="0" lang="en-US" sz="2000" b="0" i="0" u="none" strike="noStrike" kern="1200" cap="none" normalizeH="0" noProof="0" dirty="0">
                <a:ln>
                  <a:noFill/>
                </a:ln>
                <a:solidFill>
                  <a:srgbClr val="000000"/>
                </a:solidFill>
                <a:effectLst/>
                <a:uLnTx/>
                <a:uFillTx/>
                <a:latin typeface="MgOpen Cosmetica" panose="020B0500000300020003"/>
                <a:ea typeface="+mn-ea"/>
                <a:cs typeface="+mn-cs"/>
              </a:rPr>
              <a:t>, but in a family environment. </a:t>
            </a:r>
          </a:p>
          <a:p>
            <a:pPr marL="265113" marR="0" lvl="0" indent="-265113" algn="l" defTabSz="914400" rtl="0" eaLnBrk="0" fontAlgn="base" latinLnBrk="0" hangingPunct="0">
              <a:lnSpc>
                <a:spcPct val="100000"/>
              </a:lnSpc>
              <a:spcBef>
                <a:spcPct val="0"/>
              </a:spcBef>
              <a:spcAft>
                <a:spcPts val="1000"/>
              </a:spcAft>
              <a:buClr>
                <a:srgbClr val="838C1F"/>
              </a:buClr>
              <a:buSzPct val="90000"/>
              <a:buFont typeface="Wingdings" panose="05000000000000000000" pitchFamily="2" charset="2"/>
              <a:buChar char="l"/>
              <a:tabLst/>
              <a:defRPr/>
            </a:pPr>
            <a:r>
              <a:rPr kumimoji="0" lang="en-US" sz="2000" b="0" i="0" u="none" strike="noStrike" kern="1200" cap="none" spc="-20" normalizeH="0" baseline="0" noProof="0" dirty="0">
                <a:ln>
                  <a:noFill/>
                </a:ln>
                <a:solidFill>
                  <a:srgbClr val="000000"/>
                </a:solidFill>
                <a:effectLst/>
                <a:uLnTx/>
                <a:uFillTx/>
                <a:latin typeface="MgOpen Cosmetica" panose="020B0500000300020003"/>
                <a:ea typeface="+mn-ea"/>
                <a:cs typeface="+mn-cs"/>
              </a:rPr>
              <a:t>Children may be placed with foster parents for </a:t>
            </a:r>
            <a:r>
              <a:rPr kumimoji="0" lang="en-US" sz="2000" b="1" i="0" u="none" strike="noStrike" kern="1200" cap="none" spc="-20" normalizeH="0" baseline="0" noProof="0" dirty="0">
                <a:ln>
                  <a:noFill/>
                </a:ln>
                <a:solidFill>
                  <a:srgbClr val="000000"/>
                </a:solidFill>
                <a:effectLst/>
                <a:uLnTx/>
                <a:uFillTx/>
                <a:latin typeface="MgOpen Cosmetica" panose="020B0500000300020003"/>
                <a:ea typeface="+mn-ea"/>
                <a:cs typeface="+mn-cs"/>
              </a:rPr>
              <a:t>short temporary periods</a:t>
            </a:r>
            <a:r>
              <a:rPr kumimoji="0" lang="en-US" sz="2000" b="0" i="0" u="none" strike="noStrike" kern="1200" cap="none" spc="-20" normalizeH="0" baseline="0" noProof="0" dirty="0">
                <a:ln>
                  <a:noFill/>
                </a:ln>
                <a:solidFill>
                  <a:srgbClr val="000000"/>
                </a:solidFill>
                <a:effectLst/>
                <a:uLnTx/>
                <a:uFillTx/>
                <a:latin typeface="MgOpen Cosmetica" panose="020B0500000300020003"/>
                <a:ea typeface="+mn-ea"/>
                <a:cs typeface="+mn-cs"/>
              </a:rPr>
              <a:t>, or on a </a:t>
            </a:r>
            <a:r>
              <a:rPr kumimoji="0" lang="en-US" sz="2000" b="1" i="0" u="none" strike="noStrike" kern="1200" cap="none" spc="-20" normalizeH="0" baseline="0" noProof="0" dirty="0">
                <a:ln>
                  <a:noFill/>
                </a:ln>
                <a:solidFill>
                  <a:srgbClr val="000000"/>
                </a:solidFill>
                <a:effectLst/>
                <a:uLnTx/>
                <a:uFillTx/>
                <a:latin typeface="MgOpen Cosmetica" panose="020B0500000300020003"/>
                <a:ea typeface="+mn-ea"/>
                <a:cs typeface="+mn-cs"/>
              </a:rPr>
              <a:t>longer-term basis </a:t>
            </a:r>
            <a:r>
              <a:rPr kumimoji="0" lang="en-US" sz="2000" b="0" i="0" u="none" strike="noStrike" kern="1200" cap="none" spc="-20" normalizeH="0" baseline="0" noProof="0" dirty="0">
                <a:ln>
                  <a:noFill/>
                </a:ln>
                <a:solidFill>
                  <a:srgbClr val="000000"/>
                </a:solidFill>
                <a:effectLst/>
                <a:uLnTx/>
                <a:uFillTx/>
                <a:latin typeface="MgOpen Cosmetica" panose="020B0500000300020003"/>
                <a:ea typeface="+mn-ea"/>
                <a:cs typeface="+mn-cs"/>
              </a:rPr>
              <a:t>– depending on their situation.</a:t>
            </a:r>
          </a:p>
          <a:p>
            <a:pPr marL="265113" marR="0" lvl="0" indent="-265113" algn="l" defTabSz="914400" rtl="0" eaLnBrk="0" fontAlgn="base" latinLnBrk="0" hangingPunct="0">
              <a:lnSpc>
                <a:spcPct val="100000"/>
              </a:lnSpc>
              <a:spcBef>
                <a:spcPct val="0"/>
              </a:spcBef>
              <a:spcAft>
                <a:spcPts val="1200"/>
              </a:spcAft>
              <a:buClr>
                <a:srgbClr val="838C1F"/>
              </a:buClr>
              <a:buSzPct val="90000"/>
              <a:buFont typeface="Wingdings" panose="05000000000000000000" pitchFamily="2" charset="2"/>
              <a:buChar char="l"/>
              <a:tabLst/>
              <a:defRPr/>
            </a:pPr>
            <a:r>
              <a:rPr lang="en-US" sz="2000" dirty="0">
                <a:solidFill>
                  <a:srgbClr val="000000"/>
                </a:solidFill>
                <a:latin typeface="MgOpen Cosmetica" panose="020B0500000300020003" pitchFamily="34" charset="0"/>
              </a:rPr>
              <a:t>Persons who want to become foster parents must be </a:t>
            </a:r>
            <a:r>
              <a:rPr lang="en-US" sz="2000" b="1" dirty="0">
                <a:solidFill>
                  <a:srgbClr val="000000"/>
                </a:solidFill>
                <a:latin typeface="MgOpen Cosmetica" panose="020B0500000300020003" pitchFamily="34" charset="0"/>
              </a:rPr>
              <a:t>approved</a:t>
            </a:r>
            <a:r>
              <a:rPr lang="en-US" sz="2000" dirty="0">
                <a:solidFill>
                  <a:srgbClr val="000000"/>
                </a:solidFill>
                <a:latin typeface="MgOpen Cosmetica" panose="020B0500000300020003" pitchFamily="34" charset="0"/>
              </a:rPr>
              <a:t> and </a:t>
            </a:r>
            <a:r>
              <a:rPr lang="en-US" sz="2000" b="1" dirty="0">
                <a:solidFill>
                  <a:srgbClr val="000000"/>
                </a:solidFill>
                <a:latin typeface="MgOpen Cosmetica" panose="020B0500000300020003" pitchFamily="34" charset="0"/>
              </a:rPr>
              <a:t>listed in a register </a:t>
            </a:r>
            <a:r>
              <a:rPr lang="en-US" sz="2000" dirty="0">
                <a:solidFill>
                  <a:srgbClr val="000000"/>
                </a:solidFill>
                <a:latin typeface="MgOpen Cosmetica" panose="020B0500000300020003" pitchFamily="34" charset="0"/>
              </a:rPr>
              <a:t>of prospective foster parents in advance of the placement of a child with them.</a:t>
            </a:r>
            <a:r>
              <a:rPr kumimoji="0" lang="en-US" sz="2000" i="0" u="none" strike="noStrike" kern="1200" cap="none" normalizeH="0" baseline="0" noProof="0" dirty="0">
                <a:ln>
                  <a:noFill/>
                </a:ln>
                <a:solidFill>
                  <a:srgbClr val="000000"/>
                </a:solidFill>
                <a:effectLst/>
                <a:uLnTx/>
                <a:uFillTx/>
                <a:latin typeface="MgOpen Cosmetica" panose="020B0500000300020003"/>
              </a:rPr>
              <a:t> </a:t>
            </a:r>
            <a:endParaRPr lang="en-US" sz="2000" dirty="0">
              <a:solidFill>
                <a:srgbClr val="000000"/>
              </a:solidFill>
              <a:latin typeface="MgOpen Cosmetica" panose="020B0500000300020003"/>
            </a:endParaRPr>
          </a:p>
        </p:txBody>
      </p:sp>
      <p:pic>
        <p:nvPicPr>
          <p:cNvPr id="5" name="Picture 4"/>
          <p:cNvPicPr>
            <a:picLocks noChangeAspect="1"/>
          </p:cNvPicPr>
          <p:nvPr/>
        </p:nvPicPr>
        <p:blipFill>
          <a:blip r:embed="rId3"/>
          <a:stretch>
            <a:fillRect/>
          </a:stretch>
        </p:blipFill>
        <p:spPr>
          <a:xfrm>
            <a:off x="5274287" y="1635035"/>
            <a:ext cx="3292162" cy="1912837"/>
          </a:xfrm>
          <a:prstGeom prst="rect">
            <a:avLst/>
          </a:prstGeom>
        </p:spPr>
      </p:pic>
      <p:grpSp>
        <p:nvGrpSpPr>
          <p:cNvPr id="23" name="Group 22">
            <a:extLst>
              <a:ext uri="{FF2B5EF4-FFF2-40B4-BE49-F238E27FC236}">
                <a16:creationId xmlns:a16="http://schemas.microsoft.com/office/drawing/2014/main" id="{688B104C-C1AA-4A1E-8634-A6BC6BC9A90B}"/>
              </a:ext>
            </a:extLst>
          </p:cNvPr>
          <p:cNvGrpSpPr/>
          <p:nvPr/>
        </p:nvGrpSpPr>
        <p:grpSpPr>
          <a:xfrm>
            <a:off x="158646" y="542427"/>
            <a:ext cx="1514069" cy="900000"/>
            <a:chOff x="122070" y="542427"/>
            <a:chExt cx="1514069" cy="900000"/>
          </a:xfrm>
        </p:grpSpPr>
        <p:grpSp>
          <p:nvGrpSpPr>
            <p:cNvPr id="24" name="Group 9">
              <a:extLst>
                <a:ext uri="{FF2B5EF4-FFF2-40B4-BE49-F238E27FC236}">
                  <a16:creationId xmlns:a16="http://schemas.microsoft.com/office/drawing/2014/main" id="{7B1CB4C8-CECC-4487-9099-3C4614880541}"/>
                </a:ext>
              </a:extLst>
            </p:cNvPr>
            <p:cNvGrpSpPr>
              <a:grpSpLocks/>
            </p:cNvGrpSpPr>
            <p:nvPr/>
          </p:nvGrpSpPr>
          <p:grpSpPr bwMode="auto">
            <a:xfrm>
              <a:off x="122070" y="589753"/>
              <a:ext cx="1021943" cy="792000"/>
              <a:chOff x="45451" y="590550"/>
              <a:chExt cx="1213436" cy="848620"/>
            </a:xfrm>
          </p:grpSpPr>
          <p:cxnSp>
            <p:nvCxnSpPr>
              <p:cNvPr id="28" name="Straight Connector 27">
                <a:extLst>
                  <a:ext uri="{FF2B5EF4-FFF2-40B4-BE49-F238E27FC236}">
                    <a16:creationId xmlns:a16="http://schemas.microsoft.com/office/drawing/2014/main" id="{14E63223-011E-4FAE-9721-138F8EA20544}"/>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D3CCADD-0FCE-4980-A1D8-BF18BB7CCA4F}"/>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396B4F-DBAA-49E2-8945-1D352A87ED9A}"/>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9E6CBC1-BFF4-4575-AABD-2998206D8B3D}"/>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608720C-1B29-40C3-9A5F-8DC5DE5829F9}"/>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737F92A-059D-4E8E-8AAA-D347A7345BF2}"/>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71413A2-C7AC-4A23-827B-71109AA5952F}"/>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8ACAA1-BEF8-4F70-A79E-3A35241FC404}"/>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CF3AED-10B0-47B9-8E0A-BF6419769B82}"/>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5" name="Group 12">
              <a:extLst>
                <a:ext uri="{FF2B5EF4-FFF2-40B4-BE49-F238E27FC236}">
                  <a16:creationId xmlns:a16="http://schemas.microsoft.com/office/drawing/2014/main" id="{A041CCDE-D55C-495D-8C78-1041A23AA49E}"/>
                </a:ext>
              </a:extLst>
            </p:cNvPr>
            <p:cNvGrpSpPr>
              <a:grpSpLocks noChangeAspect="1"/>
            </p:cNvGrpSpPr>
            <p:nvPr/>
          </p:nvGrpSpPr>
          <p:grpSpPr bwMode="auto">
            <a:xfrm>
              <a:off x="721038" y="542427"/>
              <a:ext cx="915101" cy="900000"/>
              <a:chOff x="785813" y="539748"/>
              <a:chExt cx="962298" cy="946152"/>
            </a:xfrm>
          </p:grpSpPr>
          <p:sp>
            <p:nvSpPr>
              <p:cNvPr id="26" name="Oval 25">
                <a:extLst>
                  <a:ext uri="{FF2B5EF4-FFF2-40B4-BE49-F238E27FC236}">
                    <a16:creationId xmlns:a16="http://schemas.microsoft.com/office/drawing/2014/main" id="{324E3A2F-DB37-4B93-A4B3-68756F7B85B1}"/>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7" name="Picture 22">
                <a:extLst>
                  <a:ext uri="{FF2B5EF4-FFF2-40B4-BE49-F238E27FC236}">
                    <a16:creationId xmlns:a16="http://schemas.microsoft.com/office/drawing/2014/main" id="{D90FD9E7-70BF-48D9-897C-7F078D99015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70282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77DD73-1E01-4C01-8BE8-DECC3C5ACA51}"/>
              </a:ext>
            </a:extLst>
          </p:cNvPr>
          <p:cNvSpPr>
            <a:spLocks noGrp="1"/>
          </p:cNvSpPr>
          <p:nvPr>
            <p:ph idx="1"/>
          </p:nvPr>
        </p:nvSpPr>
        <p:spPr>
          <a:xfrm>
            <a:off x="611188" y="1666131"/>
            <a:ext cx="7921609" cy="3909302"/>
          </a:xfrm>
        </p:spPr>
        <p:txBody>
          <a:bodyPr lIns="0" tIns="0" rIns="0" bIns="0"/>
          <a:lstStyle/>
          <a:p>
            <a:pPr>
              <a:spcBef>
                <a:spcPts val="0"/>
              </a:spcBef>
              <a:spcAft>
                <a:spcPts val="1200"/>
              </a:spcAft>
              <a:buClr>
                <a:srgbClr val="524FA1"/>
              </a:buClr>
              <a:buSzPct val="90000"/>
              <a:buFont typeface="Wingdings" panose="05000000000000000000" pitchFamily="2" charset="2"/>
              <a:buChar char="l"/>
            </a:pPr>
            <a:r>
              <a:rPr lang="en-US" sz="2000" dirty="0">
                <a:solidFill>
                  <a:schemeClr val="tx1"/>
                </a:solidFill>
                <a:latin typeface="MgOpen Cosmetica" panose="020B0604020202020204"/>
              </a:rPr>
              <a:t>If a child is placed in </a:t>
            </a:r>
            <a:r>
              <a:rPr lang="en-US" sz="2000" b="1" dirty="0">
                <a:solidFill>
                  <a:srgbClr val="524FA1"/>
                </a:solidFill>
                <a:latin typeface="MgOpen Cosmetica" panose="020B0604020202020204"/>
              </a:rPr>
              <a:t>alternative care </a:t>
            </a:r>
            <a:r>
              <a:rPr lang="en-US" sz="2000" dirty="0">
                <a:solidFill>
                  <a:schemeClr val="tx1"/>
                </a:solidFill>
                <a:latin typeface="MgOpen Cosmetica" panose="020B0604020202020204"/>
              </a:rPr>
              <a:t>by court order, the children’s court may order the child’s </a:t>
            </a:r>
            <a:r>
              <a:rPr lang="en-US" sz="2000" b="1" dirty="0">
                <a:solidFill>
                  <a:srgbClr val="524FA1"/>
                </a:solidFill>
                <a:latin typeface="MgOpen Cosmetica" panose="020B0604020202020204"/>
              </a:rPr>
              <a:t>parents</a:t>
            </a:r>
            <a:r>
              <a:rPr lang="en-US" sz="2000" b="1" dirty="0">
                <a:solidFill>
                  <a:schemeClr val="tx1"/>
                </a:solidFill>
                <a:latin typeface="MgOpen Cosmetica" panose="020B0604020202020204"/>
              </a:rPr>
              <a:t> </a:t>
            </a:r>
            <a:r>
              <a:rPr lang="en-US" sz="2000" dirty="0">
                <a:solidFill>
                  <a:schemeClr val="tx1"/>
                </a:solidFill>
                <a:latin typeface="MgOpen Cosmetica" panose="020B0604020202020204"/>
              </a:rPr>
              <a:t>– or other persons who bear legal liability for the child’s maintenance – to pay a </a:t>
            </a:r>
            <a:r>
              <a:rPr lang="en-US" sz="2000" b="1" dirty="0">
                <a:solidFill>
                  <a:srgbClr val="524FA1"/>
                </a:solidFill>
                <a:latin typeface="MgOpen Cosmetica" panose="020B0604020202020204"/>
              </a:rPr>
              <a:t>contribution towards the child’s care</a:t>
            </a:r>
            <a:r>
              <a:rPr lang="en-US" sz="2000" dirty="0">
                <a:solidFill>
                  <a:schemeClr val="tx1"/>
                </a:solidFill>
                <a:latin typeface="MgOpen Cosmetica" panose="020B0604020202020204"/>
              </a:rPr>
              <a:t>, if they have the means to do so. </a:t>
            </a:r>
          </a:p>
          <a:p>
            <a:pPr>
              <a:spcBef>
                <a:spcPts val="0"/>
              </a:spcBef>
              <a:spcAft>
                <a:spcPts val="1200"/>
              </a:spcAft>
              <a:buClr>
                <a:srgbClr val="524FA1"/>
              </a:buClr>
              <a:buSzPct val="90000"/>
              <a:buFont typeface="Wingdings" panose="05000000000000000000" pitchFamily="2" charset="2"/>
              <a:buChar char="l"/>
            </a:pPr>
            <a:r>
              <a:rPr lang="en-US" sz="2000" dirty="0">
                <a:solidFill>
                  <a:schemeClr val="tx1"/>
                </a:solidFill>
                <a:latin typeface="MgOpen Cosmetica" panose="020B0604020202020204"/>
              </a:rPr>
              <a:t>This rule on </a:t>
            </a:r>
            <a:r>
              <a:rPr lang="en-US" sz="2000" b="1" dirty="0">
                <a:solidFill>
                  <a:srgbClr val="524FA1"/>
                </a:solidFill>
                <a:latin typeface="MgOpen Cosmetica" panose="020B0604020202020204"/>
              </a:rPr>
              <a:t>reimbursement </a:t>
            </a:r>
            <a:r>
              <a:rPr lang="en-US" sz="2000" dirty="0">
                <a:solidFill>
                  <a:schemeClr val="tx1"/>
                </a:solidFill>
                <a:latin typeface="MgOpen Cosmetica" panose="020B0604020202020204"/>
              </a:rPr>
              <a:t>also </a:t>
            </a:r>
            <a:br>
              <a:rPr lang="en-US" sz="2000" dirty="0">
                <a:solidFill>
                  <a:schemeClr val="tx1"/>
                </a:solidFill>
                <a:latin typeface="MgOpen Cosmetica" panose="020B0604020202020204"/>
              </a:rPr>
            </a:br>
            <a:r>
              <a:rPr lang="en-US" sz="2000" dirty="0">
                <a:solidFill>
                  <a:schemeClr val="tx1"/>
                </a:solidFill>
                <a:latin typeface="MgOpen Cosmetica" panose="020B0604020202020204"/>
              </a:rPr>
              <a:t>applies to </a:t>
            </a:r>
            <a:r>
              <a:rPr lang="en-US" sz="2000" b="1" dirty="0">
                <a:solidFill>
                  <a:srgbClr val="524FA1"/>
                </a:solidFill>
                <a:latin typeface="MgOpen Cosmetica" panose="020B0604020202020204"/>
              </a:rPr>
              <a:t>certain other costs of </a:t>
            </a:r>
            <a:br>
              <a:rPr lang="en-US" sz="2000" b="1" dirty="0">
                <a:solidFill>
                  <a:srgbClr val="524FA1"/>
                </a:solidFill>
                <a:latin typeface="MgOpen Cosmetica" panose="020B0604020202020204"/>
              </a:rPr>
            </a:br>
            <a:r>
              <a:rPr lang="en-US" sz="2000" b="1" dirty="0">
                <a:solidFill>
                  <a:srgbClr val="524FA1"/>
                </a:solidFill>
                <a:latin typeface="MgOpen Cosmetica" panose="020B0604020202020204"/>
              </a:rPr>
              <a:t>State intervention </a:t>
            </a:r>
            <a:r>
              <a:rPr lang="en-US" sz="2000" dirty="0">
                <a:solidFill>
                  <a:schemeClr val="tx1"/>
                </a:solidFill>
                <a:latin typeface="MgOpen Cosmetica" panose="020B0604020202020204"/>
              </a:rPr>
              <a:t>to assist a child. </a:t>
            </a:r>
          </a:p>
          <a:p>
            <a:pPr>
              <a:spcBef>
                <a:spcPts val="0"/>
              </a:spcBef>
              <a:spcAft>
                <a:spcPts val="1200"/>
              </a:spcAft>
              <a:buClr>
                <a:srgbClr val="524FA1"/>
              </a:buClr>
              <a:buSzPct val="90000"/>
              <a:buFont typeface="Wingdings" panose="05000000000000000000" pitchFamily="2" charset="2"/>
              <a:buChar char="l"/>
            </a:pPr>
            <a:r>
              <a:rPr lang="en-US" sz="2000" dirty="0">
                <a:solidFill>
                  <a:schemeClr val="tx1"/>
                </a:solidFill>
                <a:latin typeface="MgOpen Cosmetica" panose="020B0604020202020204"/>
              </a:rPr>
              <a:t>A contribution order is </a:t>
            </a:r>
            <a:r>
              <a:rPr lang="en-US" sz="2000" b="1" dirty="0">
                <a:solidFill>
                  <a:srgbClr val="524FA1"/>
                </a:solidFill>
                <a:latin typeface="MgOpen Cosmetica" panose="020B0604020202020204"/>
              </a:rPr>
              <a:t>similar to a </a:t>
            </a:r>
            <a:br>
              <a:rPr lang="en-US" sz="2000" b="1" dirty="0">
                <a:solidFill>
                  <a:srgbClr val="524FA1"/>
                </a:solidFill>
                <a:latin typeface="MgOpen Cosmetica" panose="020B0604020202020204"/>
              </a:rPr>
            </a:br>
            <a:r>
              <a:rPr lang="en-US" sz="2000" b="1" dirty="0">
                <a:solidFill>
                  <a:srgbClr val="524FA1"/>
                </a:solidFill>
                <a:latin typeface="MgOpen Cosmetica" panose="020B0604020202020204"/>
              </a:rPr>
              <a:t>maintenance order</a:t>
            </a:r>
            <a:r>
              <a:rPr lang="en-US" sz="2000" dirty="0">
                <a:solidFill>
                  <a:schemeClr val="tx1"/>
                </a:solidFill>
                <a:latin typeface="MgOpen Cosmetica" panose="020B0604020202020204"/>
              </a:rPr>
              <a:t>, but it is designed </a:t>
            </a:r>
            <a:br>
              <a:rPr lang="en-US" sz="2000" dirty="0">
                <a:solidFill>
                  <a:schemeClr val="tx1"/>
                </a:solidFill>
                <a:latin typeface="MgOpen Cosmetica" panose="020B0604020202020204"/>
              </a:rPr>
            </a:br>
            <a:r>
              <a:rPr lang="en-US" sz="2000" dirty="0">
                <a:solidFill>
                  <a:schemeClr val="tx1"/>
                </a:solidFill>
                <a:latin typeface="MgOpen Cosmetica" panose="020B0604020202020204"/>
              </a:rPr>
              <a:t>to reimburse the State for the costs </a:t>
            </a:r>
            <a:br>
              <a:rPr lang="en-US" sz="2000" dirty="0">
                <a:solidFill>
                  <a:schemeClr val="tx1"/>
                </a:solidFill>
                <a:latin typeface="MgOpen Cosmetica" panose="020B0604020202020204"/>
              </a:rPr>
            </a:br>
            <a:r>
              <a:rPr lang="en-US" sz="2000" dirty="0">
                <a:solidFill>
                  <a:schemeClr val="tx1"/>
                </a:solidFill>
                <a:latin typeface="MgOpen Cosmetica" panose="020B0604020202020204"/>
              </a:rPr>
              <a:t>incurred in assisting children in need </a:t>
            </a:r>
            <a:br>
              <a:rPr lang="en-US" sz="2000" dirty="0">
                <a:solidFill>
                  <a:schemeClr val="tx1"/>
                </a:solidFill>
                <a:latin typeface="MgOpen Cosmetica" panose="020B0604020202020204"/>
              </a:rPr>
            </a:br>
            <a:r>
              <a:rPr lang="en-US" sz="2000" dirty="0">
                <a:solidFill>
                  <a:schemeClr val="tx1"/>
                </a:solidFill>
                <a:latin typeface="MgOpen Cosmetica" panose="020B0604020202020204"/>
              </a:rPr>
              <a:t>in terms of the Act.</a:t>
            </a:r>
          </a:p>
        </p:txBody>
      </p:sp>
      <p:pic>
        <p:nvPicPr>
          <p:cNvPr id="4" name="Picture 3"/>
          <p:cNvPicPr>
            <a:picLocks noChangeAspect="1"/>
          </p:cNvPicPr>
          <p:nvPr/>
        </p:nvPicPr>
        <p:blipFill>
          <a:blip r:embed="rId3"/>
          <a:srcRect/>
          <a:stretch/>
        </p:blipFill>
        <p:spPr>
          <a:xfrm>
            <a:off x="5388405" y="3059907"/>
            <a:ext cx="3144408" cy="2515526"/>
          </a:xfrm>
          <a:prstGeom prst="rect">
            <a:avLst/>
          </a:prstGeom>
        </p:spPr>
      </p:pic>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23333" y="692076"/>
            <a:ext cx="6309465" cy="615553"/>
          </a:xfrm>
        </p:spPr>
        <p:txBody>
          <a:bodyPr wrap="square" lIns="0" tIns="0" rIns="0" bIns="0">
            <a:spAutoFit/>
          </a:bodyPr>
          <a:lstStyle/>
          <a:p>
            <a:pPr algn="l" eaLnBrk="1" hangingPunct="1">
              <a:tabLst>
                <a:tab pos="1884363" algn="l"/>
              </a:tabLst>
            </a:pPr>
            <a:r>
              <a:rPr lang="en-GB" altLang="en-NA" sz="4000" dirty="0">
                <a:solidFill>
                  <a:srgbClr val="524FA1"/>
                </a:solidFill>
                <a:latin typeface="MgOpen Cosmetica" panose="020B0500000300020003" pitchFamily="34" charset="0"/>
              </a:rPr>
              <a:t>Contribution orders</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524FA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524FA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8E4A107-E85A-418A-A667-98DF7FC58CA9}"/>
              </a:ext>
            </a:extLst>
          </p:cNvPr>
          <p:cNvGrpSpPr/>
          <p:nvPr/>
        </p:nvGrpSpPr>
        <p:grpSpPr>
          <a:xfrm>
            <a:off x="158646" y="542427"/>
            <a:ext cx="1514069" cy="900000"/>
            <a:chOff x="122070" y="542427"/>
            <a:chExt cx="1514069" cy="900000"/>
          </a:xfrm>
        </p:grpSpPr>
        <p:grpSp>
          <p:nvGrpSpPr>
            <p:cNvPr id="23" name="Group 9">
              <a:extLst>
                <a:ext uri="{FF2B5EF4-FFF2-40B4-BE49-F238E27FC236}">
                  <a16:creationId xmlns:a16="http://schemas.microsoft.com/office/drawing/2014/main" id="{208B0187-2F11-4FC9-A03B-625D217FAC69}"/>
                </a:ext>
              </a:extLst>
            </p:cNvPr>
            <p:cNvGrpSpPr>
              <a:grpSpLocks/>
            </p:cNvGrpSpPr>
            <p:nvPr/>
          </p:nvGrpSpPr>
          <p:grpSpPr bwMode="auto">
            <a:xfrm>
              <a:off x="122070" y="589753"/>
              <a:ext cx="1021943" cy="792000"/>
              <a:chOff x="45451" y="590550"/>
              <a:chExt cx="1213436" cy="848620"/>
            </a:xfrm>
          </p:grpSpPr>
          <p:cxnSp>
            <p:nvCxnSpPr>
              <p:cNvPr id="27" name="Straight Connector 26">
                <a:extLst>
                  <a:ext uri="{FF2B5EF4-FFF2-40B4-BE49-F238E27FC236}">
                    <a16:creationId xmlns:a16="http://schemas.microsoft.com/office/drawing/2014/main" id="{772F6100-4980-4F34-824B-C924274F5986}"/>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267DE7-3977-4E30-BA8F-DEE98EC3E499}"/>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B8D7BC-5536-427E-A6BF-FEF83BEA8CCE}"/>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F48BAF2-92C8-443E-95EC-8CE970374F07}"/>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63F1DB-83B7-4525-BBF0-DF09C514DA3D}"/>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716DCB-4445-42B0-8BC0-49BB648CCCC3}"/>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65FF6C-8357-49C8-B706-2B1C8A11E50C}"/>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BA9F5D2-4550-40C0-8EC4-282C9075479E}"/>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949D905-E176-4965-9AE4-3C96AAA15CD7}"/>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12">
              <a:extLst>
                <a:ext uri="{FF2B5EF4-FFF2-40B4-BE49-F238E27FC236}">
                  <a16:creationId xmlns:a16="http://schemas.microsoft.com/office/drawing/2014/main" id="{7FDF917F-6D61-46BC-AFFC-E49F32199D91}"/>
                </a:ext>
              </a:extLst>
            </p:cNvPr>
            <p:cNvGrpSpPr>
              <a:grpSpLocks noChangeAspect="1"/>
            </p:cNvGrpSpPr>
            <p:nvPr/>
          </p:nvGrpSpPr>
          <p:grpSpPr bwMode="auto">
            <a:xfrm>
              <a:off x="721038" y="542427"/>
              <a:ext cx="915101" cy="900000"/>
              <a:chOff x="785813" y="539748"/>
              <a:chExt cx="962298" cy="946152"/>
            </a:xfrm>
          </p:grpSpPr>
          <p:sp>
            <p:nvSpPr>
              <p:cNvPr id="25" name="Oval 24">
                <a:extLst>
                  <a:ext uri="{FF2B5EF4-FFF2-40B4-BE49-F238E27FC236}">
                    <a16:creationId xmlns:a16="http://schemas.microsoft.com/office/drawing/2014/main" id="{6105FD97-F04B-4801-B4F3-1DA00C05530E}"/>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6" name="Picture 22">
                <a:extLst>
                  <a:ext uri="{FF2B5EF4-FFF2-40B4-BE49-F238E27FC236}">
                    <a16:creationId xmlns:a16="http://schemas.microsoft.com/office/drawing/2014/main" id="{C436E6DF-F333-439E-8716-91AA8219ECC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246087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C0809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C0809E"/>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71683" y="629213"/>
            <a:ext cx="6261130"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NA" sz="4000" b="1" i="0" u="none" strike="noStrike" kern="0" cap="none" spc="0" normalizeH="0" baseline="0" noProof="0" dirty="0">
                <a:ln>
                  <a:noFill/>
                </a:ln>
                <a:solidFill>
                  <a:srgbClr val="C0809E"/>
                </a:solidFill>
                <a:effectLst/>
                <a:uLnTx/>
                <a:uFillTx/>
                <a:latin typeface="MgOpen Cosmetica" panose="020B0500000300020003" pitchFamily="34" charset="0"/>
                <a:ea typeface="+mj-ea"/>
                <a:cs typeface="+mj-cs"/>
              </a:rPr>
              <a:t>Adoption</a:t>
            </a:r>
            <a:endParaRPr kumimoji="0" lang="en-GB" altLang="en-NA" sz="4000" b="1" i="0" u="none" strike="noStrike" kern="0" cap="none" spc="0" normalizeH="0" baseline="0" noProof="0" dirty="0">
              <a:ln>
                <a:noFill/>
              </a:ln>
              <a:solidFill>
                <a:srgbClr val="C0809E"/>
              </a:solidFill>
              <a:effectLst/>
              <a:uLnTx/>
              <a:uFillTx/>
              <a:latin typeface="MgOpen Cosmetica" panose="020B0500000300020003" pitchFamily="34" charset="0"/>
              <a:ea typeface="+mj-ea"/>
              <a:cs typeface="+mj-cs"/>
            </a:endParaRPr>
          </a:p>
        </p:txBody>
      </p:sp>
      <p:sp>
        <p:nvSpPr>
          <p:cNvPr id="2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512326" y="1691638"/>
            <a:ext cx="783229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ts val="1200"/>
              </a:spcAft>
              <a:buClr>
                <a:srgbClr val="C0809E"/>
              </a:buClr>
              <a:buSzTx/>
              <a:buFont typeface="MgOpen Cosmetica" panose="020B0604020202020204"/>
              <a:buChar char="•"/>
              <a:tabLst/>
              <a:defRPr/>
            </a:pPr>
            <a: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Adoption is a useful way of affording children </a:t>
            </a:r>
            <a:b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benefits of </a:t>
            </a:r>
            <a:r>
              <a:rPr kumimoji="0" lang="en-ZA" altLang="en-NA" sz="2400" b="1" i="0" u="none" strike="noStrike" kern="0" cap="none" spc="0" normalizeH="0" baseline="0" noProof="0" dirty="0">
                <a:ln>
                  <a:noFill/>
                </a:ln>
                <a:solidFill>
                  <a:srgbClr val="C0809E"/>
                </a:solidFill>
                <a:effectLst/>
                <a:uLnTx/>
                <a:uFillTx/>
                <a:latin typeface="MgOpen Cosmetica" panose="020B0500000300020003" pitchFamily="34" charset="0"/>
                <a:ea typeface="+mn-ea"/>
                <a:cs typeface="+mn-cs"/>
              </a:rPr>
              <a:t>family life </a:t>
            </a:r>
            <a: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which might not </a:t>
            </a:r>
            <a:b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otherwise be available to  them.</a:t>
            </a:r>
          </a:p>
          <a:p>
            <a:pPr marL="342900" marR="0" lvl="0" indent="-342900" algn="l" defTabSz="914400" rtl="0" eaLnBrk="1" fontAlgn="base" latinLnBrk="0" hangingPunct="1">
              <a:lnSpc>
                <a:spcPct val="100000"/>
              </a:lnSpc>
              <a:spcBef>
                <a:spcPts val="0"/>
              </a:spcBef>
              <a:spcAft>
                <a:spcPts val="1200"/>
              </a:spcAft>
              <a:buClr>
                <a:srgbClr val="C0809E"/>
              </a:buClr>
              <a:buSzTx/>
              <a:buFont typeface="MgOpen Cosmetica" panose="020B0604020202020204"/>
              <a:buChar char="•"/>
              <a:tabLst/>
              <a:defRPr/>
            </a:pPr>
            <a: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law takes a </a:t>
            </a:r>
            <a:r>
              <a:rPr kumimoji="0" lang="en-ZA" altLang="en-NA" sz="2400" b="1" i="0" u="none" strike="noStrike" kern="0" cap="none" spc="0" normalizeH="0" baseline="0" noProof="0" dirty="0">
                <a:ln>
                  <a:noFill/>
                </a:ln>
                <a:solidFill>
                  <a:srgbClr val="C0809E"/>
                </a:solidFill>
                <a:effectLst/>
                <a:uLnTx/>
                <a:uFillTx/>
                <a:latin typeface="MgOpen Cosmetica" panose="020B0500000300020003" pitchFamily="34" charset="0"/>
                <a:ea typeface="+mn-ea"/>
                <a:cs typeface="+mn-cs"/>
              </a:rPr>
              <a:t>child-centred approach to adoption</a:t>
            </a:r>
            <a: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with the best interests of the child as a guiding standard.</a:t>
            </a:r>
          </a:p>
          <a:p>
            <a:pPr marL="342900" marR="0" lvl="0" indent="-342900" algn="l" defTabSz="914400" rtl="0" eaLnBrk="1" fontAlgn="base" latinLnBrk="0" hangingPunct="1">
              <a:lnSpc>
                <a:spcPct val="100000"/>
              </a:lnSpc>
              <a:spcBef>
                <a:spcPts val="0"/>
              </a:spcBef>
              <a:spcAft>
                <a:spcPts val="1200"/>
              </a:spcAft>
              <a:buClr>
                <a:srgbClr val="C0809E"/>
              </a:buClr>
              <a:buSzTx/>
              <a:buFont typeface="MgOpen Cosmetica" panose="020B0604020202020204"/>
              <a:buChar char="•"/>
              <a:tabLst/>
              <a:defRPr/>
            </a:pPr>
            <a: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law makes provision for </a:t>
            </a:r>
            <a:r>
              <a:rPr kumimoji="0" lang="en-ZA" altLang="en-NA" sz="2400" b="1" i="0" u="none" strike="noStrike" kern="0" cap="none" spc="0" normalizeH="0" baseline="0" noProof="0" dirty="0">
                <a:ln>
                  <a:noFill/>
                </a:ln>
                <a:solidFill>
                  <a:srgbClr val="C0809E"/>
                </a:solidFill>
                <a:effectLst/>
                <a:uLnTx/>
                <a:uFillTx/>
                <a:latin typeface="MgOpen Cosmetica" panose="020B0500000300020003" pitchFamily="34" charset="0"/>
                <a:ea typeface="+mn-ea"/>
                <a:cs typeface="+mn-cs"/>
              </a:rPr>
              <a:t>intercountry adoption </a:t>
            </a:r>
            <a: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where there is no suitable long-term care option for a child inside Namibia.</a:t>
            </a:r>
          </a:p>
          <a:p>
            <a:pPr marL="342900" marR="0" lvl="0" indent="-342900" algn="l" defTabSz="914400" rtl="0" eaLnBrk="1" fontAlgn="base" latinLnBrk="0" hangingPunct="1">
              <a:lnSpc>
                <a:spcPct val="100000"/>
              </a:lnSpc>
              <a:spcBef>
                <a:spcPts val="0"/>
              </a:spcBef>
              <a:spcAft>
                <a:spcPts val="1200"/>
              </a:spcAft>
              <a:buClr>
                <a:srgbClr val="C0809E"/>
              </a:buClr>
              <a:buSzTx/>
              <a:buFont typeface="MgOpen Cosmetica" panose="020B0604020202020204"/>
              <a:buChar char="•"/>
              <a:tabLst/>
              <a:defRPr/>
            </a:pPr>
            <a: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Only a </a:t>
            </a:r>
            <a:r>
              <a:rPr kumimoji="0" lang="en-ZA" altLang="en-NA" sz="2400" b="1" i="0" u="none" strike="noStrike" kern="0" cap="none" spc="0" normalizeH="0" baseline="0" noProof="0" dirty="0">
                <a:ln>
                  <a:noFill/>
                </a:ln>
                <a:solidFill>
                  <a:srgbClr val="C0809E"/>
                </a:solidFill>
                <a:effectLst/>
                <a:uLnTx/>
                <a:uFillTx/>
                <a:latin typeface="MgOpen Cosmetica" panose="020B0500000300020003" pitchFamily="34" charset="0"/>
                <a:ea typeface="+mn-ea"/>
                <a:cs typeface="+mn-cs"/>
              </a:rPr>
              <a:t>small number of Namibian children are adopted each year</a:t>
            </a:r>
            <a: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while many children are placed </a:t>
            </a:r>
            <a:b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en-NA"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in kinship care or foster care.</a:t>
            </a:r>
          </a:p>
        </p:txBody>
      </p:sp>
      <p:pic>
        <p:nvPicPr>
          <p:cNvPr id="2" name="Picture 1"/>
          <p:cNvPicPr>
            <a:picLocks noChangeAspect="1"/>
          </p:cNvPicPr>
          <p:nvPr/>
        </p:nvPicPr>
        <p:blipFill>
          <a:blip r:embed="rId3"/>
          <a:stretch>
            <a:fillRect/>
          </a:stretch>
        </p:blipFill>
        <p:spPr>
          <a:xfrm flipH="1">
            <a:off x="6877123" y="390289"/>
            <a:ext cx="1834251" cy="2292814"/>
          </a:xfrm>
          <a:prstGeom prst="rect">
            <a:avLst/>
          </a:prstGeom>
        </p:spPr>
      </p:pic>
      <p:grpSp>
        <p:nvGrpSpPr>
          <p:cNvPr id="21" name="Group 20">
            <a:extLst>
              <a:ext uri="{FF2B5EF4-FFF2-40B4-BE49-F238E27FC236}">
                <a16:creationId xmlns:a16="http://schemas.microsoft.com/office/drawing/2014/main" id="{8FC4A9EA-5C7D-4172-B934-6A4B1B4927B2}"/>
              </a:ext>
            </a:extLst>
          </p:cNvPr>
          <p:cNvGrpSpPr/>
          <p:nvPr/>
        </p:nvGrpSpPr>
        <p:grpSpPr>
          <a:xfrm>
            <a:off x="158646" y="542427"/>
            <a:ext cx="1514069" cy="900000"/>
            <a:chOff x="122070" y="542427"/>
            <a:chExt cx="1514069" cy="900000"/>
          </a:xfrm>
        </p:grpSpPr>
        <p:grpSp>
          <p:nvGrpSpPr>
            <p:cNvPr id="22" name="Group 9">
              <a:extLst>
                <a:ext uri="{FF2B5EF4-FFF2-40B4-BE49-F238E27FC236}">
                  <a16:creationId xmlns:a16="http://schemas.microsoft.com/office/drawing/2014/main" id="{879944AA-0CDA-4CA6-B3EC-00590C49A429}"/>
                </a:ext>
              </a:extLst>
            </p:cNvPr>
            <p:cNvGrpSpPr>
              <a:grpSpLocks/>
            </p:cNvGrpSpPr>
            <p:nvPr/>
          </p:nvGrpSpPr>
          <p:grpSpPr bwMode="auto">
            <a:xfrm>
              <a:off x="122070" y="589753"/>
              <a:ext cx="1021943" cy="792000"/>
              <a:chOff x="45451" y="590550"/>
              <a:chExt cx="1213436" cy="848620"/>
            </a:xfrm>
          </p:grpSpPr>
          <p:cxnSp>
            <p:nvCxnSpPr>
              <p:cNvPr id="27" name="Straight Connector 26">
                <a:extLst>
                  <a:ext uri="{FF2B5EF4-FFF2-40B4-BE49-F238E27FC236}">
                    <a16:creationId xmlns:a16="http://schemas.microsoft.com/office/drawing/2014/main" id="{530DE1A1-24DC-4D9D-B6B7-867FC21D4DC2}"/>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0BB881-F74B-4BCB-8377-EF61C65CED9D}"/>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773266F-3E3F-49AE-83A5-60297EFE3D81}"/>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F322AC6-E2C4-498E-96AB-B29F36EDD930}"/>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3600AF1-CD17-49F6-849B-65C774159F69}"/>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292AF7-6241-485D-B59D-033B836FCBBD}"/>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6AE42E-4D08-4889-9FDB-CEC81F92FD4B}"/>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53258F7-0827-4520-8B2A-CF2D443A518D}"/>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74C0ADF-BCCF-4725-AAD6-5EF0DE23E96B}"/>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3" name="Group 12">
              <a:extLst>
                <a:ext uri="{FF2B5EF4-FFF2-40B4-BE49-F238E27FC236}">
                  <a16:creationId xmlns:a16="http://schemas.microsoft.com/office/drawing/2014/main" id="{CE04683B-7890-4B15-ABE2-8A8148D7A9FE}"/>
                </a:ext>
              </a:extLst>
            </p:cNvPr>
            <p:cNvGrpSpPr>
              <a:grpSpLocks noChangeAspect="1"/>
            </p:cNvGrpSpPr>
            <p:nvPr/>
          </p:nvGrpSpPr>
          <p:grpSpPr bwMode="auto">
            <a:xfrm>
              <a:off x="721038" y="542427"/>
              <a:ext cx="915101" cy="900000"/>
              <a:chOff x="785813" y="539748"/>
              <a:chExt cx="962298" cy="946152"/>
            </a:xfrm>
          </p:grpSpPr>
          <p:sp>
            <p:nvSpPr>
              <p:cNvPr id="24" name="Oval 23">
                <a:extLst>
                  <a:ext uri="{FF2B5EF4-FFF2-40B4-BE49-F238E27FC236}">
                    <a16:creationId xmlns:a16="http://schemas.microsoft.com/office/drawing/2014/main" id="{46876F5B-9EDE-4FF5-8002-054C4302B06A}"/>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6" name="Picture 22">
                <a:extLst>
                  <a:ext uri="{FF2B5EF4-FFF2-40B4-BE49-F238E27FC236}">
                    <a16:creationId xmlns:a16="http://schemas.microsoft.com/office/drawing/2014/main" id="{B3B10D51-E676-4D59-82C4-601356065B8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479098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ED1C24"/>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18033" y="628409"/>
            <a:ext cx="6314777"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x-none" sz="32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rPr>
              <a:t>Medical interventions</a:t>
            </a:r>
            <a:br>
              <a:rPr kumimoji="0" lang="en-ZA" altLang="x-none" sz="32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rPr>
            </a:br>
            <a:r>
              <a:rPr kumimoji="0" lang="en-ZA" altLang="x-none" sz="32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rPr>
              <a:t>and HIV testing</a:t>
            </a:r>
            <a:endParaRPr kumimoji="0" lang="en-GB" altLang="x-none" sz="32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581828" y="1789436"/>
            <a:ext cx="7924825" cy="4388553"/>
            <a:chOff x="1083672" y="743359"/>
            <a:chExt cx="7924825" cy="4388553"/>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1085602" y="743359"/>
              <a:ext cx="4487021"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ED1C24"/>
                </a:buClr>
                <a:buSzTx/>
                <a:buFont typeface="MgOpen Cosmetica" panose="020B0604020202020204"/>
                <a:buChar char="•"/>
                <a:tabLst/>
                <a:defRPr/>
              </a:pP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Child Care and Protection Act applies the principle of </a:t>
              </a:r>
              <a:r>
                <a:rPr kumimoji="0" lang="en-ZA"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child participation </a:t>
              </a: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to </a:t>
              </a:r>
              <a:r>
                <a:rPr kumimoji="0" lang="en-ZA"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medical interventions</a:t>
              </a: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ZA"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surgical operations </a:t>
              </a: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and </a:t>
              </a:r>
              <a:r>
                <a:rPr kumimoji="0" lang="en-ZA"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HIV testing.</a:t>
              </a:r>
              <a:endParaRPr kumimoji="0" lang="en-GB"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1083672" y="2700477"/>
              <a:ext cx="792482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ts val="1200"/>
                </a:spcAft>
                <a:buClr>
                  <a:srgbClr val="ED1C24"/>
                </a:buClr>
                <a:buSzTx/>
                <a:buFontTx/>
                <a:buChar char="•"/>
                <a:tabLst/>
                <a:defRPr/>
              </a:pP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It sets criteria for determining when children are </a:t>
              </a:r>
              <a:r>
                <a:rPr kumimoji="0" lang="en-ZA"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sufficiently mature </a:t>
              </a: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to make independent or assisted decisions on medical issues.</a:t>
              </a:r>
            </a:p>
            <a:p>
              <a:pPr marL="342900" marR="0" lvl="0" indent="-342900" algn="l" defTabSz="914400" rtl="0" eaLnBrk="1" fontAlgn="base" latinLnBrk="0" hangingPunct="1">
                <a:lnSpc>
                  <a:spcPct val="100000"/>
                </a:lnSpc>
                <a:spcBef>
                  <a:spcPts val="0"/>
                </a:spcBef>
                <a:spcAft>
                  <a:spcPts val="1200"/>
                </a:spcAft>
                <a:buClr>
                  <a:srgbClr val="ED1C24"/>
                </a:buClr>
                <a:buSzTx/>
                <a:buFontTx/>
                <a:buChar char="•"/>
                <a:tabLst/>
                <a:defRPr/>
              </a:pP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It also sets special rules for </a:t>
              </a:r>
              <a:r>
                <a:rPr kumimoji="0" lang="en-ZA"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consent to medical  examinations </a:t>
              </a:r>
              <a:r>
                <a:rPr kumimoji="0" lang="en-US" sz="2400" b="1" i="0" u="none" strike="noStrike" kern="1200" cap="none" spc="0" normalizeH="0" baseline="0" noProof="0" dirty="0">
                  <a:ln>
                    <a:noFill/>
                  </a:ln>
                  <a:solidFill>
                    <a:srgbClr val="ED1C24"/>
                  </a:solidFill>
                  <a:effectLst/>
                  <a:uLnTx/>
                  <a:uFillTx/>
                  <a:latin typeface="MgOpen Cosmetica" panose="020B0604020202020204"/>
                  <a:ea typeface="+mn-ea"/>
                  <a:cs typeface="+mn-cs"/>
                </a:rPr>
                <a:t>of children who may have been abused or neglected. </a:t>
              </a:r>
              <a:r>
                <a:rPr kumimoji="0" lang="en-US" sz="2800" b="0" i="0" u="none" strike="noStrike" kern="1200" cap="none" spc="0" normalizeH="0" baseline="0" noProof="0" dirty="0">
                  <a:ln>
                    <a:noFill/>
                  </a:ln>
                  <a:solidFill>
                    <a:srgbClr val="ED1C24"/>
                  </a:solidFill>
                  <a:effectLst/>
                  <a:uLnTx/>
                  <a:uFillTx/>
                  <a:latin typeface="MgOpen Cosmetica" panose="020B0604020202020204"/>
                  <a:ea typeface="+mn-ea"/>
                  <a:cs typeface="+mn-cs"/>
                </a:rPr>
                <a:t>	</a:t>
              </a:r>
            </a:p>
          </p:txBody>
        </p:sp>
      </p:gr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773" t="5209" r="2773" b="4807"/>
          <a:stretch/>
        </p:blipFill>
        <p:spPr>
          <a:xfrm>
            <a:off x="5695842" y="1888942"/>
            <a:ext cx="2836968" cy="1647646"/>
          </a:xfrm>
          <a:prstGeom prst="rect">
            <a:avLst/>
          </a:prstGeom>
        </p:spPr>
      </p:pic>
      <p:grpSp>
        <p:nvGrpSpPr>
          <p:cNvPr id="23" name="Group 22">
            <a:extLst>
              <a:ext uri="{FF2B5EF4-FFF2-40B4-BE49-F238E27FC236}">
                <a16:creationId xmlns:a16="http://schemas.microsoft.com/office/drawing/2014/main" id="{36E37858-88F5-404D-BCF1-6706C146474C}"/>
              </a:ext>
            </a:extLst>
          </p:cNvPr>
          <p:cNvGrpSpPr/>
          <p:nvPr/>
        </p:nvGrpSpPr>
        <p:grpSpPr>
          <a:xfrm>
            <a:off x="158646" y="542427"/>
            <a:ext cx="1514069" cy="900000"/>
            <a:chOff x="122070" y="542427"/>
            <a:chExt cx="1514069" cy="900000"/>
          </a:xfrm>
        </p:grpSpPr>
        <p:grpSp>
          <p:nvGrpSpPr>
            <p:cNvPr id="24" name="Group 9">
              <a:extLst>
                <a:ext uri="{FF2B5EF4-FFF2-40B4-BE49-F238E27FC236}">
                  <a16:creationId xmlns:a16="http://schemas.microsoft.com/office/drawing/2014/main" id="{61E778A6-9903-436F-B64E-BF9D77068D6D}"/>
                </a:ext>
              </a:extLst>
            </p:cNvPr>
            <p:cNvGrpSpPr>
              <a:grpSpLocks/>
            </p:cNvGrpSpPr>
            <p:nvPr/>
          </p:nvGrpSpPr>
          <p:grpSpPr bwMode="auto">
            <a:xfrm>
              <a:off x="122070" y="589753"/>
              <a:ext cx="1021943" cy="792000"/>
              <a:chOff x="45451" y="590550"/>
              <a:chExt cx="1213436" cy="848620"/>
            </a:xfrm>
          </p:grpSpPr>
          <p:cxnSp>
            <p:nvCxnSpPr>
              <p:cNvPr id="29" name="Straight Connector 28">
                <a:extLst>
                  <a:ext uri="{FF2B5EF4-FFF2-40B4-BE49-F238E27FC236}">
                    <a16:creationId xmlns:a16="http://schemas.microsoft.com/office/drawing/2014/main" id="{CF191335-E5C1-485D-9632-84A6F1D03733}"/>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EF9CCA-D5A2-4413-A501-0070740B0F94}"/>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9E66B2-4FE2-4BDF-9118-6170E13ECDFC}"/>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2B8E9F-1B55-40C3-9D96-46B044169DBE}"/>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6D174E4-3FA3-4B0E-94D0-5982C5713C8B}"/>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ABC06F-34C0-466C-B5E7-CC7D80CF5DDE}"/>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5A1FF0-82E3-4921-A9D7-C4C18CB0CCDB}"/>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AA4226-EC27-46E0-8D2C-97F1F56953B0}"/>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48CCB62-FA80-499D-A4A5-77B52F80EF3B}"/>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12">
              <a:extLst>
                <a:ext uri="{FF2B5EF4-FFF2-40B4-BE49-F238E27FC236}">
                  <a16:creationId xmlns:a16="http://schemas.microsoft.com/office/drawing/2014/main" id="{0747499F-2824-43B9-806E-B81617739A90}"/>
                </a:ext>
              </a:extLst>
            </p:cNvPr>
            <p:cNvGrpSpPr>
              <a:grpSpLocks noChangeAspect="1"/>
            </p:cNvGrpSpPr>
            <p:nvPr/>
          </p:nvGrpSpPr>
          <p:grpSpPr bwMode="auto">
            <a:xfrm>
              <a:off x="721038" y="542427"/>
              <a:ext cx="915101" cy="900000"/>
              <a:chOff x="785813" y="539748"/>
              <a:chExt cx="962298" cy="946152"/>
            </a:xfrm>
          </p:grpSpPr>
          <p:sp>
            <p:nvSpPr>
              <p:cNvPr id="27" name="Oval 26">
                <a:extLst>
                  <a:ext uri="{FF2B5EF4-FFF2-40B4-BE49-F238E27FC236}">
                    <a16:creationId xmlns:a16="http://schemas.microsoft.com/office/drawing/2014/main" id="{331C78C3-E204-4800-9ABD-B926CCDB7A68}"/>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C1F90423-3C51-4499-917C-0FF8F9D252E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48714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ED1C24"/>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18030" y="602636"/>
            <a:ext cx="6314779"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449263" marR="0" lvl="0" indent="-449263" algn="l" defTabSz="914400" rtl="0" eaLnBrk="1" fontAlgn="base" latinLnBrk="0" hangingPunct="1">
              <a:lnSpc>
                <a:spcPct val="100000"/>
              </a:lnSpc>
              <a:spcBef>
                <a:spcPct val="0"/>
              </a:spcBef>
              <a:spcAft>
                <a:spcPct val="0"/>
              </a:spcAft>
              <a:buClrTx/>
              <a:buSzTx/>
              <a:buFontTx/>
              <a:buNone/>
              <a:tabLst/>
              <a:defRPr/>
            </a:pPr>
            <a:r>
              <a:rPr kumimoji="0" lang="en-ZA" altLang="x-none" sz="32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rPr>
              <a:t>Age and maturity for consent</a:t>
            </a:r>
            <a:endParaRPr kumimoji="0" lang="en-GB" altLang="x-none" sz="32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endParaRPr>
          </a:p>
        </p:txBody>
      </p:sp>
      <p:grpSp>
        <p:nvGrpSpPr>
          <p:cNvPr id="2" name="Group 1">
            <a:extLst>
              <a:ext uri="{FF2B5EF4-FFF2-40B4-BE49-F238E27FC236}">
                <a16:creationId xmlns:a16="http://schemas.microsoft.com/office/drawing/2014/main" id="{D6236263-6BFD-468A-98FD-404590062F6B}"/>
              </a:ext>
            </a:extLst>
          </p:cNvPr>
          <p:cNvGrpSpPr/>
          <p:nvPr/>
        </p:nvGrpSpPr>
        <p:grpSpPr>
          <a:xfrm>
            <a:off x="609447" y="1711166"/>
            <a:ext cx="7923366" cy="3378716"/>
            <a:chOff x="547526" y="1738598"/>
            <a:chExt cx="8045746" cy="3378716"/>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b="55680"/>
            <a:stretch/>
          </p:blipFill>
          <p:spPr>
            <a:xfrm>
              <a:off x="547526" y="1738598"/>
              <a:ext cx="8045746" cy="2348178"/>
            </a:xfrm>
            <a:prstGeom prst="rect">
              <a:avLst/>
            </a:prstGeom>
          </p:spPr>
        </p:pic>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t="59370" b="19782"/>
            <a:stretch/>
          </p:blipFill>
          <p:spPr>
            <a:xfrm>
              <a:off x="547526" y="4012721"/>
              <a:ext cx="8045746" cy="1104593"/>
            </a:xfrm>
            <a:prstGeom prst="rect">
              <a:avLst/>
            </a:prstGeom>
          </p:spPr>
        </p:pic>
      </p:grpSp>
      <p:grpSp>
        <p:nvGrpSpPr>
          <p:cNvPr id="5" name="Group 4">
            <a:extLst>
              <a:ext uri="{FF2B5EF4-FFF2-40B4-BE49-F238E27FC236}">
                <a16:creationId xmlns:a16="http://schemas.microsoft.com/office/drawing/2014/main" id="{8FC7D921-00A6-44A9-8406-CBD1A32C7822}"/>
              </a:ext>
            </a:extLst>
          </p:cNvPr>
          <p:cNvGrpSpPr/>
          <p:nvPr/>
        </p:nvGrpSpPr>
        <p:grpSpPr>
          <a:xfrm>
            <a:off x="1691646" y="4917979"/>
            <a:ext cx="5742417" cy="1378098"/>
            <a:chOff x="1691646" y="4917979"/>
            <a:chExt cx="5742417" cy="1378098"/>
          </a:xfrm>
        </p:grpSpPr>
        <p:sp>
          <p:nvSpPr>
            <p:cNvPr id="21" name="TextBox 20"/>
            <p:cNvSpPr txBox="1"/>
            <p:nvPr/>
          </p:nvSpPr>
          <p:spPr>
            <a:xfrm>
              <a:off x="1691646" y="5596673"/>
              <a:ext cx="3818140" cy="699404"/>
            </a:xfrm>
            <a:prstGeom prst="rect">
              <a:avLst/>
            </a:prstGeom>
            <a:noFill/>
            <a:ln w="38100">
              <a:solidFill>
                <a:srgbClr val="ED1C24"/>
              </a:solidFill>
            </a:ln>
          </p:spPr>
          <p:txBody>
            <a:bodyPr wrap="square" tIns="72000" bIns="72000" rtlCol="0">
              <a:spAutoFit/>
            </a:bodyPr>
            <a:lstStyle/>
            <a:p>
              <a:pPr algn="ctr"/>
              <a:r>
                <a:rPr lang="en-ZA" b="1" dirty="0">
                  <a:latin typeface="MgOpen Cosmetica" panose="020B0500000300020003" pitchFamily="34" charset="0"/>
                </a:rPr>
                <a:t>Who assesses the child’s maturity? </a:t>
              </a:r>
              <a:br>
                <a:rPr lang="en-ZA" b="1" dirty="0">
                  <a:latin typeface="MgOpen Cosmetica" panose="020B0500000300020003" pitchFamily="34" charset="0"/>
                </a:rPr>
              </a:br>
              <a:r>
                <a:rPr lang="en-ZA" dirty="0">
                  <a:latin typeface="MgOpen Cosmetica" panose="020B0500000300020003" pitchFamily="34" charset="0"/>
                </a:rPr>
                <a:t>The relevant medical practitioner. </a:t>
              </a: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35120" y="4917979"/>
              <a:ext cx="1898943" cy="1359046"/>
            </a:xfrm>
            <a:prstGeom prst="rect">
              <a:avLst/>
            </a:prstGeom>
            <a:ln w="38100">
              <a:solidFill>
                <a:srgbClr val="ED1C24"/>
              </a:solidFill>
            </a:ln>
          </p:spPr>
        </p:pic>
      </p:grpSp>
      <p:grpSp>
        <p:nvGrpSpPr>
          <p:cNvPr id="26" name="Group 25">
            <a:extLst>
              <a:ext uri="{FF2B5EF4-FFF2-40B4-BE49-F238E27FC236}">
                <a16:creationId xmlns:a16="http://schemas.microsoft.com/office/drawing/2014/main" id="{537DE304-C7DB-49D4-A9FE-BBA1C711F977}"/>
              </a:ext>
            </a:extLst>
          </p:cNvPr>
          <p:cNvGrpSpPr/>
          <p:nvPr/>
        </p:nvGrpSpPr>
        <p:grpSpPr>
          <a:xfrm>
            <a:off x="158646" y="542427"/>
            <a:ext cx="1514069" cy="900000"/>
            <a:chOff x="122070" y="542427"/>
            <a:chExt cx="1514069" cy="900000"/>
          </a:xfrm>
        </p:grpSpPr>
        <p:grpSp>
          <p:nvGrpSpPr>
            <p:cNvPr id="27" name="Group 9">
              <a:extLst>
                <a:ext uri="{FF2B5EF4-FFF2-40B4-BE49-F238E27FC236}">
                  <a16:creationId xmlns:a16="http://schemas.microsoft.com/office/drawing/2014/main" id="{745716CE-F48A-4131-9C49-BAAD2BECD118}"/>
                </a:ext>
              </a:extLst>
            </p:cNvPr>
            <p:cNvGrpSpPr>
              <a:grpSpLocks/>
            </p:cNvGrpSpPr>
            <p:nvPr/>
          </p:nvGrpSpPr>
          <p:grpSpPr bwMode="auto">
            <a:xfrm>
              <a:off x="122070" y="589753"/>
              <a:ext cx="1021943" cy="792000"/>
              <a:chOff x="45451" y="590550"/>
              <a:chExt cx="1213436" cy="848620"/>
            </a:xfrm>
          </p:grpSpPr>
          <p:cxnSp>
            <p:nvCxnSpPr>
              <p:cNvPr id="31" name="Straight Connector 30">
                <a:extLst>
                  <a:ext uri="{FF2B5EF4-FFF2-40B4-BE49-F238E27FC236}">
                    <a16:creationId xmlns:a16="http://schemas.microsoft.com/office/drawing/2014/main" id="{670C59B8-D1FE-41E3-A6B3-1D1204E96108}"/>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21B4B0-7939-471B-9800-147530128B06}"/>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FE00AF-D20F-4B97-93E6-FF77038B0A69}"/>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C9F9255-D880-41AA-B505-51653F1E47E7}"/>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D4BF28E-D2D6-464C-B9E9-2DD8CDDDADC3}"/>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E02AB6A-872F-4ABC-B79B-918574DE8C83}"/>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A7A50F6-92B4-4CF9-BBB6-A3AEDE070A7F}"/>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7B09EBE-CA0A-4452-9876-3C8C2F65C816}"/>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E3F15C0-855D-4AEF-82BC-5357F63FAB01}"/>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4C650502-3052-4141-8539-1684DB857FA7}"/>
                </a:ext>
              </a:extLst>
            </p:cNvPr>
            <p:cNvGrpSpPr>
              <a:grpSpLocks noChangeAspect="1"/>
            </p:cNvGrpSpPr>
            <p:nvPr/>
          </p:nvGrpSpPr>
          <p:grpSpPr bwMode="auto">
            <a:xfrm>
              <a:off x="721038" y="542427"/>
              <a:ext cx="915101" cy="900000"/>
              <a:chOff x="785813" y="539748"/>
              <a:chExt cx="962298" cy="946152"/>
            </a:xfrm>
          </p:grpSpPr>
          <p:sp>
            <p:nvSpPr>
              <p:cNvPr id="29" name="Oval 28">
                <a:extLst>
                  <a:ext uri="{FF2B5EF4-FFF2-40B4-BE49-F238E27FC236}">
                    <a16:creationId xmlns:a16="http://schemas.microsoft.com/office/drawing/2014/main" id="{63414E55-04B4-4301-B98F-ACDAC2B86745}"/>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0" name="Picture 22">
                <a:extLst>
                  <a:ext uri="{FF2B5EF4-FFF2-40B4-BE49-F238E27FC236}">
                    <a16:creationId xmlns:a16="http://schemas.microsoft.com/office/drawing/2014/main" id="{C077B823-48A4-4ABE-A99C-6B0D20D5965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312877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BD902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BD902D"/>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18029" y="633272"/>
            <a:ext cx="6192871"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altLang="x-none" sz="3600" kern="0" dirty="0">
                <a:solidFill>
                  <a:srgbClr val="BD902D"/>
                </a:solidFill>
                <a:latin typeface="MgOpen Cosmetica" panose="020B0500000300020003" pitchFamily="34" charset="0"/>
              </a:rPr>
              <a:t>Child-headed households</a:t>
            </a:r>
            <a:endParaRPr kumimoji="0" lang="en-GB" altLang="x-none" sz="3600" b="1" i="0" u="none" strike="noStrike" kern="0" cap="none" spc="0" normalizeH="0" baseline="0" noProof="0" dirty="0">
              <a:ln>
                <a:noFill/>
              </a:ln>
              <a:solidFill>
                <a:srgbClr val="BD902D"/>
              </a:solidFill>
              <a:effectLst/>
              <a:uLnTx/>
              <a:uFillTx/>
              <a:latin typeface="MgOpen Cosmetica" panose="020B0500000300020003" pitchFamily="34" charset="0"/>
              <a:ea typeface="+mj-ea"/>
              <a:cs typeface="+mj-cs"/>
            </a:endParaRPr>
          </a:p>
        </p:txBody>
      </p:sp>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11187" y="1663849"/>
            <a:ext cx="79216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ZA"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Minister can officially recognise a household as a </a:t>
            </a:r>
            <a:r>
              <a:rPr kumimoji="0" lang="en-ZA"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child-headed household </a:t>
            </a:r>
            <a:r>
              <a:rPr kumimoji="0" lang="en-ZA"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where there is no parent or adult family member to care for the children in the household.</a:t>
            </a:r>
            <a:endParaRPr kumimoji="0" lang="en-GB"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8" y="2802358"/>
            <a:ext cx="7921625"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266700" marR="0" lvl="0" indent="-266700" defTabSz="914400" rtl="0" eaLnBrk="1" fontAlgn="base" latinLnBrk="0" hangingPunct="1">
              <a:lnSpc>
                <a:spcPct val="100000"/>
              </a:lnSpc>
              <a:spcBef>
                <a:spcPts val="0"/>
              </a:spcBef>
              <a:spcAft>
                <a:spcPts val="1200"/>
              </a:spcAft>
              <a:buClr>
                <a:srgbClr val="BD902D"/>
              </a:buClr>
              <a:buSzTx/>
              <a:buFontTx/>
              <a:buChar char="•"/>
              <a:tabLst/>
              <a:defRPr/>
            </a:pP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Household will be </a:t>
            </a:r>
            <a:r>
              <a:rPr kumimoji="0" lang="en-US" altLang="x-none" sz="2000" i="0" u="none" strike="noStrike" kern="0" cap="none" spc="0" normalizeH="0" baseline="0" noProof="0" dirty="0">
                <a:ln>
                  <a:noFill/>
                </a:ln>
                <a:solidFill>
                  <a:schemeClr val="tx1"/>
                </a:solidFill>
                <a:effectLst/>
                <a:uLnTx/>
                <a:uFillTx/>
                <a:latin typeface="MgOpen Cosmetica" panose="020B0500000300020003" pitchFamily="34" charset="0"/>
                <a:ea typeface="+mn-ea"/>
                <a:cs typeface="+mn-cs"/>
              </a:rPr>
              <a:t>placed under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supervision of an adult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named by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children’s court,</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Minister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or</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designated NGO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to provide regular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support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and</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monitoring.</a:t>
            </a:r>
            <a:endPar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a:p>
            <a:pPr marL="266700" marR="0" lvl="0" indent="-266700" defTabSz="914400" rtl="0" eaLnBrk="1" fontAlgn="base" latinLnBrk="0" hangingPunct="1">
              <a:lnSpc>
                <a:spcPct val="100000"/>
              </a:lnSpc>
              <a:spcBef>
                <a:spcPts val="0"/>
              </a:spcBef>
              <a:spcAft>
                <a:spcPts val="1200"/>
              </a:spcAft>
              <a:buClr>
                <a:srgbClr val="BD902D"/>
              </a:buClr>
              <a:buSzTx/>
              <a:buFontTx/>
              <a:buChar char="•"/>
              <a:tabLst/>
              <a:defRPr/>
            </a:pP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Child who heads the household </a:t>
            </a:r>
            <a:b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b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may take</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day-to-day decisions</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about </a:t>
            </a:r>
            <a:b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household as if that child were </a:t>
            </a:r>
            <a:b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 adult care-giver.</a:t>
            </a:r>
          </a:p>
          <a:p>
            <a:pPr marL="266700" indent="-266700" eaLnBrk="1" hangingPunct="1">
              <a:spcBef>
                <a:spcPts val="0"/>
              </a:spcBef>
              <a:spcAft>
                <a:spcPts val="1200"/>
              </a:spcAft>
              <a:buClr>
                <a:srgbClr val="BD902D"/>
              </a:buClr>
            </a:pPr>
            <a:r>
              <a:rPr kumimoji="0" lang="en-US" altLang="x-none" sz="2000" i="0" u="none" strike="noStrike" kern="0" cap="none" spc="0" normalizeH="0" baseline="0" noProof="0" dirty="0" err="1">
                <a:ln>
                  <a:noFill/>
                </a:ln>
                <a:solidFill>
                  <a:srgbClr val="000000"/>
                </a:solidFill>
                <a:effectLst/>
                <a:uLnTx/>
                <a:uFillTx/>
                <a:latin typeface="MgOpen Cosmetica" panose="020B0500000300020003" pitchFamily="34" charset="0"/>
                <a:ea typeface="+mn-ea"/>
                <a:cs typeface="+mn-cs"/>
              </a:rPr>
              <a:t>Recognised</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child-headed household </a:t>
            </a:r>
            <a:b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may NOT be excluded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from any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aid </a:t>
            </a:r>
            <a:b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b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or services </a:t>
            </a:r>
            <a:r>
              <a:rPr lang="en-US" altLang="x-none" sz="2000" kern="0" dirty="0">
                <a:solidFill>
                  <a:schemeClr val="tx1"/>
                </a:solidFill>
                <a:latin typeface="MgOpen Cosmetica" panose="020B0500000300020003" pitchFamily="34" charset="0"/>
              </a:rPr>
              <a:t>(including state grants).</a:t>
            </a:r>
            <a:endParaRPr kumimoji="0" lang="en-GB"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02936" y="3922776"/>
            <a:ext cx="3329876" cy="2148839"/>
          </a:xfrm>
          <a:prstGeom prst="rect">
            <a:avLst/>
          </a:prstGeom>
        </p:spPr>
      </p:pic>
      <p:grpSp>
        <p:nvGrpSpPr>
          <p:cNvPr id="22" name="Group 21">
            <a:extLst>
              <a:ext uri="{FF2B5EF4-FFF2-40B4-BE49-F238E27FC236}">
                <a16:creationId xmlns:a16="http://schemas.microsoft.com/office/drawing/2014/main" id="{F285B080-4EA8-4E94-B57F-E1CA2DE2129F}"/>
              </a:ext>
            </a:extLst>
          </p:cNvPr>
          <p:cNvGrpSpPr/>
          <p:nvPr/>
        </p:nvGrpSpPr>
        <p:grpSpPr>
          <a:xfrm>
            <a:off x="158646" y="542427"/>
            <a:ext cx="1514069" cy="900000"/>
            <a:chOff x="122070" y="542427"/>
            <a:chExt cx="1514069" cy="900000"/>
          </a:xfrm>
        </p:grpSpPr>
        <p:grpSp>
          <p:nvGrpSpPr>
            <p:cNvPr id="23" name="Group 9">
              <a:extLst>
                <a:ext uri="{FF2B5EF4-FFF2-40B4-BE49-F238E27FC236}">
                  <a16:creationId xmlns:a16="http://schemas.microsoft.com/office/drawing/2014/main" id="{3E77FD40-5FB3-4AEC-9C83-40FDE016204B}"/>
                </a:ext>
              </a:extLst>
            </p:cNvPr>
            <p:cNvGrpSpPr>
              <a:grpSpLocks/>
            </p:cNvGrpSpPr>
            <p:nvPr/>
          </p:nvGrpSpPr>
          <p:grpSpPr bwMode="auto">
            <a:xfrm>
              <a:off x="122070" y="589753"/>
              <a:ext cx="1021943" cy="792000"/>
              <a:chOff x="45451" y="590550"/>
              <a:chExt cx="1213436" cy="848620"/>
            </a:xfrm>
          </p:grpSpPr>
          <p:cxnSp>
            <p:nvCxnSpPr>
              <p:cNvPr id="28" name="Straight Connector 27">
                <a:extLst>
                  <a:ext uri="{FF2B5EF4-FFF2-40B4-BE49-F238E27FC236}">
                    <a16:creationId xmlns:a16="http://schemas.microsoft.com/office/drawing/2014/main" id="{59A2B220-DF09-404C-B9BA-08F0EA9E87A1}"/>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17004E-EB99-43D2-ACEF-F7835CF82E6C}"/>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2CB3E2E-2D91-48E4-BA62-41A6E098C282}"/>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586E5B7-3029-42BB-A9FC-FF28882B2B99}"/>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45D9F20-5D57-4B39-BCCF-B6C9A6913033}"/>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AB533A2-BA56-41B8-A1FB-B3D19506D1BB}"/>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EBDD7B1-B2ED-49EC-8318-4DAF4B9E60F8}"/>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93F9F07-9165-4F02-8444-D23A067D7835}"/>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D288757-31A1-498E-8455-F533C6FF7B01}"/>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12">
              <a:extLst>
                <a:ext uri="{FF2B5EF4-FFF2-40B4-BE49-F238E27FC236}">
                  <a16:creationId xmlns:a16="http://schemas.microsoft.com/office/drawing/2014/main" id="{EB966986-87F4-4D4E-BC32-65DCDAF3FFDA}"/>
                </a:ext>
              </a:extLst>
            </p:cNvPr>
            <p:cNvGrpSpPr>
              <a:grpSpLocks noChangeAspect="1"/>
            </p:cNvGrpSpPr>
            <p:nvPr/>
          </p:nvGrpSpPr>
          <p:grpSpPr bwMode="auto">
            <a:xfrm>
              <a:off x="721038" y="542427"/>
              <a:ext cx="915101" cy="900000"/>
              <a:chOff x="785813" y="539748"/>
              <a:chExt cx="962298" cy="946152"/>
            </a:xfrm>
          </p:grpSpPr>
          <p:sp>
            <p:nvSpPr>
              <p:cNvPr id="26" name="Oval 25">
                <a:extLst>
                  <a:ext uri="{FF2B5EF4-FFF2-40B4-BE49-F238E27FC236}">
                    <a16:creationId xmlns:a16="http://schemas.microsoft.com/office/drawing/2014/main" id="{40F58114-8024-439A-99AA-7E658C0B3237}"/>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7" name="Picture 22">
                <a:extLst>
                  <a:ext uri="{FF2B5EF4-FFF2-40B4-BE49-F238E27FC236}">
                    <a16:creationId xmlns:a16="http://schemas.microsoft.com/office/drawing/2014/main" id="{4A295393-2D86-4B05-B440-F7F10A7A96D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44020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1330" y="0"/>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71683" y="678716"/>
            <a:ext cx="626113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R="0" lvl="0" algn="l" defTabSz="914400" rtl="0" eaLnBrk="1" fontAlgn="base" latinLnBrk="0" hangingPunct="1">
              <a:lnSpc>
                <a:spcPct val="100000"/>
              </a:lnSpc>
              <a:spcBef>
                <a:spcPct val="0"/>
              </a:spcBef>
              <a:spcAft>
                <a:spcPct val="0"/>
              </a:spcAft>
              <a:buClrTx/>
              <a:buSzTx/>
              <a:buFontTx/>
              <a:buNone/>
              <a:tabLst/>
              <a:defRPr/>
            </a:pPr>
            <a:r>
              <a:rPr kumimoji="0" lang="en-GB" altLang="en-NA" sz="4000" b="1" i="0" u="none" strike="noStrike" kern="0" cap="none" spc="0" normalizeH="0" baseline="0" noProof="0" dirty="0">
                <a:ln>
                  <a:noFill/>
                </a:ln>
                <a:solidFill>
                  <a:srgbClr val="326DAC"/>
                </a:solidFill>
                <a:effectLst/>
                <a:uLnTx/>
                <a:uFillTx/>
                <a:latin typeface="MgOpen Cosmetica" panose="020B0500000300020003" pitchFamily="34" charset="0"/>
                <a:ea typeface="+mj-ea"/>
                <a:cs typeface="+mj-cs"/>
              </a:rPr>
              <a:t>Definition of “child”</a:t>
            </a: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261938" y="1561076"/>
            <a:ext cx="457265" cy="861774"/>
            <a:chOff x="230263" y="28119"/>
            <a:chExt cx="457265" cy="861774"/>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8746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altLang="en-NA"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230263" y="28119"/>
              <a:ext cx="34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7E2C76"/>
                </a:buClr>
                <a:buSzTx/>
                <a:buFontTx/>
                <a:buChar char="•"/>
                <a:tabLst/>
                <a:defRPr/>
              </a:pPr>
              <a:endParaRPr kumimoji="0" lang="en-GB" altLang="en-NA"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sp>
        <p:nvSpPr>
          <p:cNvPr id="3" name="Rectangle 2"/>
          <p:cNvSpPr/>
          <p:nvPr/>
        </p:nvSpPr>
        <p:spPr>
          <a:xfrm>
            <a:off x="603915" y="1787496"/>
            <a:ext cx="3760340" cy="4154984"/>
          </a:xfrm>
          <a:prstGeom prst="rect">
            <a:avLst/>
          </a:prstGeom>
        </p:spPr>
        <p:txBody>
          <a:bodyPr wrap="square" lIns="0" tIns="0" rIns="0" bIns="0">
            <a:spAutoFit/>
          </a:bodyPr>
          <a:lstStyle/>
          <a:p>
            <a:pPr marL="357188" indent="-357188">
              <a:spcAft>
                <a:spcPts val="1800"/>
              </a:spcAft>
              <a:buClr>
                <a:srgbClr val="326DAC"/>
              </a:buClr>
              <a:buSzPct val="80000"/>
              <a:buFont typeface="Wingdings" panose="05000000000000000000" pitchFamily="2" charset="2"/>
              <a:buChar char="l"/>
            </a:pPr>
            <a:r>
              <a:rPr lang="en-US" sz="2400" dirty="0">
                <a:latin typeface="MgOpen Cosmetica" panose="020B0604020202020204"/>
              </a:rPr>
              <a:t>A </a:t>
            </a:r>
            <a:r>
              <a:rPr lang="en-US" sz="2400" b="1" dirty="0">
                <a:solidFill>
                  <a:srgbClr val="326DAC"/>
                </a:solidFill>
                <a:latin typeface="MgOpen Cosmetica" panose="020B0604020202020204"/>
              </a:rPr>
              <a:t>child</a:t>
            </a:r>
            <a:r>
              <a:rPr lang="en-US" sz="2400" dirty="0">
                <a:latin typeface="MgOpen Cosmetica" panose="020B0604020202020204"/>
              </a:rPr>
              <a:t> is anyone under </a:t>
            </a:r>
            <a:br>
              <a:rPr lang="en-US" sz="2400" dirty="0">
                <a:latin typeface="MgOpen Cosmetica" panose="020B0604020202020204"/>
              </a:rPr>
            </a:br>
            <a:r>
              <a:rPr lang="en-US" sz="2400" dirty="0">
                <a:latin typeface="MgOpen Cosmetica" panose="020B0604020202020204"/>
              </a:rPr>
              <a:t>age 18.</a:t>
            </a:r>
          </a:p>
          <a:p>
            <a:pPr marL="357188" indent="-357188">
              <a:spcAft>
                <a:spcPts val="1800"/>
              </a:spcAft>
              <a:buClr>
                <a:srgbClr val="326DAC"/>
              </a:buClr>
              <a:buSzPct val="80000"/>
              <a:buFont typeface="Wingdings" panose="05000000000000000000" pitchFamily="2" charset="2"/>
              <a:buChar char="l"/>
            </a:pPr>
            <a:r>
              <a:rPr lang="en-US" sz="2400" dirty="0">
                <a:latin typeface="MgOpen Cosmetica" panose="020B0604020202020204"/>
              </a:rPr>
              <a:t>The </a:t>
            </a:r>
            <a:r>
              <a:rPr lang="en-US" sz="2400" b="1" dirty="0">
                <a:solidFill>
                  <a:srgbClr val="326DAC"/>
                </a:solidFill>
                <a:latin typeface="MgOpen Cosmetica" panose="020B0604020202020204"/>
              </a:rPr>
              <a:t>age of majority </a:t>
            </a:r>
            <a:r>
              <a:rPr lang="en-US" sz="2400" dirty="0">
                <a:latin typeface="MgOpen Cosmetica" panose="020B0604020202020204"/>
              </a:rPr>
              <a:t>is lowered from 21 to 18. This is the age when a person has all the legal powers of an adult. </a:t>
            </a:r>
          </a:p>
          <a:p>
            <a:pPr marL="357188" indent="-357188">
              <a:buClr>
                <a:srgbClr val="326DAC"/>
              </a:buClr>
              <a:buSzPct val="80000"/>
              <a:buFont typeface="Wingdings" panose="05000000000000000000" pitchFamily="2" charset="2"/>
              <a:buChar char="l"/>
            </a:pPr>
            <a:r>
              <a:rPr lang="en-US" sz="2400" dirty="0">
                <a:latin typeface="MgOpen Cosmetica" panose="020B0604020202020204"/>
              </a:rPr>
              <a:t>But children under age 21 still need the permission of a parent to </a:t>
            </a:r>
            <a:r>
              <a:rPr lang="en-US" sz="2400" b="1" dirty="0">
                <a:solidFill>
                  <a:srgbClr val="326DAC"/>
                </a:solidFill>
                <a:latin typeface="MgOpen Cosmetica" panose="020B0604020202020204"/>
              </a:rPr>
              <a:t>marry</a:t>
            </a:r>
            <a:r>
              <a:rPr lang="en-US" sz="2400" dirty="0">
                <a:latin typeface="MgOpen Cosmetica" panose="020B0604020202020204"/>
              </a:rPr>
              <a:t>. </a:t>
            </a:r>
            <a:r>
              <a:rPr lang="en-US" dirty="0">
                <a:latin typeface="MgOpen Cosmetica" panose="020B0500000300020003" pitchFamily="34" charset="0"/>
              </a:rPr>
              <a:t>	</a:t>
            </a:r>
          </a:p>
        </p:txBody>
      </p:sp>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6054" y="1542788"/>
            <a:ext cx="3613147" cy="2511424"/>
          </a:xfrm>
          <a:prstGeom prst="rect">
            <a:avLst/>
          </a:prstGeom>
        </p:spPr>
      </p:pic>
      <p:pic>
        <p:nvPicPr>
          <p:cNvPr id="4" name="Picture 3"/>
          <p:cNvPicPr>
            <a:picLocks noChangeAspect="1"/>
          </p:cNvPicPr>
          <p:nvPr/>
        </p:nvPicPr>
        <p:blipFill>
          <a:blip r:embed="rId4"/>
          <a:stretch>
            <a:fillRect/>
          </a:stretch>
        </p:blipFill>
        <p:spPr>
          <a:xfrm>
            <a:off x="4641862" y="4305266"/>
            <a:ext cx="1859530" cy="2102677"/>
          </a:xfrm>
          <a:prstGeom prst="rect">
            <a:avLst/>
          </a:prstGeom>
        </p:spPr>
      </p:pic>
      <p:sp>
        <p:nvSpPr>
          <p:cNvPr id="5" name="TextBox 4"/>
          <p:cNvSpPr txBox="1"/>
          <p:nvPr/>
        </p:nvSpPr>
        <p:spPr>
          <a:xfrm>
            <a:off x="6557130" y="5114912"/>
            <a:ext cx="1859530" cy="830997"/>
          </a:xfrm>
          <a:prstGeom prst="rect">
            <a:avLst/>
          </a:prstGeom>
          <a:noFill/>
        </p:spPr>
        <p:txBody>
          <a:bodyPr wrap="square" rtlCol="0">
            <a:spAutoFit/>
          </a:bodyPr>
          <a:lstStyle/>
          <a:p>
            <a:pPr algn="ctr"/>
            <a:r>
              <a:rPr lang="en-ZA" sz="1600" b="1" dirty="0">
                <a:solidFill>
                  <a:srgbClr val="326DAC"/>
                </a:solidFill>
                <a:latin typeface="MgOpen Cosmetica" panose="020B0604020202020204"/>
              </a:rPr>
              <a:t>Marriage requires parental consent  </a:t>
            </a:r>
            <a:br>
              <a:rPr lang="en-ZA" sz="1600" b="1" dirty="0">
                <a:solidFill>
                  <a:srgbClr val="326DAC"/>
                </a:solidFill>
                <a:latin typeface="MgOpen Cosmetica" panose="020B0604020202020204"/>
              </a:rPr>
            </a:br>
            <a:r>
              <a:rPr lang="en-ZA" sz="1600" b="1" dirty="0">
                <a:solidFill>
                  <a:srgbClr val="326DAC"/>
                </a:solidFill>
                <a:latin typeface="MgOpen Cosmetica" panose="020B0604020202020204"/>
              </a:rPr>
              <a:t>= under age 21</a:t>
            </a:r>
          </a:p>
        </p:txBody>
      </p:sp>
      <p:grpSp>
        <p:nvGrpSpPr>
          <p:cNvPr id="41" name="Group 40">
            <a:extLst>
              <a:ext uri="{FF2B5EF4-FFF2-40B4-BE49-F238E27FC236}">
                <a16:creationId xmlns:a16="http://schemas.microsoft.com/office/drawing/2014/main" id="{F09B1FB2-6C8D-4524-8569-75AFCC7B79DA}"/>
              </a:ext>
            </a:extLst>
          </p:cNvPr>
          <p:cNvGrpSpPr/>
          <p:nvPr/>
        </p:nvGrpSpPr>
        <p:grpSpPr>
          <a:xfrm>
            <a:off x="158646" y="542427"/>
            <a:ext cx="1514069" cy="900000"/>
            <a:chOff x="122070" y="542427"/>
            <a:chExt cx="1514069" cy="900000"/>
          </a:xfrm>
        </p:grpSpPr>
        <p:grpSp>
          <p:nvGrpSpPr>
            <p:cNvPr id="42" name="Group 9">
              <a:extLst>
                <a:ext uri="{FF2B5EF4-FFF2-40B4-BE49-F238E27FC236}">
                  <a16:creationId xmlns:a16="http://schemas.microsoft.com/office/drawing/2014/main" id="{46312F10-CEBC-495A-B30D-09F523E31F9B}"/>
                </a:ext>
              </a:extLst>
            </p:cNvPr>
            <p:cNvGrpSpPr>
              <a:grpSpLocks/>
            </p:cNvGrpSpPr>
            <p:nvPr/>
          </p:nvGrpSpPr>
          <p:grpSpPr bwMode="auto">
            <a:xfrm>
              <a:off x="122070" y="589753"/>
              <a:ext cx="1021943" cy="792000"/>
              <a:chOff x="45451" y="590550"/>
              <a:chExt cx="1213436" cy="848620"/>
            </a:xfrm>
          </p:grpSpPr>
          <p:cxnSp>
            <p:nvCxnSpPr>
              <p:cNvPr id="46" name="Straight Connector 45">
                <a:extLst>
                  <a:ext uri="{FF2B5EF4-FFF2-40B4-BE49-F238E27FC236}">
                    <a16:creationId xmlns:a16="http://schemas.microsoft.com/office/drawing/2014/main" id="{46EDD159-468A-46A8-951E-ECCE8E7A7D85}"/>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4B87869-45D7-4E23-9948-AC39A8284386}"/>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143B19E-B350-4682-85D9-B4CB065AC401}"/>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9720EF0-276F-46B3-9471-D16504A48E7D}"/>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B0A21C5-B656-4D84-A07A-6D63C71E60EF}"/>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9DDBB5E-EBB7-49FA-BD6C-BA1DEE68DF73}"/>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BBF749D-669F-44A4-BBE8-A78649C3C0AB}"/>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7968910-8E4A-4503-93A7-1A803DBF690D}"/>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EC0F51B-CDC7-4DF9-A4A1-9965731E2005}"/>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3" name="Group 12">
              <a:extLst>
                <a:ext uri="{FF2B5EF4-FFF2-40B4-BE49-F238E27FC236}">
                  <a16:creationId xmlns:a16="http://schemas.microsoft.com/office/drawing/2014/main" id="{07753EF7-87A5-42AB-BC5B-35F154489EAA}"/>
                </a:ext>
              </a:extLst>
            </p:cNvPr>
            <p:cNvGrpSpPr>
              <a:grpSpLocks noChangeAspect="1"/>
            </p:cNvGrpSpPr>
            <p:nvPr/>
          </p:nvGrpSpPr>
          <p:grpSpPr bwMode="auto">
            <a:xfrm>
              <a:off x="721038" y="542427"/>
              <a:ext cx="915101" cy="900000"/>
              <a:chOff x="785813" y="539748"/>
              <a:chExt cx="962298" cy="946152"/>
            </a:xfrm>
          </p:grpSpPr>
          <p:sp>
            <p:nvSpPr>
              <p:cNvPr id="44" name="Oval 43">
                <a:extLst>
                  <a:ext uri="{FF2B5EF4-FFF2-40B4-BE49-F238E27FC236}">
                    <a16:creationId xmlns:a16="http://schemas.microsoft.com/office/drawing/2014/main" id="{D5A18ACD-5C09-4938-B8F8-8624FC111C1D}"/>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5" name="Picture 22">
                <a:extLst>
                  <a:ext uri="{FF2B5EF4-FFF2-40B4-BE49-F238E27FC236}">
                    <a16:creationId xmlns:a16="http://schemas.microsoft.com/office/drawing/2014/main" id="{7B044627-AE8B-40B6-B2E3-531D6A41BB1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781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23324" y="528726"/>
            <a:ext cx="6309485" cy="984885"/>
          </a:xfrm>
        </p:spPr>
        <p:txBody>
          <a:bodyPr wrap="square" lIns="0" tIns="0" rIns="0" bIns="0">
            <a:spAutoFit/>
          </a:bodyPr>
          <a:lstStyle/>
          <a:p>
            <a:pPr algn="l" eaLnBrk="1" hangingPunct="1">
              <a:tabLst>
                <a:tab pos="1884363" algn="l"/>
              </a:tabLst>
            </a:pPr>
            <a:r>
              <a:rPr lang="en-GB" altLang="en-NA" sz="3200" dirty="0">
                <a:solidFill>
                  <a:srgbClr val="836827"/>
                </a:solidFill>
                <a:latin typeface="MgOpen Cosmetica" panose="020B0500000300020003" pitchFamily="34" charset="0"/>
              </a:rPr>
              <a:t>Harmful social, cultural</a:t>
            </a:r>
            <a:br>
              <a:rPr lang="en-GB" altLang="en-NA" sz="3200" dirty="0">
                <a:solidFill>
                  <a:srgbClr val="836827"/>
                </a:solidFill>
                <a:latin typeface="MgOpen Cosmetica" panose="020B0500000300020003" pitchFamily="34" charset="0"/>
              </a:rPr>
            </a:br>
            <a:r>
              <a:rPr lang="en-GB" altLang="en-NA" sz="3200" dirty="0">
                <a:solidFill>
                  <a:srgbClr val="836827"/>
                </a:solidFill>
                <a:latin typeface="MgOpen Cosmetica" panose="020B0500000300020003" pitchFamily="34" charset="0"/>
              </a:rPr>
              <a:t>or religious practices</a:t>
            </a:r>
          </a:p>
        </p:txBody>
      </p:sp>
      <p:sp>
        <p:nvSpPr>
          <p:cNvPr id="2" name="Content Placeholder 1">
            <a:extLst>
              <a:ext uri="{FF2B5EF4-FFF2-40B4-BE49-F238E27FC236}">
                <a16:creationId xmlns:a16="http://schemas.microsoft.com/office/drawing/2014/main" id="{B2D0B1D4-32F6-44EB-B8DF-015F4F19A0AB}"/>
              </a:ext>
            </a:extLst>
          </p:cNvPr>
          <p:cNvSpPr>
            <a:spLocks noGrp="1"/>
          </p:cNvSpPr>
          <p:nvPr>
            <p:ph idx="1"/>
          </p:nvPr>
        </p:nvSpPr>
        <p:spPr>
          <a:xfrm>
            <a:off x="611188" y="1731136"/>
            <a:ext cx="5076804" cy="3554096"/>
          </a:xfrm>
        </p:spPr>
        <p:txBody>
          <a:bodyPr lIns="0" tIns="0" rIns="0" bIns="0"/>
          <a:lstStyle/>
          <a:p>
            <a:pPr>
              <a:spcBef>
                <a:spcPts val="0"/>
              </a:spcBef>
              <a:spcAft>
                <a:spcPts val="1200"/>
              </a:spcAft>
              <a:buClr>
                <a:srgbClr val="836827"/>
              </a:buClr>
              <a:buSzPct val="90000"/>
              <a:buFont typeface="Wingdings" panose="05000000000000000000" pitchFamily="2" charset="2"/>
              <a:buChar char="l"/>
            </a:pPr>
            <a:r>
              <a:rPr lang="en-US" sz="2200" dirty="0">
                <a:solidFill>
                  <a:schemeClr val="tx1"/>
                </a:solidFill>
                <a:latin typeface="MgOpen Cosmetica" panose="020B0604020202020204"/>
              </a:rPr>
              <a:t>The </a:t>
            </a:r>
            <a:r>
              <a:rPr lang="en-US" sz="2200" b="1" dirty="0">
                <a:solidFill>
                  <a:srgbClr val="836827"/>
                </a:solidFill>
                <a:latin typeface="MgOpen Cosmetica" panose="020B0604020202020204"/>
              </a:rPr>
              <a:t>African Charter on the Rights and Welfare of the Child </a:t>
            </a:r>
            <a:r>
              <a:rPr lang="en-US" sz="2200" dirty="0">
                <a:solidFill>
                  <a:schemeClr val="tx1"/>
                </a:solidFill>
                <a:latin typeface="MgOpen Cosmetica" panose="020B0604020202020204"/>
              </a:rPr>
              <a:t>requires States to </a:t>
            </a:r>
            <a:r>
              <a:rPr lang="en-US" sz="2200" b="1" dirty="0">
                <a:solidFill>
                  <a:srgbClr val="836827"/>
                </a:solidFill>
                <a:latin typeface="MgOpen Cosmetica" panose="020B0604020202020204"/>
              </a:rPr>
              <a:t>eliminate harmful social and cultural practices affecting children</a:t>
            </a:r>
            <a:r>
              <a:rPr lang="en-US" sz="2200" dirty="0">
                <a:solidFill>
                  <a:schemeClr val="tx1"/>
                </a:solidFill>
                <a:latin typeface="MgOpen Cosmetica" panose="020B0604020202020204"/>
              </a:rPr>
              <a:t>. The Child Care and Protection Act puts this duty into action. </a:t>
            </a:r>
          </a:p>
          <a:p>
            <a:pPr>
              <a:spcBef>
                <a:spcPts val="0"/>
              </a:spcBef>
              <a:spcAft>
                <a:spcPts val="1200"/>
              </a:spcAft>
              <a:buClr>
                <a:srgbClr val="836827"/>
              </a:buClr>
              <a:buSzPct val="90000"/>
              <a:buFont typeface="Wingdings" panose="05000000000000000000" pitchFamily="2" charset="2"/>
              <a:buChar char="l"/>
            </a:pPr>
            <a:r>
              <a:rPr lang="en-US" sz="2200" dirty="0">
                <a:solidFill>
                  <a:schemeClr val="tx1"/>
                </a:solidFill>
                <a:latin typeface="MgOpen Cosmetica" panose="020B0604020202020204"/>
              </a:rPr>
              <a:t>One cultural practice the Act addresses is </a:t>
            </a:r>
            <a:r>
              <a:rPr lang="en-US" sz="2200" b="1" dirty="0">
                <a:solidFill>
                  <a:srgbClr val="836827"/>
                </a:solidFill>
                <a:latin typeface="MgOpen Cosmetica" panose="020B0604020202020204"/>
              </a:rPr>
              <a:t>child marriage</a:t>
            </a:r>
            <a:r>
              <a:rPr lang="en-US" sz="2200" dirty="0">
                <a:solidFill>
                  <a:schemeClr val="tx1"/>
                </a:solidFill>
                <a:latin typeface="MgOpen Cosmetica" panose="020B0604020202020204"/>
              </a:rPr>
              <a:t>, by setting the minimum age for civil and customary marriage at 18.</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83682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836827"/>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3"/>
          <a:srcRect/>
          <a:stretch/>
        </p:blipFill>
        <p:spPr>
          <a:xfrm>
            <a:off x="5998469" y="1796532"/>
            <a:ext cx="2534340" cy="3314963"/>
          </a:xfrm>
          <a:prstGeom prst="rect">
            <a:avLst/>
          </a:prstGeom>
        </p:spPr>
      </p:pic>
      <p:sp>
        <p:nvSpPr>
          <p:cNvPr id="5" name="Rectangle 4">
            <a:extLst>
              <a:ext uri="{FF2B5EF4-FFF2-40B4-BE49-F238E27FC236}">
                <a16:creationId xmlns:a16="http://schemas.microsoft.com/office/drawing/2014/main" id="{17AFC3FF-358F-450B-AFE7-5CB001C2D31C}"/>
              </a:ext>
            </a:extLst>
          </p:cNvPr>
          <p:cNvSpPr/>
          <p:nvPr/>
        </p:nvSpPr>
        <p:spPr>
          <a:xfrm>
            <a:off x="519049" y="5330426"/>
            <a:ext cx="8014462" cy="1107996"/>
          </a:xfrm>
          <a:prstGeom prst="rect">
            <a:avLst/>
          </a:prstGeom>
        </p:spPr>
        <p:txBody>
          <a:bodyPr wrap="square">
            <a:spAutoFit/>
          </a:bodyPr>
          <a:lstStyle/>
          <a:p>
            <a:pPr marL="357188" indent="-357188">
              <a:spcBef>
                <a:spcPts val="0"/>
              </a:spcBef>
              <a:spcAft>
                <a:spcPts val="1200"/>
              </a:spcAft>
              <a:buClr>
                <a:srgbClr val="836827"/>
              </a:buClr>
              <a:buSzPct val="90000"/>
              <a:buFont typeface="Wingdings" panose="05000000000000000000" pitchFamily="2" charset="2"/>
              <a:buChar char="l"/>
            </a:pPr>
            <a:r>
              <a:rPr lang="en-US" sz="2200" b="1" dirty="0">
                <a:solidFill>
                  <a:srgbClr val="836827"/>
                </a:solidFill>
                <a:latin typeface="MgOpen Cosmetica" panose="020B0604020202020204"/>
              </a:rPr>
              <a:t>Other harmful social, cultural or religious practices may be </a:t>
            </a:r>
            <a:br>
              <a:rPr lang="en-US" sz="2200" b="1" dirty="0">
                <a:solidFill>
                  <a:srgbClr val="836827"/>
                </a:solidFill>
                <a:latin typeface="MgOpen Cosmetica" panose="020B0604020202020204"/>
              </a:rPr>
            </a:br>
            <a:r>
              <a:rPr lang="en-US" sz="2200" b="1" dirty="0">
                <a:solidFill>
                  <a:srgbClr val="836827"/>
                </a:solidFill>
                <a:latin typeface="MgOpen Cosmetica" panose="020B0604020202020204"/>
              </a:rPr>
              <a:t>prohibited after consultation with interested parties</a:t>
            </a:r>
            <a:r>
              <a:rPr lang="en-US" sz="2200" dirty="0">
                <a:latin typeface="MgOpen Cosmetica" panose="020B0604020202020204"/>
              </a:rPr>
              <a:t>, including traditional leaders. </a:t>
            </a:r>
          </a:p>
        </p:txBody>
      </p:sp>
      <p:grpSp>
        <p:nvGrpSpPr>
          <p:cNvPr id="23" name="Group 22">
            <a:extLst>
              <a:ext uri="{FF2B5EF4-FFF2-40B4-BE49-F238E27FC236}">
                <a16:creationId xmlns:a16="http://schemas.microsoft.com/office/drawing/2014/main" id="{900925C8-8DAF-48DF-B3B1-052441F4655C}"/>
              </a:ext>
            </a:extLst>
          </p:cNvPr>
          <p:cNvGrpSpPr/>
          <p:nvPr/>
        </p:nvGrpSpPr>
        <p:grpSpPr>
          <a:xfrm>
            <a:off x="158646" y="542427"/>
            <a:ext cx="1514069" cy="900000"/>
            <a:chOff x="122070" y="542427"/>
            <a:chExt cx="1514069" cy="900000"/>
          </a:xfrm>
        </p:grpSpPr>
        <p:grpSp>
          <p:nvGrpSpPr>
            <p:cNvPr id="24" name="Group 9">
              <a:extLst>
                <a:ext uri="{FF2B5EF4-FFF2-40B4-BE49-F238E27FC236}">
                  <a16:creationId xmlns:a16="http://schemas.microsoft.com/office/drawing/2014/main" id="{F48D27AF-88D3-4C1B-A584-7D38F4B36F2C}"/>
                </a:ext>
              </a:extLst>
            </p:cNvPr>
            <p:cNvGrpSpPr>
              <a:grpSpLocks/>
            </p:cNvGrpSpPr>
            <p:nvPr/>
          </p:nvGrpSpPr>
          <p:grpSpPr bwMode="auto">
            <a:xfrm>
              <a:off x="122070" y="589753"/>
              <a:ext cx="1021943" cy="792000"/>
              <a:chOff x="45451" y="590550"/>
              <a:chExt cx="1213436" cy="848620"/>
            </a:xfrm>
          </p:grpSpPr>
          <p:cxnSp>
            <p:nvCxnSpPr>
              <p:cNvPr id="28" name="Straight Connector 27">
                <a:extLst>
                  <a:ext uri="{FF2B5EF4-FFF2-40B4-BE49-F238E27FC236}">
                    <a16:creationId xmlns:a16="http://schemas.microsoft.com/office/drawing/2014/main" id="{02F151F6-0CAD-41A3-B21D-F58FF2DE536F}"/>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E4F950-616A-4B8A-9D97-E2284B7314AC}"/>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50F927D-BC76-4BCD-8B21-487CA051157D}"/>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7FC0B50-DC20-438B-8610-E7FBF172A126}"/>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EB9688D-305D-497E-9320-FEA2119B8B78}"/>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407A06E-8490-4206-A59D-D484FEC75E8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AAFBFA6-C422-4327-8E17-A90EBBB4A8F6}"/>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1E9C8C8-D036-4797-800B-D13476266BDD}"/>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2CDA361-AAFD-4AF1-A5CA-9FF65509D5C4}"/>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5" name="Group 12">
              <a:extLst>
                <a:ext uri="{FF2B5EF4-FFF2-40B4-BE49-F238E27FC236}">
                  <a16:creationId xmlns:a16="http://schemas.microsoft.com/office/drawing/2014/main" id="{83B62EED-FB7F-4C7B-B947-41EF5439016D}"/>
                </a:ext>
              </a:extLst>
            </p:cNvPr>
            <p:cNvGrpSpPr>
              <a:grpSpLocks noChangeAspect="1"/>
            </p:cNvGrpSpPr>
            <p:nvPr/>
          </p:nvGrpSpPr>
          <p:grpSpPr bwMode="auto">
            <a:xfrm>
              <a:off x="721038" y="542427"/>
              <a:ext cx="915101" cy="900000"/>
              <a:chOff x="785813" y="539748"/>
              <a:chExt cx="962298" cy="946152"/>
            </a:xfrm>
          </p:grpSpPr>
          <p:sp>
            <p:nvSpPr>
              <p:cNvPr id="26" name="Oval 25">
                <a:extLst>
                  <a:ext uri="{FF2B5EF4-FFF2-40B4-BE49-F238E27FC236}">
                    <a16:creationId xmlns:a16="http://schemas.microsoft.com/office/drawing/2014/main" id="{366A76F1-B4C6-4EBB-A9B9-EAC9DD7B5A33}"/>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7" name="Picture 22">
                <a:extLst>
                  <a:ext uri="{FF2B5EF4-FFF2-40B4-BE49-F238E27FC236}">
                    <a16:creationId xmlns:a16="http://schemas.microsoft.com/office/drawing/2014/main" id="{01BBE896-E2CE-432E-82AA-18A73592D3C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534615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71682" y="709494"/>
            <a:ext cx="6261125" cy="553998"/>
          </a:xfrm>
        </p:spPr>
        <p:txBody>
          <a:bodyPr wrap="square" lIns="0" tIns="0" rIns="0" bIns="0">
            <a:spAutoFit/>
          </a:bodyPr>
          <a:lstStyle/>
          <a:p>
            <a:pPr algn="l" eaLnBrk="1" hangingPunct="1">
              <a:tabLst>
                <a:tab pos="1884363" algn="l"/>
              </a:tabLst>
            </a:pPr>
            <a:r>
              <a:rPr lang="en-GB" altLang="en-NA" sz="3600" dirty="0">
                <a:solidFill>
                  <a:srgbClr val="836827"/>
                </a:solidFill>
                <a:latin typeface="MgOpen Cosmetica" panose="020B0500000300020003" pitchFamily="34" charset="0"/>
              </a:rPr>
              <a:t>Are these practices harmful?</a:t>
            </a:r>
          </a:p>
        </p:txBody>
      </p:sp>
      <p:sp>
        <p:nvSpPr>
          <p:cNvPr id="2" name="Content Placeholder 1">
            <a:extLst>
              <a:ext uri="{FF2B5EF4-FFF2-40B4-BE49-F238E27FC236}">
                <a16:creationId xmlns:a16="http://schemas.microsoft.com/office/drawing/2014/main" id="{B2D0B1D4-32F6-44EB-B8DF-015F4F19A0AB}"/>
              </a:ext>
            </a:extLst>
          </p:cNvPr>
          <p:cNvSpPr>
            <a:spLocks noGrp="1"/>
          </p:cNvSpPr>
          <p:nvPr>
            <p:ph idx="1"/>
          </p:nvPr>
        </p:nvSpPr>
        <p:spPr>
          <a:xfrm>
            <a:off x="611187" y="1785778"/>
            <a:ext cx="7921625" cy="4714403"/>
          </a:xfrm>
        </p:spPr>
        <p:txBody>
          <a:bodyPr lIns="0" tIns="0" rIns="0" bIns="0"/>
          <a:lstStyle/>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Initiation rites?</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Labial stretching to ready girls for marriage?</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Isolation of girls during menstruation? </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Sexual initiation of girls by male relatives?</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Scarification?</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Discrimination against children with albinism </a:t>
            </a:r>
            <a:br>
              <a:rPr lang="en-US" sz="2000" dirty="0">
                <a:solidFill>
                  <a:schemeClr val="tx1"/>
                </a:solidFill>
                <a:latin typeface="MgOpen Cosmetica" panose="020B0604020202020204"/>
              </a:rPr>
            </a:br>
            <a:r>
              <a:rPr lang="en-US" sz="2000" dirty="0">
                <a:solidFill>
                  <a:schemeClr val="tx1"/>
                </a:solidFill>
                <a:latin typeface="MgOpen Cosmetica" panose="020B0604020202020204"/>
              </a:rPr>
              <a:t>or disabilities? </a:t>
            </a:r>
            <a:endParaRPr lang="en-ZA" sz="2000" dirty="0">
              <a:solidFill>
                <a:schemeClr val="tx1"/>
              </a:solidFill>
              <a:latin typeface="MgOpen Cosmetica" panose="020B0604020202020204"/>
            </a:endParaRP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Circumcision of male babies?</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Beauty pageants? </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Ear piercing of children?</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Corporal punishment of children by their </a:t>
            </a:r>
            <a:br>
              <a:rPr lang="en-US" sz="2000" dirty="0">
                <a:solidFill>
                  <a:schemeClr val="tx1"/>
                </a:solidFill>
                <a:latin typeface="MgOpen Cosmetica" panose="020B0604020202020204"/>
              </a:rPr>
            </a:br>
            <a:r>
              <a:rPr lang="en-US" sz="2000" dirty="0">
                <a:solidFill>
                  <a:schemeClr val="tx1"/>
                </a:solidFill>
                <a:latin typeface="MgOpen Cosmetica" panose="020B0604020202020204"/>
              </a:rPr>
              <a:t>parents?</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Forcing children to adopt their parents’ </a:t>
            </a:r>
            <a:br>
              <a:rPr lang="en-US" sz="2000" dirty="0">
                <a:solidFill>
                  <a:schemeClr val="tx1"/>
                </a:solidFill>
                <a:latin typeface="MgOpen Cosmetica" panose="020B0604020202020204"/>
              </a:rPr>
            </a:br>
            <a:r>
              <a:rPr lang="en-US" sz="2000" dirty="0">
                <a:solidFill>
                  <a:schemeClr val="tx1"/>
                </a:solidFill>
                <a:latin typeface="MgOpen Cosmetica" panose="020B0604020202020204"/>
              </a:rPr>
              <a:t>religion?</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Intolerance of some sexual orientations / gender identities?</a:t>
            </a:r>
            <a:endParaRPr lang="en-ZA" sz="2000" dirty="0">
              <a:solidFill>
                <a:schemeClr val="tx1"/>
              </a:solidFill>
              <a:latin typeface="MgOpen Cosmetica" panose="020B0604020202020204"/>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83682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836827"/>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3069" y="1874520"/>
            <a:ext cx="2360600" cy="2403578"/>
          </a:xfrm>
          <a:prstGeom prst="rect">
            <a:avLst/>
          </a:prstGeom>
          <a:solidFill>
            <a:srgbClr val="836727"/>
          </a:solidFill>
          <a:ln w="12700">
            <a:solidFill>
              <a:srgbClr val="836727"/>
            </a:solidFill>
          </a:ln>
        </p:spPr>
      </p:pic>
      <p:sp>
        <p:nvSpPr>
          <p:cNvPr id="6" name="TextBox 5"/>
          <p:cNvSpPr txBox="1"/>
          <p:nvPr/>
        </p:nvSpPr>
        <p:spPr>
          <a:xfrm>
            <a:off x="6163069" y="4278099"/>
            <a:ext cx="2360600" cy="1398808"/>
          </a:xfrm>
          <a:prstGeom prst="rect">
            <a:avLst/>
          </a:prstGeom>
          <a:noFill/>
          <a:ln w="31750">
            <a:solidFill>
              <a:srgbClr val="836727"/>
            </a:solidFill>
          </a:ln>
        </p:spPr>
        <p:txBody>
          <a:bodyPr wrap="square" lIns="216000" tIns="144000" rIns="216000" bIns="144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Some practices may have both positive and negative aspects.</a:t>
            </a:r>
            <a:endParaRPr kumimoji="0" lang="en-ZA" sz="18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nvGrpSpPr>
          <p:cNvPr id="23" name="Group 22">
            <a:extLst>
              <a:ext uri="{FF2B5EF4-FFF2-40B4-BE49-F238E27FC236}">
                <a16:creationId xmlns:a16="http://schemas.microsoft.com/office/drawing/2014/main" id="{91E526AD-91D2-4F63-92BB-93B72AC388CD}"/>
              </a:ext>
            </a:extLst>
          </p:cNvPr>
          <p:cNvGrpSpPr/>
          <p:nvPr/>
        </p:nvGrpSpPr>
        <p:grpSpPr>
          <a:xfrm>
            <a:off x="158646" y="542427"/>
            <a:ext cx="1514069" cy="900000"/>
            <a:chOff x="122070" y="542427"/>
            <a:chExt cx="1514069" cy="900000"/>
          </a:xfrm>
        </p:grpSpPr>
        <p:grpSp>
          <p:nvGrpSpPr>
            <p:cNvPr id="24" name="Group 9">
              <a:extLst>
                <a:ext uri="{FF2B5EF4-FFF2-40B4-BE49-F238E27FC236}">
                  <a16:creationId xmlns:a16="http://schemas.microsoft.com/office/drawing/2014/main" id="{40BE159D-BD2A-4D6C-BEBA-5A15B81E018A}"/>
                </a:ext>
              </a:extLst>
            </p:cNvPr>
            <p:cNvGrpSpPr>
              <a:grpSpLocks/>
            </p:cNvGrpSpPr>
            <p:nvPr/>
          </p:nvGrpSpPr>
          <p:grpSpPr bwMode="auto">
            <a:xfrm>
              <a:off x="122070" y="589753"/>
              <a:ext cx="1021943" cy="792000"/>
              <a:chOff x="45451" y="590550"/>
              <a:chExt cx="1213436" cy="848620"/>
            </a:xfrm>
          </p:grpSpPr>
          <p:cxnSp>
            <p:nvCxnSpPr>
              <p:cNvPr id="28" name="Straight Connector 27">
                <a:extLst>
                  <a:ext uri="{FF2B5EF4-FFF2-40B4-BE49-F238E27FC236}">
                    <a16:creationId xmlns:a16="http://schemas.microsoft.com/office/drawing/2014/main" id="{B5859A84-75C3-42EE-AC3F-FA4D25F856BC}"/>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DF9254-D7AE-4DEA-8777-9F16A60251AE}"/>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678B19-6415-4FAB-9ADF-14F21351A791}"/>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F407816-C838-4987-A1CA-F1A19E95D154}"/>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1C0420B-88A6-4392-AE62-4EB452FF1718}"/>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CB7EF4A-D89D-4056-8AFE-FC0C2809FF36}"/>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D21D16F-1113-4D6D-BCE4-873399707F9A}"/>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33CFBD7-13E4-4FF7-86FE-F11104D2F444}"/>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452C8C5-3F2B-43CB-BC8B-EC799FE123FD}"/>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5" name="Group 12">
              <a:extLst>
                <a:ext uri="{FF2B5EF4-FFF2-40B4-BE49-F238E27FC236}">
                  <a16:creationId xmlns:a16="http://schemas.microsoft.com/office/drawing/2014/main" id="{797D3431-246F-4F53-A659-FEFBF23478B2}"/>
                </a:ext>
              </a:extLst>
            </p:cNvPr>
            <p:cNvGrpSpPr>
              <a:grpSpLocks noChangeAspect="1"/>
            </p:cNvGrpSpPr>
            <p:nvPr/>
          </p:nvGrpSpPr>
          <p:grpSpPr bwMode="auto">
            <a:xfrm>
              <a:off x="721038" y="542427"/>
              <a:ext cx="915101" cy="900000"/>
              <a:chOff x="785813" y="539748"/>
              <a:chExt cx="962298" cy="946152"/>
            </a:xfrm>
          </p:grpSpPr>
          <p:sp>
            <p:nvSpPr>
              <p:cNvPr id="26" name="Oval 25">
                <a:extLst>
                  <a:ext uri="{FF2B5EF4-FFF2-40B4-BE49-F238E27FC236}">
                    <a16:creationId xmlns:a16="http://schemas.microsoft.com/office/drawing/2014/main" id="{08B8CF48-14AD-4292-BDBD-C9A401E30ED1}"/>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7" name="Picture 22">
                <a:extLst>
                  <a:ext uri="{FF2B5EF4-FFF2-40B4-BE49-F238E27FC236}">
                    <a16:creationId xmlns:a16="http://schemas.microsoft.com/office/drawing/2014/main" id="{50A65B92-C492-4D61-8E81-7F94A70FBFD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381585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45359" y="635449"/>
            <a:ext cx="6287453" cy="738664"/>
          </a:xfrm>
        </p:spPr>
        <p:txBody>
          <a:bodyPr wrap="square" lIns="0" tIns="0" rIns="0" bIns="0">
            <a:spAutoFit/>
          </a:bodyPr>
          <a:lstStyle/>
          <a:p>
            <a:pPr algn="l" eaLnBrk="1" hangingPunct="1">
              <a:tabLst>
                <a:tab pos="1884363" algn="l"/>
              </a:tabLst>
            </a:pPr>
            <a:r>
              <a:rPr lang="en-GB" altLang="en-NA" sz="4800" dirty="0">
                <a:solidFill>
                  <a:srgbClr val="A18E72"/>
                </a:solidFill>
                <a:latin typeface="MgOpen Cosmetica" panose="020B0500000300020003" pitchFamily="34" charset="0"/>
              </a:rPr>
              <a:t>Baby-dumping</a:t>
            </a:r>
          </a:p>
        </p:txBody>
      </p:sp>
      <p:sp>
        <p:nvSpPr>
          <p:cNvPr id="2" name="Content Placeholder 1">
            <a:extLst>
              <a:ext uri="{FF2B5EF4-FFF2-40B4-BE49-F238E27FC236}">
                <a16:creationId xmlns:a16="http://schemas.microsoft.com/office/drawing/2014/main" id="{4D811C32-FE96-45B4-B2C7-B434D8AC5C8C}"/>
              </a:ext>
            </a:extLst>
          </p:cNvPr>
          <p:cNvSpPr>
            <a:spLocks noGrp="1"/>
          </p:cNvSpPr>
          <p:nvPr>
            <p:ph idx="1"/>
          </p:nvPr>
        </p:nvSpPr>
        <p:spPr>
          <a:xfrm>
            <a:off x="611188" y="1742828"/>
            <a:ext cx="7921624" cy="4592217"/>
          </a:xfrm>
        </p:spPr>
        <p:txBody>
          <a:bodyPr lIns="0" tIns="0" rIns="0" bIns="0"/>
          <a:lstStyle/>
          <a:p>
            <a:pPr>
              <a:spcBef>
                <a:spcPts val="0"/>
              </a:spcBef>
              <a:spcAft>
                <a:spcPts val="1200"/>
              </a:spcAft>
              <a:buClr>
                <a:srgbClr val="A18E72"/>
              </a:buClr>
              <a:buSzPct val="90000"/>
              <a:buFont typeface="Wingdings" panose="05000000000000000000" pitchFamily="2" charset="2"/>
              <a:buChar char="l"/>
            </a:pPr>
            <a:r>
              <a:rPr lang="en-US" sz="2000" dirty="0">
                <a:solidFill>
                  <a:srgbClr val="000000"/>
                </a:solidFill>
                <a:latin typeface="MgOpen Cosmetica" panose="020B0604020202020204"/>
              </a:rPr>
              <a:t>To discourage baby-dumping, the Act provides for </a:t>
            </a:r>
            <a:r>
              <a:rPr lang="en-US" sz="2000" b="1" dirty="0">
                <a:solidFill>
                  <a:srgbClr val="A18E72"/>
                </a:solidFill>
                <a:latin typeface="MgOpen Cosmetica" panose="020B0604020202020204"/>
              </a:rPr>
              <a:t>safe places where children can be left anonymously</a:t>
            </a:r>
            <a:r>
              <a:rPr lang="en-US" sz="2000" dirty="0">
                <a:solidFill>
                  <a:srgbClr val="000000"/>
                </a:solidFill>
                <a:latin typeface="MgOpen Cosmetica" panose="020B0604020202020204"/>
              </a:rPr>
              <a:t>, without any criminal penalty. </a:t>
            </a:r>
          </a:p>
          <a:p>
            <a:pPr>
              <a:spcBef>
                <a:spcPts val="0"/>
              </a:spcBef>
              <a:spcAft>
                <a:spcPts val="1200"/>
              </a:spcAft>
              <a:buClr>
                <a:srgbClr val="A18E72"/>
              </a:buClr>
              <a:buSzPct val="90000"/>
              <a:buFont typeface="Wingdings" panose="05000000000000000000" pitchFamily="2" charset="2"/>
              <a:buChar char="l"/>
            </a:pPr>
            <a:r>
              <a:rPr lang="en-US" sz="2000" dirty="0">
                <a:solidFill>
                  <a:srgbClr val="000000"/>
                </a:solidFill>
                <a:latin typeface="MgOpen Cosmetica" panose="020B0604020202020204"/>
              </a:rPr>
              <a:t>Any abandoned child must immediately be </a:t>
            </a:r>
            <a:r>
              <a:rPr lang="en-US" sz="2000" b="1" dirty="0">
                <a:solidFill>
                  <a:srgbClr val="A18E72"/>
                </a:solidFill>
                <a:latin typeface="MgOpen Cosmetica" panose="020B0604020202020204"/>
              </a:rPr>
              <a:t>reported to </a:t>
            </a:r>
            <a:br>
              <a:rPr lang="en-US" sz="2000" b="1" dirty="0">
                <a:solidFill>
                  <a:srgbClr val="A18E72"/>
                </a:solidFill>
                <a:latin typeface="MgOpen Cosmetica" panose="020B0604020202020204"/>
              </a:rPr>
            </a:br>
            <a:r>
              <a:rPr lang="en-US" sz="2000" b="1" dirty="0">
                <a:solidFill>
                  <a:srgbClr val="A18E72"/>
                </a:solidFill>
                <a:latin typeface="MgOpen Cosmetica" panose="020B0604020202020204"/>
              </a:rPr>
              <a:t>the police and handed over to a social worker</a:t>
            </a:r>
            <a:r>
              <a:rPr lang="en-US" sz="2000" dirty="0">
                <a:solidFill>
                  <a:srgbClr val="000000"/>
                </a:solidFill>
                <a:latin typeface="MgOpen Cosmetica" panose="020B0604020202020204"/>
              </a:rPr>
              <a:t>. </a:t>
            </a:r>
            <a:br>
              <a:rPr lang="en-US" sz="2000" dirty="0">
                <a:solidFill>
                  <a:srgbClr val="000000"/>
                </a:solidFill>
                <a:latin typeface="MgOpen Cosmetica" panose="020B0604020202020204"/>
              </a:rPr>
            </a:br>
            <a:r>
              <a:rPr lang="en-US" sz="2000" dirty="0">
                <a:solidFill>
                  <a:srgbClr val="000000"/>
                </a:solidFill>
                <a:latin typeface="MgOpen Cosmetica" panose="020B0604020202020204"/>
              </a:rPr>
              <a:t>The social worker will put the child in a place of safety </a:t>
            </a:r>
            <a:br>
              <a:rPr lang="en-US" sz="2000" dirty="0">
                <a:solidFill>
                  <a:srgbClr val="000000"/>
                </a:solidFill>
                <a:latin typeface="MgOpen Cosmetica" panose="020B0604020202020204"/>
              </a:rPr>
            </a:br>
            <a:r>
              <a:rPr lang="en-US" sz="2000" dirty="0">
                <a:solidFill>
                  <a:srgbClr val="000000"/>
                </a:solidFill>
                <a:latin typeface="MgOpen Cosmetica" panose="020B0604020202020204"/>
              </a:rPr>
              <a:t>for temporary care.</a:t>
            </a:r>
          </a:p>
          <a:p>
            <a:pPr>
              <a:spcBef>
                <a:spcPts val="0"/>
              </a:spcBef>
              <a:spcAft>
                <a:spcPts val="1200"/>
              </a:spcAft>
              <a:buClr>
                <a:srgbClr val="A18E72"/>
              </a:buClr>
              <a:buSzPct val="90000"/>
              <a:buFont typeface="Wingdings" panose="05000000000000000000" pitchFamily="2" charset="2"/>
              <a:buChar char="l"/>
            </a:pPr>
            <a:r>
              <a:rPr lang="en-US" sz="2000" dirty="0">
                <a:solidFill>
                  <a:srgbClr val="000000"/>
                </a:solidFill>
                <a:latin typeface="MgOpen Cosmetica" panose="020B0604020202020204"/>
              </a:rPr>
              <a:t>A child who has not been claimed after </a:t>
            </a:r>
            <a:r>
              <a:rPr lang="en-US" sz="2000" b="1" dirty="0">
                <a:solidFill>
                  <a:srgbClr val="A18E72"/>
                </a:solidFill>
                <a:latin typeface="MgOpen Cosmetica" panose="020B0604020202020204"/>
              </a:rPr>
              <a:t>60 days </a:t>
            </a:r>
            <a:r>
              <a:rPr lang="en-US" sz="2000" dirty="0">
                <a:solidFill>
                  <a:srgbClr val="000000"/>
                </a:solidFill>
                <a:latin typeface="MgOpen Cosmetica" panose="020B0604020202020204"/>
              </a:rPr>
              <a:t>may </a:t>
            </a:r>
            <a:br>
              <a:rPr lang="en-US" sz="2000" dirty="0">
                <a:solidFill>
                  <a:srgbClr val="000000"/>
                </a:solidFill>
                <a:latin typeface="MgOpen Cosmetica" panose="020B0604020202020204"/>
              </a:rPr>
            </a:br>
            <a:r>
              <a:rPr lang="en-US" sz="2000" dirty="0">
                <a:solidFill>
                  <a:srgbClr val="000000"/>
                </a:solidFill>
                <a:latin typeface="MgOpen Cosmetica" panose="020B0604020202020204"/>
              </a:rPr>
              <a:t>be made available for </a:t>
            </a:r>
            <a:r>
              <a:rPr lang="en-US" sz="2000" b="1" dirty="0">
                <a:solidFill>
                  <a:srgbClr val="A18E72"/>
                </a:solidFill>
                <a:latin typeface="MgOpen Cosmetica" panose="020B0604020202020204"/>
              </a:rPr>
              <a:t>adoption</a:t>
            </a:r>
            <a:r>
              <a:rPr lang="en-US" sz="2000" dirty="0">
                <a:solidFill>
                  <a:srgbClr val="000000"/>
                </a:solidFill>
                <a:latin typeface="MgOpen Cosmetica" panose="020B0604020202020204"/>
              </a:rPr>
              <a:t>. </a:t>
            </a:r>
          </a:p>
          <a:p>
            <a:pPr>
              <a:spcBef>
                <a:spcPts val="0"/>
              </a:spcBef>
              <a:spcAft>
                <a:spcPts val="1200"/>
              </a:spcAft>
              <a:buClr>
                <a:srgbClr val="A18E72"/>
              </a:buClr>
              <a:buSzPct val="90000"/>
              <a:buFont typeface="Wingdings" panose="05000000000000000000" pitchFamily="2" charset="2"/>
              <a:buChar char="l"/>
            </a:pPr>
            <a:r>
              <a:rPr lang="en-US" sz="2000" b="1" dirty="0">
                <a:solidFill>
                  <a:srgbClr val="A18E72"/>
                </a:solidFill>
                <a:latin typeface="MgOpen Cosmetica" panose="020B0604020202020204"/>
              </a:rPr>
              <a:t>If the child is claimed by family members or by a </a:t>
            </a:r>
            <a:br>
              <a:rPr lang="en-US" sz="2000" b="1" dirty="0">
                <a:solidFill>
                  <a:srgbClr val="A18E72"/>
                </a:solidFill>
                <a:latin typeface="MgOpen Cosmetica" panose="020B0604020202020204"/>
              </a:rPr>
            </a:br>
            <a:r>
              <a:rPr lang="en-US" sz="2000" b="1" dirty="0">
                <a:solidFill>
                  <a:srgbClr val="A18E72"/>
                </a:solidFill>
                <a:latin typeface="MgOpen Cosmetica" panose="020B0604020202020204"/>
              </a:rPr>
              <a:t>parent</a:t>
            </a:r>
            <a:r>
              <a:rPr lang="en-US" sz="2000" dirty="0">
                <a:solidFill>
                  <a:srgbClr val="000000"/>
                </a:solidFill>
                <a:latin typeface="MgOpen Cosmetica" panose="020B0604020202020204"/>
              </a:rPr>
              <a:t>, the social worker will continue to monitor </a:t>
            </a:r>
            <a:br>
              <a:rPr lang="en-US" sz="2000" dirty="0">
                <a:solidFill>
                  <a:srgbClr val="000000"/>
                </a:solidFill>
                <a:latin typeface="MgOpen Cosmetica" panose="020B0604020202020204"/>
              </a:rPr>
            </a:br>
            <a:r>
              <a:rPr lang="en-US" sz="2000" dirty="0">
                <a:solidFill>
                  <a:srgbClr val="000000"/>
                </a:solidFill>
                <a:latin typeface="MgOpen Cosmetica" panose="020B0604020202020204"/>
              </a:rPr>
              <a:t>the situation. </a:t>
            </a:r>
          </a:p>
          <a:p>
            <a:pPr>
              <a:spcBef>
                <a:spcPts val="0"/>
              </a:spcBef>
              <a:spcAft>
                <a:spcPts val="1200"/>
              </a:spcAft>
              <a:buClr>
                <a:srgbClr val="A18E72"/>
              </a:buClr>
              <a:buSzPct val="90000"/>
              <a:buFont typeface="Wingdings" panose="05000000000000000000" pitchFamily="2" charset="2"/>
              <a:buChar char="l"/>
            </a:pPr>
            <a:r>
              <a:rPr lang="en-US" sz="2000" dirty="0">
                <a:solidFill>
                  <a:srgbClr val="000000"/>
                </a:solidFill>
                <a:latin typeface="MgOpen Cosmetica" panose="020B0604020202020204"/>
              </a:rPr>
              <a:t>A child will be </a:t>
            </a:r>
            <a:r>
              <a:rPr lang="en-US" sz="2000" b="1" dirty="0">
                <a:solidFill>
                  <a:srgbClr val="A18E72"/>
                </a:solidFill>
                <a:latin typeface="MgOpen Cosmetica" panose="020B0604020202020204"/>
              </a:rPr>
              <a:t>returned to the person who abandoned the child</a:t>
            </a:r>
            <a:r>
              <a:rPr lang="en-US" sz="2000" b="1" dirty="0">
                <a:solidFill>
                  <a:srgbClr val="000000"/>
                </a:solidFill>
                <a:latin typeface="MgOpen Cosmetica" panose="020B0604020202020204"/>
              </a:rPr>
              <a:t> </a:t>
            </a:r>
            <a:r>
              <a:rPr lang="en-US" sz="2000" dirty="0">
                <a:solidFill>
                  <a:srgbClr val="000000"/>
                </a:solidFill>
                <a:latin typeface="MgOpen Cosmetica" panose="020B0604020202020204"/>
              </a:rPr>
              <a:t>only if the social worker is sure that the child will be safe. 	</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A18E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A18E72"/>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8859" y="2561781"/>
            <a:ext cx="1683953" cy="2952051"/>
          </a:xfrm>
          <a:prstGeom prst="rect">
            <a:avLst/>
          </a:prstGeom>
        </p:spPr>
      </p:pic>
      <p:grpSp>
        <p:nvGrpSpPr>
          <p:cNvPr id="22" name="Group 21">
            <a:extLst>
              <a:ext uri="{FF2B5EF4-FFF2-40B4-BE49-F238E27FC236}">
                <a16:creationId xmlns:a16="http://schemas.microsoft.com/office/drawing/2014/main" id="{D7652582-393E-4386-B2F0-25721DA23739}"/>
              </a:ext>
            </a:extLst>
          </p:cNvPr>
          <p:cNvGrpSpPr/>
          <p:nvPr/>
        </p:nvGrpSpPr>
        <p:grpSpPr>
          <a:xfrm>
            <a:off x="158646" y="542427"/>
            <a:ext cx="1514069" cy="900000"/>
            <a:chOff x="122070" y="542427"/>
            <a:chExt cx="1514069" cy="900000"/>
          </a:xfrm>
        </p:grpSpPr>
        <p:grpSp>
          <p:nvGrpSpPr>
            <p:cNvPr id="23" name="Group 9">
              <a:extLst>
                <a:ext uri="{FF2B5EF4-FFF2-40B4-BE49-F238E27FC236}">
                  <a16:creationId xmlns:a16="http://schemas.microsoft.com/office/drawing/2014/main" id="{518968E3-D428-4B29-853F-F3D44EA3A4AD}"/>
                </a:ext>
              </a:extLst>
            </p:cNvPr>
            <p:cNvGrpSpPr>
              <a:grpSpLocks/>
            </p:cNvGrpSpPr>
            <p:nvPr/>
          </p:nvGrpSpPr>
          <p:grpSpPr bwMode="auto">
            <a:xfrm>
              <a:off x="122070" y="589753"/>
              <a:ext cx="1021943" cy="792000"/>
              <a:chOff x="45451" y="590550"/>
              <a:chExt cx="1213436" cy="848620"/>
            </a:xfrm>
          </p:grpSpPr>
          <p:cxnSp>
            <p:nvCxnSpPr>
              <p:cNvPr id="27" name="Straight Connector 26">
                <a:extLst>
                  <a:ext uri="{FF2B5EF4-FFF2-40B4-BE49-F238E27FC236}">
                    <a16:creationId xmlns:a16="http://schemas.microsoft.com/office/drawing/2014/main" id="{67169AE1-7295-457A-BA00-1D74BBFEE3B3}"/>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229659B-FA32-4AEF-9DC0-A00B80956CCE}"/>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36622D-EE86-4249-BCEE-56D42DCF8F23}"/>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EE9A7C8-D027-4ECB-88F0-28E132F280BA}"/>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BBA51D-73CB-41F4-B773-6C10AF05C12A}"/>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D54C92-C38D-455A-9A03-4CFD1F46B605}"/>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34973BC-51B0-48E1-9B04-375130998FA5}"/>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CA2275-1E47-42C6-87C8-269399E8D786}"/>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E89CE7-64FB-42D1-A836-D7F4B2CB36D3}"/>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12">
              <a:extLst>
                <a:ext uri="{FF2B5EF4-FFF2-40B4-BE49-F238E27FC236}">
                  <a16:creationId xmlns:a16="http://schemas.microsoft.com/office/drawing/2014/main" id="{88F0B859-06B7-412F-AD38-4BBCA7BC1A74}"/>
                </a:ext>
              </a:extLst>
            </p:cNvPr>
            <p:cNvGrpSpPr>
              <a:grpSpLocks noChangeAspect="1"/>
            </p:cNvGrpSpPr>
            <p:nvPr/>
          </p:nvGrpSpPr>
          <p:grpSpPr bwMode="auto">
            <a:xfrm>
              <a:off x="721038" y="542427"/>
              <a:ext cx="915101" cy="900000"/>
              <a:chOff x="785813" y="539748"/>
              <a:chExt cx="962298" cy="946152"/>
            </a:xfrm>
          </p:grpSpPr>
          <p:sp>
            <p:nvSpPr>
              <p:cNvPr id="25" name="Oval 24">
                <a:extLst>
                  <a:ext uri="{FF2B5EF4-FFF2-40B4-BE49-F238E27FC236}">
                    <a16:creationId xmlns:a16="http://schemas.microsoft.com/office/drawing/2014/main" id="{717FDCEB-279C-4AF8-BC6B-E7E607C8868C}"/>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6" name="Picture 22">
                <a:extLst>
                  <a:ext uri="{FF2B5EF4-FFF2-40B4-BE49-F238E27FC236}">
                    <a16:creationId xmlns:a16="http://schemas.microsoft.com/office/drawing/2014/main" id="{91AEBB31-55D0-4190-8D0F-0031D3BC7E1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22675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7">
            <a:extLst>
              <a:ext uri="{FF2B5EF4-FFF2-40B4-BE49-F238E27FC236}">
                <a16:creationId xmlns:a16="http://schemas.microsoft.com/office/drawing/2014/main" id="{3D8D75CE-C71D-4305-8DF2-EB8178DC7E7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862389" y="4476362"/>
            <a:ext cx="2306234" cy="1826474"/>
          </a:xfrm>
          <a:ln w="15875">
            <a:noFill/>
          </a:ln>
        </p:spPr>
      </p:pic>
      <p:sp>
        <p:nvSpPr>
          <p:cNvPr id="10" name="TextBox 9"/>
          <p:cNvSpPr txBox="1"/>
          <p:nvPr/>
        </p:nvSpPr>
        <p:spPr>
          <a:xfrm>
            <a:off x="3862389" y="4467567"/>
            <a:ext cx="4670424" cy="1835269"/>
          </a:xfrm>
          <a:prstGeom prst="rect">
            <a:avLst/>
          </a:prstGeom>
          <a:noFill/>
          <a:ln w="15875">
            <a:solidFill>
              <a:srgbClr val="A18E72"/>
            </a:solidFill>
          </a:ln>
        </p:spPr>
        <p:txBody>
          <a:bodyPr wrap="square" lIns="144000" tIns="180000" rIns="144000" bIns="144000" rtlCol="0">
            <a:spAutoFit/>
          </a:bodyPr>
          <a:lstStyle/>
          <a:p>
            <a:pPr marL="2333625" marR="0" lvl="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MgOpen Cosmetica" panose="020B0604020202020204"/>
                <a:ea typeface="+mn-ea"/>
                <a:cs typeface="+mn-cs"/>
              </a:rPr>
              <a:t>BabySaver</a:t>
            </a:r>
            <a:r>
              <a:rPr kumimoji="0" lang="en-US" sz="1400" b="1" i="0" u="none" strike="noStrike" kern="1200" cap="none" spc="0" normalizeH="0" baseline="0" noProof="0" dirty="0">
                <a:ln>
                  <a:noFill/>
                </a:ln>
                <a:solidFill>
                  <a:srgbClr val="000000"/>
                </a:solidFill>
                <a:effectLst/>
                <a:uLnTx/>
                <a:uFillTx/>
                <a:latin typeface="MgOpen Cosmetica" panose="020B0604020202020204"/>
                <a:ea typeface="+mn-ea"/>
                <a:cs typeface="+mn-cs"/>
              </a:rPr>
              <a:t> box </a:t>
            </a:r>
            <a:r>
              <a:rPr kumimoji="0" lang="en-US" sz="1400" b="0" i="0" u="none" strike="noStrike" kern="1200" cap="none" spc="0" normalizeH="0" baseline="0" noProof="0" dirty="0">
                <a:ln>
                  <a:noFill/>
                </a:ln>
                <a:solidFill>
                  <a:srgbClr val="000000"/>
                </a:solidFill>
                <a:effectLst/>
                <a:uLnTx/>
                <a:uFillTx/>
                <a:latin typeface="MgOpen Cosmetica" panose="020B0604020202020204"/>
                <a:ea typeface="+mn-ea"/>
                <a:cs typeface="+mn-cs"/>
              </a:rPr>
              <a:t>at </a:t>
            </a:r>
            <a:br>
              <a:rPr kumimoji="0" lang="en-US" sz="14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1400" b="0" i="0" u="none" strike="noStrike" kern="1200" cap="none" spc="0" normalizeH="0" baseline="0" noProof="0" dirty="0" err="1">
                <a:ln>
                  <a:noFill/>
                </a:ln>
                <a:solidFill>
                  <a:srgbClr val="000000"/>
                </a:solidFill>
                <a:effectLst/>
                <a:uLnTx/>
                <a:uFillTx/>
                <a:latin typeface="MgOpen Cosmetica" panose="020B0604020202020204"/>
                <a:ea typeface="+mn-ea"/>
                <a:cs typeface="+mn-cs"/>
              </a:rPr>
              <a:t>Ruach</a:t>
            </a:r>
            <a:r>
              <a:rPr kumimoji="0" lang="en-US" sz="1400" b="0" i="0" u="none" strike="noStrike" kern="1200" cap="none" spc="0" normalizeH="0" baseline="0" noProof="0" dirty="0">
                <a:ln>
                  <a:noFill/>
                </a:ln>
                <a:solidFill>
                  <a:srgbClr val="000000"/>
                </a:solidFill>
                <a:effectLst/>
                <a:uLnTx/>
                <a:uFillTx/>
                <a:latin typeface="MgOpen Cosmetica" panose="020B0604020202020204"/>
                <a:ea typeface="+mn-ea"/>
                <a:cs typeface="+mn-cs"/>
              </a:rPr>
              <a:t> Elohim Foundation in Swakopmund. The box has a sensor that alerts eight people when a baby is placed inside, to ensure a prompt response.</a:t>
            </a:r>
            <a:endParaRPr kumimoji="0" lang="en-ZA" sz="1400" b="0" i="0" u="none" strike="noStrike" kern="1200" cap="none" spc="0" normalizeH="0" baseline="0" noProof="0" dirty="0">
              <a:ln>
                <a:noFill/>
              </a:ln>
              <a:solidFill>
                <a:srgbClr val="000000"/>
              </a:solidFill>
              <a:effectLst/>
              <a:uLnTx/>
              <a:uFillTx/>
              <a:latin typeface="MgOpen Cosmetica" panose="020B0604020202020204"/>
              <a:ea typeface="+mn-ea"/>
              <a:cs typeface="+mn-cs"/>
            </a:endParaRPr>
          </a:p>
        </p:txBody>
      </p:sp>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29741" y="507415"/>
            <a:ext cx="6303067" cy="984885"/>
          </a:xfrm>
          <a:ln>
            <a:noFill/>
          </a:ln>
        </p:spPr>
        <p:txBody>
          <a:bodyPr wrap="square" lIns="0" tIns="0" rIns="0" bIns="0">
            <a:spAutoFit/>
          </a:bodyPr>
          <a:lstStyle/>
          <a:p>
            <a:pPr algn="l" eaLnBrk="1" hangingPunct="1">
              <a:tabLst>
                <a:tab pos="1884363" algn="l"/>
              </a:tabLst>
            </a:pPr>
            <a:r>
              <a:rPr lang="en-GB" altLang="en-NA" sz="3200" dirty="0">
                <a:solidFill>
                  <a:schemeClr val="tx1"/>
                </a:solidFill>
                <a:latin typeface="MgOpen Cosmetica" panose="020B0500000300020003" pitchFamily="34" charset="0"/>
              </a:rPr>
              <a:t>Where can an unwanted </a:t>
            </a:r>
            <a:br>
              <a:rPr lang="en-GB" altLang="en-NA" sz="3200" dirty="0">
                <a:solidFill>
                  <a:schemeClr val="tx1"/>
                </a:solidFill>
                <a:latin typeface="MgOpen Cosmetica" panose="020B0500000300020003" pitchFamily="34" charset="0"/>
              </a:rPr>
            </a:br>
            <a:r>
              <a:rPr lang="en-GB" altLang="en-NA" sz="3200" dirty="0">
                <a:solidFill>
                  <a:schemeClr val="tx1"/>
                </a:solidFill>
                <a:latin typeface="MgOpen Cosmetica" panose="020B0500000300020003" pitchFamily="34" charset="0"/>
              </a:rPr>
              <a:t>baby be left safely? </a:t>
            </a:r>
            <a:endParaRPr lang="en-GB" altLang="en-NA" sz="3600" dirty="0">
              <a:solidFill>
                <a:schemeClr val="tx1"/>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A18E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A18E7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8F123DB8-C9CD-46E3-9AF5-1A039BA34E71}"/>
              </a:ext>
            </a:extLst>
          </p:cNvPr>
          <p:cNvGrpSpPr/>
          <p:nvPr/>
        </p:nvGrpSpPr>
        <p:grpSpPr>
          <a:xfrm>
            <a:off x="1236577" y="1668886"/>
            <a:ext cx="6670847" cy="2517141"/>
            <a:chOff x="1009138" y="1451858"/>
            <a:chExt cx="6670847" cy="2517141"/>
          </a:xfrm>
        </p:grpSpPr>
        <p:sp>
          <p:nvSpPr>
            <p:cNvPr id="4" name="Oval 3">
              <a:extLst>
                <a:ext uri="{FF2B5EF4-FFF2-40B4-BE49-F238E27FC236}">
                  <a16:creationId xmlns:a16="http://schemas.microsoft.com/office/drawing/2014/main" id="{2F36506C-15DB-47BD-AB39-F448927F6F1C}"/>
                </a:ext>
              </a:extLst>
            </p:cNvPr>
            <p:cNvSpPr/>
            <p:nvPr/>
          </p:nvSpPr>
          <p:spPr>
            <a:xfrm>
              <a:off x="2115005" y="1698410"/>
              <a:ext cx="1749629" cy="1248916"/>
            </a:xfrm>
            <a:prstGeom prst="ellipse">
              <a:avLst/>
            </a:prstGeom>
            <a:solidFill>
              <a:srgbClr val="A18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gOpen Cosmetica" panose="020B0500000300020003" pitchFamily="34" charset="0"/>
                  <a:ea typeface="+mn-ea"/>
                  <a:cs typeface="+mn-cs"/>
                </a:rPr>
                <a:t>school</a:t>
              </a:r>
              <a:endParaRPr kumimoji="0" lang="en-NA" sz="1800" b="0" i="0" u="none" strike="noStrike" kern="120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sp>
          <p:nvSpPr>
            <p:cNvPr id="22" name="Oval 21">
              <a:extLst>
                <a:ext uri="{FF2B5EF4-FFF2-40B4-BE49-F238E27FC236}">
                  <a16:creationId xmlns:a16="http://schemas.microsoft.com/office/drawing/2014/main" id="{8C2266E2-0EAC-4610-97C1-D9D9BD6299B8}"/>
                </a:ext>
              </a:extLst>
            </p:cNvPr>
            <p:cNvSpPr/>
            <p:nvPr/>
          </p:nvSpPr>
          <p:spPr>
            <a:xfrm>
              <a:off x="3671854" y="1451858"/>
              <a:ext cx="1427748" cy="1248916"/>
            </a:xfrm>
            <a:prstGeom prst="ellipse">
              <a:avLst/>
            </a:prstGeom>
            <a:solidFill>
              <a:srgbClr val="A18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gOpen Cosmetica" panose="020B0500000300020003" pitchFamily="34" charset="0"/>
                  <a:ea typeface="+mn-ea"/>
                  <a:cs typeface="+mn-cs"/>
                </a:rPr>
                <a:t>hospital</a:t>
              </a:r>
              <a:endParaRPr kumimoji="0" lang="en-NA" sz="1800" b="0" i="0" u="none" strike="noStrike" kern="120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sp>
          <p:nvSpPr>
            <p:cNvPr id="23" name="Oval 22">
              <a:extLst>
                <a:ext uri="{FF2B5EF4-FFF2-40B4-BE49-F238E27FC236}">
                  <a16:creationId xmlns:a16="http://schemas.microsoft.com/office/drawing/2014/main" id="{FC39F4AA-429A-4F43-A02C-0A5E9066BC26}"/>
                </a:ext>
              </a:extLst>
            </p:cNvPr>
            <p:cNvSpPr/>
            <p:nvPr/>
          </p:nvSpPr>
          <p:spPr>
            <a:xfrm>
              <a:off x="6252237" y="2401128"/>
              <a:ext cx="1427748" cy="1248916"/>
            </a:xfrm>
            <a:prstGeom prst="ellipse">
              <a:avLst/>
            </a:prstGeom>
            <a:solidFill>
              <a:srgbClr val="A18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gOpen Cosmetica" panose="020B0500000300020003" pitchFamily="34" charset="0"/>
                  <a:ea typeface="+mn-ea"/>
                  <a:cs typeface="+mn-cs"/>
                </a:rPr>
                <a:t>police station</a:t>
              </a:r>
              <a:endParaRPr kumimoji="0" lang="en-NA" sz="1800" b="0" i="0" u="none" strike="noStrike" kern="120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sp>
          <p:nvSpPr>
            <p:cNvPr id="24" name="Oval 23">
              <a:extLst>
                <a:ext uri="{FF2B5EF4-FFF2-40B4-BE49-F238E27FC236}">
                  <a16:creationId xmlns:a16="http://schemas.microsoft.com/office/drawing/2014/main" id="{6F8D890A-AA3C-4204-9495-74C541E24AB3}"/>
                </a:ext>
              </a:extLst>
            </p:cNvPr>
            <p:cNvSpPr/>
            <p:nvPr/>
          </p:nvSpPr>
          <p:spPr>
            <a:xfrm>
              <a:off x="2198427" y="2720083"/>
              <a:ext cx="4329678" cy="1248916"/>
            </a:xfrm>
            <a:prstGeom prst="ellipse">
              <a:avLst/>
            </a:prstGeom>
            <a:solidFill>
              <a:srgbClr val="A18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gOpen Cosmetica" panose="020B0500000300020003" pitchFamily="34" charset="0"/>
                  <a:ea typeface="+mn-ea"/>
                  <a:cs typeface="+mn-cs"/>
                </a:rPr>
                <a:t>place of safety</a:t>
              </a:r>
              <a:endParaRPr kumimoji="0" lang="en-NA" sz="1800" b="0" i="0" u="none" strike="noStrike" kern="120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sp>
          <p:nvSpPr>
            <p:cNvPr id="26" name="Oval 25">
              <a:extLst>
                <a:ext uri="{FF2B5EF4-FFF2-40B4-BE49-F238E27FC236}">
                  <a16:creationId xmlns:a16="http://schemas.microsoft.com/office/drawing/2014/main" id="{31EEFBDA-E610-4375-8E2D-E2D32F93BAFF}"/>
                </a:ext>
              </a:extLst>
            </p:cNvPr>
            <p:cNvSpPr/>
            <p:nvPr/>
          </p:nvSpPr>
          <p:spPr>
            <a:xfrm>
              <a:off x="4978354" y="1757361"/>
              <a:ext cx="1749629" cy="1248916"/>
            </a:xfrm>
            <a:prstGeom prst="ellipse">
              <a:avLst/>
            </a:prstGeom>
            <a:solidFill>
              <a:srgbClr val="A18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gOpen Cosmetica" panose="020B0500000300020003" pitchFamily="34" charset="0"/>
                  <a:ea typeface="+mn-ea"/>
                  <a:cs typeface="+mn-cs"/>
                </a:rPr>
                <a:t>children’s home</a:t>
              </a:r>
              <a:endParaRPr kumimoji="0" lang="en-NA" sz="1800" b="0" i="0" u="none" strike="noStrike" kern="120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sp>
          <p:nvSpPr>
            <p:cNvPr id="27" name="Oval 26">
              <a:extLst>
                <a:ext uri="{FF2B5EF4-FFF2-40B4-BE49-F238E27FC236}">
                  <a16:creationId xmlns:a16="http://schemas.microsoft.com/office/drawing/2014/main" id="{47E4ADC3-65DE-41E4-A9D3-3CFE4C098D80}"/>
                </a:ext>
              </a:extLst>
            </p:cNvPr>
            <p:cNvSpPr/>
            <p:nvPr/>
          </p:nvSpPr>
          <p:spPr>
            <a:xfrm>
              <a:off x="1009138" y="2265688"/>
              <a:ext cx="1427748" cy="1248916"/>
            </a:xfrm>
            <a:prstGeom prst="ellipse">
              <a:avLst/>
            </a:prstGeom>
            <a:solidFill>
              <a:srgbClr val="A18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gOpen Cosmetica" panose="020B0500000300020003" pitchFamily="34" charset="0"/>
                  <a:ea typeface="+mn-ea"/>
                  <a:cs typeface="+mn-cs"/>
                </a:rPr>
                <a:t>fire station</a:t>
              </a:r>
              <a:endParaRPr kumimoji="0" lang="en-NA" sz="1800" b="0" i="0" u="none" strike="noStrike" kern="120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grpSp>
      <p:sp>
        <p:nvSpPr>
          <p:cNvPr id="5" name="TextBox 4"/>
          <p:cNvSpPr txBox="1"/>
          <p:nvPr/>
        </p:nvSpPr>
        <p:spPr>
          <a:xfrm>
            <a:off x="638619" y="4486620"/>
            <a:ext cx="3056335" cy="1800000"/>
          </a:xfrm>
          <a:prstGeom prst="rect">
            <a:avLst/>
          </a:prstGeom>
          <a:noFill/>
          <a:ln w="41275">
            <a:solidFill>
              <a:srgbClr val="A18E72"/>
            </a:solidFill>
          </a:ln>
        </p:spPr>
        <p:txBody>
          <a:bodyPr wrap="square" lIns="144000" tIns="162000" rIns="144000" bIns="162000" rtlCol="0">
            <a:noAutofit/>
          </a:bodyPr>
          <a:lstStyle/>
          <a:p>
            <a:pPr algn="ctr"/>
            <a:r>
              <a:rPr lang="en-ZA" sz="1900" dirty="0">
                <a:latin typeface="MgOpen Cosmetica" panose="020B0500000300020003" pitchFamily="34" charset="0"/>
              </a:rPr>
              <a:t>An unwanted baby must be left </a:t>
            </a:r>
            <a:r>
              <a:rPr lang="en-ZA" sz="1900" b="1" dirty="0">
                <a:latin typeface="MgOpen Cosmetica" panose="020B0500000300020003" pitchFamily="34" charset="0"/>
              </a:rPr>
              <a:t>in the control of </a:t>
            </a:r>
            <a:br>
              <a:rPr lang="en-ZA" sz="1900" b="1" dirty="0">
                <a:latin typeface="MgOpen Cosmetica" panose="020B0500000300020003" pitchFamily="34" charset="0"/>
              </a:rPr>
            </a:br>
            <a:r>
              <a:rPr lang="en-ZA" sz="1900" b="1" dirty="0">
                <a:latin typeface="MgOpen Cosmetica" panose="020B0500000300020003" pitchFamily="34" charset="0"/>
              </a:rPr>
              <a:t>a person </a:t>
            </a:r>
            <a:r>
              <a:rPr lang="en-ZA" sz="1900" dirty="0">
                <a:latin typeface="MgOpen Cosmetica" panose="020B0500000300020003" pitchFamily="34" charset="0"/>
              </a:rPr>
              <a:t>at an approved authority, to make sure that the baby is safe.  </a:t>
            </a:r>
          </a:p>
        </p:txBody>
      </p:sp>
      <p:grpSp>
        <p:nvGrpSpPr>
          <p:cNvPr id="30" name="Group 29">
            <a:extLst>
              <a:ext uri="{FF2B5EF4-FFF2-40B4-BE49-F238E27FC236}">
                <a16:creationId xmlns:a16="http://schemas.microsoft.com/office/drawing/2014/main" id="{6B998701-6958-4796-BF41-65B326615A40}"/>
              </a:ext>
            </a:extLst>
          </p:cNvPr>
          <p:cNvGrpSpPr/>
          <p:nvPr/>
        </p:nvGrpSpPr>
        <p:grpSpPr>
          <a:xfrm>
            <a:off x="158646" y="542427"/>
            <a:ext cx="1514069" cy="900000"/>
            <a:chOff x="122070" y="542427"/>
            <a:chExt cx="1514069" cy="900000"/>
          </a:xfrm>
        </p:grpSpPr>
        <p:grpSp>
          <p:nvGrpSpPr>
            <p:cNvPr id="31" name="Group 9">
              <a:extLst>
                <a:ext uri="{FF2B5EF4-FFF2-40B4-BE49-F238E27FC236}">
                  <a16:creationId xmlns:a16="http://schemas.microsoft.com/office/drawing/2014/main" id="{0A460986-FBBA-48F7-954F-37087C31295D}"/>
                </a:ext>
              </a:extLst>
            </p:cNvPr>
            <p:cNvGrpSpPr>
              <a:grpSpLocks/>
            </p:cNvGrpSpPr>
            <p:nvPr/>
          </p:nvGrpSpPr>
          <p:grpSpPr bwMode="auto">
            <a:xfrm>
              <a:off x="122070" y="589753"/>
              <a:ext cx="1021943" cy="792000"/>
              <a:chOff x="45451" y="590550"/>
              <a:chExt cx="1213436" cy="848620"/>
            </a:xfrm>
          </p:grpSpPr>
          <p:cxnSp>
            <p:nvCxnSpPr>
              <p:cNvPr id="36" name="Straight Connector 35">
                <a:extLst>
                  <a:ext uri="{FF2B5EF4-FFF2-40B4-BE49-F238E27FC236}">
                    <a16:creationId xmlns:a16="http://schemas.microsoft.com/office/drawing/2014/main" id="{18710A85-DD15-4991-AD4A-2730B6625A46}"/>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4DC5C0-1BA4-4FD8-B2F6-97E0C649E0F8}"/>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DE7463C-F1EC-41B8-B005-9879BB2C5FE2}"/>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3EA97A8-B2EB-4F59-8C23-32E5B62EE92A}"/>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E0B3A3-7786-480A-8A65-BE7C7AAE68C7}"/>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839E37-B409-4C86-ACDE-9FE89144136E}"/>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DD10C7-D8C5-4B4E-91D5-23418FE7F884}"/>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C5FBA5-1BC1-4D02-849B-1B11B23F0BE3}"/>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6F73C1-CF0C-464E-BBC5-00CE5BA75942}"/>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2" name="Group 12">
              <a:extLst>
                <a:ext uri="{FF2B5EF4-FFF2-40B4-BE49-F238E27FC236}">
                  <a16:creationId xmlns:a16="http://schemas.microsoft.com/office/drawing/2014/main" id="{510DE31F-8507-4EF5-81CD-F6E554A8E677}"/>
                </a:ext>
              </a:extLst>
            </p:cNvPr>
            <p:cNvGrpSpPr>
              <a:grpSpLocks noChangeAspect="1"/>
            </p:cNvGrpSpPr>
            <p:nvPr/>
          </p:nvGrpSpPr>
          <p:grpSpPr bwMode="auto">
            <a:xfrm>
              <a:off x="721038" y="542427"/>
              <a:ext cx="915101" cy="900000"/>
              <a:chOff x="785813" y="539748"/>
              <a:chExt cx="962298" cy="946152"/>
            </a:xfrm>
          </p:grpSpPr>
          <p:sp>
            <p:nvSpPr>
              <p:cNvPr id="34" name="Oval 33">
                <a:extLst>
                  <a:ext uri="{FF2B5EF4-FFF2-40B4-BE49-F238E27FC236}">
                    <a16:creationId xmlns:a16="http://schemas.microsoft.com/office/drawing/2014/main" id="{169422FC-EED5-420C-9DF3-B53D1F1F119C}"/>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5" name="Picture 22">
                <a:extLst>
                  <a:ext uri="{FF2B5EF4-FFF2-40B4-BE49-F238E27FC236}">
                    <a16:creationId xmlns:a16="http://schemas.microsoft.com/office/drawing/2014/main" id="{3CE6F163-D51A-4345-9704-7779198BE0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117343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2F757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2F7572"/>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71683" y="634455"/>
            <a:ext cx="6261129"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x-none" sz="4000" b="1" i="0" u="none" strike="noStrike" kern="0" cap="none" spc="0" normalizeH="0" baseline="0" noProof="0" dirty="0">
                <a:ln>
                  <a:noFill/>
                </a:ln>
                <a:solidFill>
                  <a:srgbClr val="2F7572"/>
                </a:solidFill>
                <a:effectLst/>
                <a:uLnTx/>
                <a:uFillTx/>
                <a:latin typeface="MgOpen Cosmetica" panose="020B0500000300020003" pitchFamily="34" charset="0"/>
                <a:ea typeface="+mj-ea"/>
                <a:cs typeface="+mj-cs"/>
              </a:rPr>
              <a:t>Corporal punishment</a:t>
            </a:r>
            <a:endParaRPr kumimoji="0" lang="en-GB" altLang="x-none" sz="4000" b="1" i="0" u="none" strike="noStrike" kern="0" cap="none" spc="0" normalizeH="0" baseline="0" noProof="0" dirty="0">
              <a:ln>
                <a:noFill/>
              </a:ln>
              <a:solidFill>
                <a:srgbClr val="2F7572"/>
              </a:solidFill>
              <a:effectLst/>
              <a:uLnTx/>
              <a:uFillTx/>
              <a:latin typeface="MgOpen Cosmetica" panose="020B0500000300020003" pitchFamily="34" charset="0"/>
              <a:ea typeface="+mj-ea"/>
              <a:cs typeface="+mj-cs"/>
            </a:endParaRPr>
          </a:p>
        </p:txBody>
      </p:sp>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11187" y="1717002"/>
            <a:ext cx="799331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R="0" lvl="0" algn="l" defTabSz="914400" rtl="0" eaLnBrk="0" fontAlgn="base" latinLnBrk="0" hangingPunct="0">
              <a:lnSpc>
                <a:spcPct val="100000"/>
              </a:lnSpc>
              <a:spcBef>
                <a:spcPts val="0"/>
              </a:spcBef>
              <a:spcAft>
                <a:spcPts val="1200"/>
              </a:spcAft>
              <a:buClr>
                <a:srgbClr val="2F7572"/>
              </a:buClr>
              <a:buSzPct val="90000"/>
              <a:buFont typeface="Wingdings" panose="05000000000000000000" pitchFamily="2" charset="2"/>
              <a:buChar char="l"/>
              <a:tabLst/>
              <a:defRPr/>
            </a:pPr>
            <a:r>
              <a:rPr kumimoji="0" lang="en-ZA" sz="2000" i="0" u="none" strike="noStrike" kern="1200" cap="none" spc="-20" normalizeH="0" noProof="0" dirty="0">
                <a:ln>
                  <a:noFill/>
                </a:ln>
                <a:solidFill>
                  <a:srgbClr val="000000"/>
                </a:solidFill>
                <a:effectLst/>
                <a:uLnTx/>
                <a:uFillTx/>
                <a:latin typeface="MgOpen Cosmetica" panose="020B0604020202020204"/>
                <a:ea typeface="+mn-ea"/>
                <a:cs typeface="+mn-cs"/>
              </a:rPr>
              <a:t>The Act says that any person with control of a child, including the child’s</a:t>
            </a:r>
            <a:r>
              <a:rPr kumimoji="0" lang="en-ZA" sz="2000" i="0" u="none" strike="noStrike" kern="1200" cap="none" spc="0" normalizeH="0" baseline="0" noProof="0" dirty="0">
                <a:ln>
                  <a:noFill/>
                </a:ln>
                <a:solidFill>
                  <a:srgbClr val="000000"/>
                </a:solidFill>
                <a:effectLst/>
                <a:uLnTx/>
                <a:uFillTx/>
                <a:latin typeface="MgOpen Cosmetica" panose="020B0604020202020204"/>
                <a:ea typeface="+mn-ea"/>
                <a:cs typeface="+mn-cs"/>
              </a:rPr>
              <a:t> parents, must respect the child’s </a:t>
            </a:r>
            <a:r>
              <a:rPr kumimoji="0" lang="en-ZA" sz="2000" b="1" i="0" u="none" strike="noStrike" kern="1200" cap="none" spc="0" normalizeH="0" baseline="0" noProof="0" dirty="0">
                <a:ln>
                  <a:noFill/>
                </a:ln>
                <a:solidFill>
                  <a:srgbClr val="2F7572"/>
                </a:solidFill>
                <a:effectLst/>
                <a:uLnTx/>
                <a:uFillTx/>
                <a:latin typeface="MgOpen Cosmetica" panose="020B0604020202020204"/>
                <a:ea typeface="+mn-ea"/>
                <a:cs typeface="+mn-cs"/>
              </a:rPr>
              <a:t>right to dignity </a:t>
            </a:r>
            <a:r>
              <a:rPr kumimoji="0" lang="en-ZA" sz="2000" i="0" u="none" strike="noStrike" kern="1200" cap="none" spc="0" normalizeH="0" baseline="0" noProof="0" dirty="0">
                <a:ln>
                  <a:noFill/>
                </a:ln>
                <a:solidFill>
                  <a:srgbClr val="000000"/>
                </a:solidFill>
                <a:effectLst/>
                <a:uLnTx/>
                <a:uFillTx/>
                <a:latin typeface="MgOpen Cosmetica" panose="020B0604020202020204"/>
                <a:ea typeface="+mn-ea"/>
                <a:cs typeface="+mn-cs"/>
              </a:rPr>
              <a:t>when disciplining the child. </a:t>
            </a:r>
          </a:p>
          <a:p>
            <a:pPr marR="0" lvl="0" algn="l" defTabSz="914400" rtl="0" eaLnBrk="0" fontAlgn="base" latinLnBrk="0" hangingPunct="0">
              <a:lnSpc>
                <a:spcPct val="100000"/>
              </a:lnSpc>
              <a:spcBef>
                <a:spcPct val="20000"/>
              </a:spcBef>
              <a:spcAft>
                <a:spcPts val="0"/>
              </a:spcAft>
              <a:buClr>
                <a:srgbClr val="2F7572"/>
              </a:buClr>
              <a:buSzPct val="90000"/>
              <a:buFont typeface="Wingdings" panose="05000000000000000000" pitchFamily="2" charset="2"/>
              <a:buChar char="l"/>
              <a:tabLst/>
              <a:defRPr/>
            </a:pPr>
            <a:r>
              <a:rPr kumimoji="0" lang="en-ZA" sz="2000" i="0" u="none" strike="noStrike" kern="1200" cap="none" spc="0" normalizeH="0" baseline="0" noProof="0" dirty="0">
                <a:ln>
                  <a:noFill/>
                </a:ln>
                <a:solidFill>
                  <a:srgbClr val="000000"/>
                </a:solidFill>
                <a:effectLst/>
                <a:uLnTx/>
                <a:uFillTx/>
                <a:latin typeface="MgOpen Cosmetica" panose="020B0604020202020204"/>
                <a:ea typeface="+mn-ea"/>
                <a:cs typeface="+mn-cs"/>
              </a:rPr>
              <a:t>The Act also </a:t>
            </a:r>
            <a:r>
              <a:rPr kumimoji="0" lang="en-ZA" sz="2000" b="1" i="0" u="none" strike="noStrike" kern="1200" cap="none" spc="0" normalizeH="0" baseline="0" noProof="0" dirty="0">
                <a:ln>
                  <a:noFill/>
                </a:ln>
                <a:solidFill>
                  <a:srgbClr val="2F7572"/>
                </a:solidFill>
                <a:effectLst/>
                <a:uLnTx/>
                <a:uFillTx/>
                <a:latin typeface="MgOpen Cosmetica" panose="020B0604020202020204"/>
                <a:ea typeface="+mn-ea"/>
                <a:cs typeface="+mn-cs"/>
              </a:rPr>
              <a:t>outlaws the use of corporal </a:t>
            </a:r>
            <a:br>
              <a:rPr kumimoji="0" lang="en-ZA" sz="2000" b="1" i="0" u="none" strike="noStrike" kern="1200" cap="none" spc="0" normalizeH="0" baseline="0" noProof="0" dirty="0">
                <a:ln>
                  <a:noFill/>
                </a:ln>
                <a:solidFill>
                  <a:srgbClr val="2F7572"/>
                </a:solidFill>
                <a:effectLst/>
                <a:uLnTx/>
                <a:uFillTx/>
                <a:latin typeface="MgOpen Cosmetica" panose="020B0604020202020204"/>
                <a:ea typeface="+mn-ea"/>
                <a:cs typeface="+mn-cs"/>
              </a:rPr>
            </a:br>
            <a:r>
              <a:rPr kumimoji="0" lang="en-ZA" sz="2000" b="1" i="0" u="none" strike="noStrike" kern="1200" cap="none" spc="0" normalizeH="0" baseline="0" noProof="0" dirty="0">
                <a:ln>
                  <a:noFill/>
                </a:ln>
                <a:solidFill>
                  <a:srgbClr val="2F7572"/>
                </a:solidFill>
                <a:effectLst/>
                <a:uLnTx/>
                <a:uFillTx/>
                <a:latin typeface="MgOpen Cosmetica" panose="020B0604020202020204"/>
                <a:ea typeface="+mn-ea"/>
                <a:cs typeface="+mn-cs"/>
              </a:rPr>
              <a:t>punishment </a:t>
            </a:r>
            <a:r>
              <a:rPr kumimoji="0" lang="en-ZA" sz="2000" i="0" u="none" strike="noStrike" kern="1200" cap="none" spc="0" normalizeH="0" baseline="0" noProof="0" dirty="0">
                <a:ln>
                  <a:noFill/>
                </a:ln>
                <a:solidFill>
                  <a:srgbClr val="000000"/>
                </a:solidFill>
                <a:effectLst/>
                <a:uLnTx/>
                <a:uFillTx/>
                <a:latin typeface="MgOpen Cosmetica" panose="020B0604020202020204"/>
                <a:ea typeface="+mn-ea"/>
                <a:cs typeface="+mn-cs"/>
              </a:rPr>
              <a:t>in -</a:t>
            </a:r>
            <a:endParaRPr kumimoji="0" lang="en-ZA" sz="2000" i="0" u="none" strike="noStrike" kern="1200" cap="none" spc="0" normalizeH="0" baseline="0" noProof="0" dirty="0">
              <a:ln>
                <a:noFill/>
              </a:ln>
              <a:solidFill>
                <a:srgbClr val="2F7572"/>
              </a:solidFill>
              <a:effectLst/>
              <a:uLnTx/>
              <a:uFillTx/>
              <a:latin typeface="MgOpen Cosmetica" panose="020B0604020202020204"/>
              <a:ea typeface="+mn-ea"/>
              <a:cs typeface="+mn-cs"/>
            </a:endParaRPr>
          </a:p>
          <a:p>
            <a:pPr marL="630238" marR="0" lvl="1" indent="-273050" algn="l" defTabSz="914400" rtl="0" eaLnBrk="0" fontAlgn="base" latinLnBrk="0" hangingPunct="0">
              <a:lnSpc>
                <a:spcPct val="100000"/>
              </a:lnSpc>
              <a:spcBef>
                <a:spcPts val="0"/>
              </a:spcBef>
              <a:spcAft>
                <a:spcPts val="0"/>
              </a:spcAft>
              <a:buClr>
                <a:srgbClr val="2F7572"/>
              </a:buClr>
              <a:buSzTx/>
              <a:buFont typeface="Courier New" panose="02070309020205020404" pitchFamily="49" charset="0"/>
              <a:buChar char="o"/>
              <a:tabLst/>
              <a:defRPr/>
            </a:pPr>
            <a:r>
              <a:rPr kumimoji="0" lang="en-ZA" sz="1800" i="0" u="none" strike="noStrike" kern="1200" cap="none" spc="0" normalizeH="0" baseline="0" noProof="0" dirty="0">
                <a:ln>
                  <a:noFill/>
                </a:ln>
                <a:solidFill>
                  <a:srgbClr val="000000"/>
                </a:solidFill>
                <a:effectLst/>
                <a:uLnTx/>
                <a:uFillTx/>
                <a:latin typeface="MgOpen Cosmetica" panose="020B0604020202020204"/>
                <a:ea typeface="+mn-ea"/>
                <a:cs typeface="+mn-cs"/>
              </a:rPr>
              <a:t>any </a:t>
            </a:r>
            <a:r>
              <a:rPr kumimoji="0" lang="en-ZA" sz="1800" b="1" i="0" u="none" strike="noStrike" kern="1200" cap="none" spc="0" normalizeH="0" baseline="0" noProof="0" dirty="0">
                <a:ln>
                  <a:noFill/>
                </a:ln>
                <a:solidFill>
                  <a:srgbClr val="2F7572"/>
                </a:solidFill>
                <a:effectLst/>
                <a:uLnTx/>
                <a:uFillTx/>
                <a:latin typeface="MgOpen Cosmetica" panose="020B0604020202020204"/>
                <a:ea typeface="+mn-ea"/>
                <a:cs typeface="+mn-cs"/>
              </a:rPr>
              <a:t>registered facility for children </a:t>
            </a:r>
            <a:br>
              <a:rPr kumimoji="0" lang="en-ZA" sz="1800" b="1" i="0" u="none" strike="noStrike" kern="1200" cap="none" spc="0" normalizeH="0" baseline="0" noProof="0" dirty="0">
                <a:ln>
                  <a:noFill/>
                </a:ln>
                <a:solidFill>
                  <a:srgbClr val="2F7572"/>
                </a:solidFill>
                <a:effectLst/>
                <a:uLnTx/>
                <a:uFillTx/>
                <a:latin typeface="MgOpen Cosmetica" panose="020B0604020202020204"/>
                <a:ea typeface="+mn-ea"/>
                <a:cs typeface="+mn-cs"/>
              </a:rPr>
            </a:br>
            <a:r>
              <a:rPr kumimoji="0" lang="en-ZA" sz="1800" i="0" u="none" strike="noStrike" kern="1200" cap="none" spc="0" normalizeH="0" baseline="0" noProof="0" dirty="0">
                <a:ln>
                  <a:noFill/>
                </a:ln>
                <a:solidFill>
                  <a:srgbClr val="000000"/>
                </a:solidFill>
                <a:effectLst/>
                <a:uLnTx/>
                <a:uFillTx/>
                <a:latin typeface="MgOpen Cosmetica" panose="020B0604020202020204"/>
                <a:ea typeface="+mn-ea"/>
                <a:cs typeface="+mn-cs"/>
              </a:rPr>
              <a:t>(including children’s homes, shelters, crèches </a:t>
            </a:r>
            <a:br>
              <a:rPr kumimoji="0" lang="en-ZA" sz="180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ZA" sz="1800" i="0" u="none" strike="noStrike" kern="1200" cap="none" spc="0" normalizeH="0" baseline="0" noProof="0" dirty="0">
                <a:ln>
                  <a:noFill/>
                </a:ln>
                <a:solidFill>
                  <a:srgbClr val="000000"/>
                </a:solidFill>
                <a:effectLst/>
                <a:uLnTx/>
                <a:uFillTx/>
                <a:latin typeface="MgOpen Cosmetica" panose="020B0604020202020204"/>
                <a:ea typeface="+mn-ea"/>
                <a:cs typeface="+mn-cs"/>
              </a:rPr>
              <a:t>&amp; day care centres) </a:t>
            </a:r>
          </a:p>
          <a:p>
            <a:pPr marL="630238" marR="0" lvl="1" indent="-273050" algn="l" defTabSz="914400" rtl="0" eaLnBrk="0" fontAlgn="base" latinLnBrk="0" hangingPunct="0">
              <a:lnSpc>
                <a:spcPct val="100000"/>
              </a:lnSpc>
              <a:spcBef>
                <a:spcPts val="0"/>
              </a:spcBef>
              <a:spcAft>
                <a:spcPts val="0"/>
              </a:spcAft>
              <a:buClr>
                <a:srgbClr val="2F7572"/>
              </a:buClr>
              <a:buSzTx/>
              <a:buFont typeface="Courier New" panose="02070309020205020404" pitchFamily="49" charset="0"/>
              <a:buChar char="o"/>
              <a:tabLst/>
              <a:defRPr/>
            </a:pPr>
            <a:r>
              <a:rPr kumimoji="0" lang="en-ZA" sz="1800" i="0" u="none" strike="noStrike" kern="1200" cap="none" spc="0" normalizeH="0" baseline="0" noProof="0" dirty="0">
                <a:ln>
                  <a:noFill/>
                </a:ln>
                <a:solidFill>
                  <a:srgbClr val="000000"/>
                </a:solidFill>
                <a:effectLst/>
                <a:uLnTx/>
                <a:uFillTx/>
                <a:latin typeface="MgOpen Cosmetica" panose="020B0604020202020204"/>
                <a:ea typeface="+mn-ea"/>
                <a:cs typeface="+mn-cs"/>
              </a:rPr>
              <a:t>any form of </a:t>
            </a:r>
            <a:r>
              <a:rPr kumimoji="0" lang="en-ZA" sz="1800" b="1" i="0" u="none" strike="noStrike" kern="1200" cap="none" spc="0" normalizeH="0" baseline="0" noProof="0" dirty="0">
                <a:ln>
                  <a:noFill/>
                </a:ln>
                <a:solidFill>
                  <a:srgbClr val="2F7572"/>
                </a:solidFill>
                <a:effectLst/>
                <a:uLnTx/>
                <a:uFillTx/>
                <a:latin typeface="MgOpen Cosmetica" panose="020B0604020202020204"/>
                <a:ea typeface="+mn-ea"/>
                <a:cs typeface="+mn-cs"/>
              </a:rPr>
              <a:t>alternative care by court order </a:t>
            </a:r>
            <a:br>
              <a:rPr kumimoji="0" lang="en-ZA" sz="1800" b="1"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ZA" sz="1800" i="0" u="none" strike="noStrike" kern="1200" cap="none" spc="0" normalizeH="0" baseline="0" noProof="0" dirty="0">
                <a:ln>
                  <a:noFill/>
                </a:ln>
                <a:solidFill>
                  <a:srgbClr val="000000"/>
                </a:solidFill>
                <a:effectLst/>
                <a:uLnTx/>
                <a:uFillTx/>
                <a:latin typeface="MgOpen Cosmetica" panose="020B0604020202020204"/>
                <a:ea typeface="+mn-ea"/>
                <a:cs typeface="+mn-cs"/>
              </a:rPr>
              <a:t>(such as foster care or court-ordered kinship </a:t>
            </a:r>
            <a:br>
              <a:rPr kumimoji="0" lang="en-ZA" sz="180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ZA" sz="1800" i="0" u="none" strike="noStrike" kern="1200" cap="none" spc="0" normalizeH="0" baseline="0" noProof="0" dirty="0">
                <a:ln>
                  <a:noFill/>
                </a:ln>
                <a:solidFill>
                  <a:srgbClr val="000000"/>
                </a:solidFill>
                <a:effectLst/>
                <a:uLnTx/>
                <a:uFillTx/>
                <a:latin typeface="MgOpen Cosmetica" panose="020B0604020202020204"/>
                <a:ea typeface="+mn-ea"/>
                <a:cs typeface="+mn-cs"/>
              </a:rPr>
              <a:t>care)</a:t>
            </a:r>
          </a:p>
          <a:p>
            <a:pPr marL="630238" marR="0" lvl="1" indent="-273050" algn="l" defTabSz="914400" rtl="0" eaLnBrk="0" fontAlgn="base" latinLnBrk="0" hangingPunct="0">
              <a:lnSpc>
                <a:spcPct val="100000"/>
              </a:lnSpc>
              <a:spcBef>
                <a:spcPts val="0"/>
              </a:spcBef>
              <a:spcAft>
                <a:spcPts val="0"/>
              </a:spcAft>
              <a:buClr>
                <a:srgbClr val="2F7572"/>
              </a:buClr>
              <a:buSzTx/>
              <a:buFont typeface="Courier New" panose="02070309020205020404" pitchFamily="49" charset="0"/>
              <a:buChar char="o"/>
              <a:tabLst/>
              <a:defRPr/>
            </a:pPr>
            <a:r>
              <a:rPr kumimoji="0" lang="en-ZA" sz="1800" b="1" i="0" u="none" strike="noStrike" kern="1200" cap="none" spc="0" normalizeH="0" baseline="0" noProof="0" dirty="0">
                <a:ln>
                  <a:noFill/>
                </a:ln>
                <a:solidFill>
                  <a:srgbClr val="2F7572"/>
                </a:solidFill>
                <a:effectLst/>
                <a:uLnTx/>
                <a:uFillTx/>
                <a:latin typeface="MgOpen Cosmetica" panose="020B0604020202020204"/>
                <a:ea typeface="+mn-ea"/>
                <a:cs typeface="+mn-cs"/>
              </a:rPr>
              <a:t>public and private schools</a:t>
            </a:r>
          </a:p>
          <a:p>
            <a:pPr marL="630238" marR="0" lvl="1" indent="-273050" algn="l" defTabSz="914400" rtl="0" eaLnBrk="0" fontAlgn="base" latinLnBrk="0" hangingPunct="0">
              <a:lnSpc>
                <a:spcPct val="100000"/>
              </a:lnSpc>
              <a:spcBef>
                <a:spcPts val="0"/>
              </a:spcBef>
              <a:spcAft>
                <a:spcPts val="0"/>
              </a:spcAft>
              <a:buClr>
                <a:srgbClr val="2F7572"/>
              </a:buClr>
              <a:buSzTx/>
              <a:buFont typeface="Courier New" panose="02070309020205020404" pitchFamily="49" charset="0"/>
              <a:buChar char="o"/>
              <a:tabLst/>
              <a:defRPr/>
            </a:pPr>
            <a:r>
              <a:rPr kumimoji="0" lang="en-ZA" sz="1800" b="1" i="0" u="none" strike="noStrike" kern="1200" cap="none" spc="0" normalizeH="0" baseline="0" noProof="0" dirty="0">
                <a:ln>
                  <a:noFill/>
                </a:ln>
                <a:solidFill>
                  <a:srgbClr val="2F7572"/>
                </a:solidFill>
                <a:effectLst/>
                <a:uLnTx/>
                <a:uFillTx/>
                <a:latin typeface="MgOpen Cosmetica" panose="020B0604020202020204"/>
                <a:ea typeface="+mn-ea"/>
                <a:cs typeface="+mn-cs"/>
              </a:rPr>
              <a:t>prisons and police cells</a:t>
            </a:r>
            <a:r>
              <a:rPr kumimoji="0" lang="en-ZA" sz="1800" b="1" i="0" u="none" strike="noStrike" kern="1200" cap="none" spc="0" normalizeH="0" baseline="0" noProof="0" dirty="0">
                <a:ln>
                  <a:noFill/>
                </a:ln>
                <a:solidFill>
                  <a:srgbClr val="000000"/>
                </a:solidFill>
                <a:effectLst/>
                <a:uLnTx/>
                <a:uFillTx/>
                <a:latin typeface="MgOpen Cosmetica" panose="020B0604020202020204"/>
                <a:ea typeface="+mn-ea"/>
                <a:cs typeface="+mn-cs"/>
              </a:rPr>
              <a:t>.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69864" y="2566441"/>
            <a:ext cx="2741537" cy="3035572"/>
          </a:xfrm>
          <a:prstGeom prst="rect">
            <a:avLst/>
          </a:prstGeom>
        </p:spPr>
      </p:pic>
      <p:sp>
        <p:nvSpPr>
          <p:cNvPr id="4" name="TextBox 3"/>
          <p:cNvSpPr txBox="1"/>
          <p:nvPr/>
        </p:nvSpPr>
        <p:spPr>
          <a:xfrm>
            <a:off x="607986" y="5845210"/>
            <a:ext cx="7921621" cy="615553"/>
          </a:xfrm>
          <a:prstGeom prst="rect">
            <a:avLst/>
          </a:prstGeom>
          <a:noFill/>
        </p:spPr>
        <p:txBody>
          <a:bodyPr wrap="square" lIns="0" tIns="0" rIns="0" bIns="0" rtlCol="0">
            <a:spAutoFit/>
          </a:bodyPr>
          <a:lstStyle/>
          <a:p>
            <a:pPr marL="285750" marR="0" lvl="0" indent="-285750" algn="just" defTabSz="914400" rtl="0" eaLnBrk="0" fontAlgn="base" latinLnBrk="0" hangingPunct="0">
              <a:lnSpc>
                <a:spcPct val="100000"/>
              </a:lnSpc>
              <a:spcBef>
                <a:spcPct val="0"/>
              </a:spcBef>
              <a:spcAft>
                <a:spcPct val="0"/>
              </a:spcAft>
              <a:buClr>
                <a:srgbClr val="2F7572"/>
              </a:buClr>
              <a:buSzPct val="90000"/>
              <a:buFont typeface="Wingdings" panose="05000000000000000000" pitchFamily="2" charset="2"/>
              <a:buChar char="l"/>
              <a:tabLst/>
              <a:defRPr/>
            </a:pPr>
            <a:r>
              <a:rPr kumimoji="0" lang="en-ZA" sz="2000" i="0" u="none" strike="noStrike" kern="1200" cap="none" spc="0" normalizeH="0" baseline="0" noProof="0" dirty="0">
                <a:ln>
                  <a:noFill/>
                </a:ln>
                <a:solidFill>
                  <a:srgbClr val="000000"/>
                </a:solidFill>
                <a:effectLst/>
                <a:uLnTx/>
                <a:uFillTx/>
                <a:latin typeface="MgOpen Cosmetica" panose="020B0604020202020204"/>
                <a:ea typeface="+mn-ea"/>
                <a:cs typeface="+mn-cs"/>
              </a:rPr>
              <a:t>The Act also gives the Minister of Gender Equality and Child Welfare a duty to </a:t>
            </a:r>
            <a:r>
              <a:rPr kumimoji="0" lang="en-ZA" sz="2000" b="1" i="0" u="none" strike="noStrike" kern="1200" cap="none" spc="0" normalizeH="0" baseline="0" noProof="0" dirty="0">
                <a:ln>
                  <a:noFill/>
                </a:ln>
                <a:solidFill>
                  <a:srgbClr val="2F7572"/>
                </a:solidFill>
                <a:effectLst/>
                <a:uLnTx/>
                <a:uFillTx/>
                <a:latin typeface="MgOpen Cosmetica" panose="020B0604020202020204"/>
                <a:ea typeface="+mn-ea"/>
                <a:cs typeface="+mn-cs"/>
              </a:rPr>
              <a:t>promote alternatives to corporal punishment</a:t>
            </a:r>
            <a:r>
              <a:rPr kumimoji="0" lang="en-ZA" sz="2000" b="1" i="0" u="none" strike="noStrike" kern="1200" cap="none" spc="0" normalizeH="0" baseline="0" noProof="0" dirty="0">
                <a:ln>
                  <a:noFill/>
                </a:ln>
                <a:solidFill>
                  <a:srgbClr val="000000"/>
                </a:solidFill>
                <a:effectLst/>
                <a:uLnTx/>
                <a:uFillTx/>
                <a:latin typeface="MgOpen Cosmetica" panose="020B0604020202020204"/>
                <a:ea typeface="+mn-ea"/>
                <a:cs typeface="+mn-cs"/>
              </a:rPr>
              <a:t>.</a:t>
            </a:r>
          </a:p>
        </p:txBody>
      </p:sp>
      <p:grpSp>
        <p:nvGrpSpPr>
          <p:cNvPr id="22" name="Group 21">
            <a:extLst>
              <a:ext uri="{FF2B5EF4-FFF2-40B4-BE49-F238E27FC236}">
                <a16:creationId xmlns:a16="http://schemas.microsoft.com/office/drawing/2014/main" id="{C6624818-63C9-4DCB-A5FC-06242703F6D3}"/>
              </a:ext>
            </a:extLst>
          </p:cNvPr>
          <p:cNvGrpSpPr/>
          <p:nvPr/>
        </p:nvGrpSpPr>
        <p:grpSpPr>
          <a:xfrm>
            <a:off x="158646" y="542427"/>
            <a:ext cx="1514069" cy="900000"/>
            <a:chOff x="122070" y="542427"/>
            <a:chExt cx="1514069" cy="900000"/>
          </a:xfrm>
        </p:grpSpPr>
        <p:grpSp>
          <p:nvGrpSpPr>
            <p:cNvPr id="23" name="Group 9">
              <a:extLst>
                <a:ext uri="{FF2B5EF4-FFF2-40B4-BE49-F238E27FC236}">
                  <a16:creationId xmlns:a16="http://schemas.microsoft.com/office/drawing/2014/main" id="{13C33350-6CC8-4AD7-BDFF-012CA7C02445}"/>
                </a:ext>
              </a:extLst>
            </p:cNvPr>
            <p:cNvGrpSpPr>
              <a:grpSpLocks/>
            </p:cNvGrpSpPr>
            <p:nvPr/>
          </p:nvGrpSpPr>
          <p:grpSpPr bwMode="auto">
            <a:xfrm>
              <a:off x="122070" y="589753"/>
              <a:ext cx="1021943" cy="792000"/>
              <a:chOff x="45451" y="590550"/>
              <a:chExt cx="1213436" cy="848620"/>
            </a:xfrm>
          </p:grpSpPr>
          <p:cxnSp>
            <p:nvCxnSpPr>
              <p:cNvPr id="28" name="Straight Connector 27">
                <a:extLst>
                  <a:ext uri="{FF2B5EF4-FFF2-40B4-BE49-F238E27FC236}">
                    <a16:creationId xmlns:a16="http://schemas.microsoft.com/office/drawing/2014/main" id="{A75888B4-05A3-4F2F-AADD-5CD1E8691C35}"/>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2BD4B31-682B-47C9-A43C-D250B0EF1574}"/>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A7CC46-B7DF-4A00-829D-006B2CA76DD4}"/>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06224C-17F9-4C84-9725-3C1523E9FDBF}"/>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7862D54-174B-4DE8-BF7E-202045A9E90E}"/>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6DECCB4-491B-4712-923F-2FC97016C240}"/>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CAC05E-6750-4518-AA84-6DC6A0975341}"/>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FCF1F2-D83E-474D-A447-3ED67FF047E7}"/>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DAB4BD8-3542-40B1-BD15-7152329ABBDF}"/>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12">
              <a:extLst>
                <a:ext uri="{FF2B5EF4-FFF2-40B4-BE49-F238E27FC236}">
                  <a16:creationId xmlns:a16="http://schemas.microsoft.com/office/drawing/2014/main" id="{7DF6B3EA-F118-443A-AC09-1D44B3163290}"/>
                </a:ext>
              </a:extLst>
            </p:cNvPr>
            <p:cNvGrpSpPr>
              <a:grpSpLocks noChangeAspect="1"/>
            </p:cNvGrpSpPr>
            <p:nvPr/>
          </p:nvGrpSpPr>
          <p:grpSpPr bwMode="auto">
            <a:xfrm>
              <a:off x="721038" y="542427"/>
              <a:ext cx="915101" cy="900000"/>
              <a:chOff x="785813" y="539748"/>
              <a:chExt cx="962298" cy="946152"/>
            </a:xfrm>
          </p:grpSpPr>
          <p:sp>
            <p:nvSpPr>
              <p:cNvPr id="26" name="Oval 25">
                <a:extLst>
                  <a:ext uri="{FF2B5EF4-FFF2-40B4-BE49-F238E27FC236}">
                    <a16:creationId xmlns:a16="http://schemas.microsoft.com/office/drawing/2014/main" id="{D889A411-D378-47A3-89AE-97F25925DD9D}"/>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7" name="Picture 22">
                <a:extLst>
                  <a:ext uri="{FF2B5EF4-FFF2-40B4-BE49-F238E27FC236}">
                    <a16:creationId xmlns:a16="http://schemas.microsoft.com/office/drawing/2014/main" id="{675D108C-9FA1-4ACA-BBD8-CF9A539A478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93988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2F75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2F7572"/>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2236023" y="808125"/>
            <a:ext cx="5503917" cy="430887"/>
          </a:xfrm>
          <a:prstGeom prst="rect">
            <a:avLst/>
          </a:prstGeom>
        </p:spPr>
        <p:txBody>
          <a:bodyPr wrap="square" lIns="0" tIns="0" rIns="0" bIns="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2F7572"/>
                </a:solidFill>
                <a:effectLst/>
                <a:uLnTx/>
                <a:uFillTx/>
                <a:latin typeface="MgOpen Cosmetica" panose="020B0500000300020003" pitchFamily="34" charset="0"/>
                <a:ea typeface="+mn-ea"/>
                <a:cs typeface="+mn-cs"/>
              </a:rPr>
              <a:t>Suggestions for positive discipline</a:t>
            </a:r>
            <a:endParaRPr kumimoji="0" lang="x-none" sz="2800" b="1" i="0" u="none" strike="noStrike" kern="1200" cap="none" spc="0" normalizeH="0" baseline="0" noProof="0" dirty="0">
              <a:ln>
                <a:noFill/>
              </a:ln>
              <a:solidFill>
                <a:srgbClr val="2F7572"/>
              </a:solidFill>
              <a:effectLst/>
              <a:uLnTx/>
              <a:uFillTx/>
              <a:latin typeface="MgOpen Cosmetica" panose="020B0500000300020003" pitchFamily="34" charset="0"/>
              <a:ea typeface="+mn-ea"/>
              <a:cs typeface="+mn-cs"/>
            </a:endParaRPr>
          </a:p>
        </p:txBody>
      </p:sp>
      <p:sp>
        <p:nvSpPr>
          <p:cNvPr id="6" name="TextBox 5"/>
          <p:cNvSpPr txBox="1"/>
          <p:nvPr/>
        </p:nvSpPr>
        <p:spPr>
          <a:xfrm>
            <a:off x="611188" y="1758949"/>
            <a:ext cx="5785273" cy="4431983"/>
          </a:xfrm>
          <a:prstGeom prst="rect">
            <a:avLst/>
          </a:prstGeom>
          <a:noFill/>
        </p:spPr>
        <p:txBody>
          <a:bodyPr wrap="square" lIns="0" tIns="0" rIns="0" bIns="0" rtlCol="0">
            <a:spAutoFit/>
          </a:bodyPr>
          <a:lstStyle/>
          <a:p>
            <a:pPr marL="285750" marR="0" lvl="0" indent="-285750" algn="l" defTabSz="914400" rtl="0" eaLnBrk="0" fontAlgn="base" latinLnBrk="0" hangingPunct="0">
              <a:lnSpc>
                <a:spcPct val="100000"/>
              </a:lnSpc>
              <a:spcBef>
                <a:spcPct val="0"/>
              </a:spcBef>
              <a:spcAft>
                <a:spcPts val="1200"/>
              </a:spcAft>
              <a:buClr>
                <a:srgbClr val="2F7572"/>
              </a:buClr>
              <a:buSzPct val="90000"/>
              <a:buFont typeface="Wingdings" panose="05000000000000000000" pitchFamily="2" charset="2"/>
              <a:buChar char="l"/>
              <a:tabLst/>
              <a:defRPr/>
            </a:pPr>
            <a:r>
              <a:rPr kumimoji="0" lang="en-US" sz="1700" b="1" i="0" u="none" strike="noStrike" kern="1200" cap="none" spc="0" normalizeH="0" baseline="0" noProof="0" dirty="0">
                <a:ln>
                  <a:noFill/>
                </a:ln>
                <a:solidFill>
                  <a:srgbClr val="2F7572"/>
                </a:solidFill>
                <a:effectLst/>
                <a:uLnTx/>
                <a:uFillTx/>
                <a:latin typeface="MgOpen Cosmetica" panose="020B0604020202020204"/>
                <a:ea typeface="+mn-ea"/>
                <a:cs typeface="+mn-cs"/>
              </a:rPr>
              <a:t>Give praise</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 This encourages children to model their </a:t>
            </a:r>
            <a:r>
              <a:rPr kumimoji="0" lang="en-US" sz="1700" b="0" i="0" u="none" strike="noStrike" kern="1200" cap="none" spc="0" normalizeH="0" baseline="0" noProof="0" dirty="0" err="1">
                <a:ln>
                  <a:noFill/>
                </a:ln>
                <a:solidFill>
                  <a:srgbClr val="000000"/>
                </a:solidFill>
                <a:effectLst/>
                <a:uLnTx/>
                <a:uFillTx/>
                <a:latin typeface="MgOpen Cosmetica" panose="020B0604020202020204"/>
                <a:ea typeface="+mn-ea"/>
                <a:cs typeface="+mn-cs"/>
              </a:rPr>
              <a:t>behaviour</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 through  positive reinforcement and encourages them to learn self-discipline. </a:t>
            </a:r>
          </a:p>
          <a:p>
            <a:pPr marL="285750" marR="0" lvl="0" indent="-285750" algn="l" defTabSz="914400" rtl="0" eaLnBrk="0" fontAlgn="base" latinLnBrk="0" hangingPunct="0">
              <a:lnSpc>
                <a:spcPct val="100000"/>
              </a:lnSpc>
              <a:spcBef>
                <a:spcPct val="0"/>
              </a:spcBef>
              <a:spcAft>
                <a:spcPts val="1200"/>
              </a:spcAft>
              <a:buClr>
                <a:srgbClr val="2F7572"/>
              </a:buClr>
              <a:buSzPct val="90000"/>
              <a:buFont typeface="Wingdings" panose="05000000000000000000" pitchFamily="2" charset="2"/>
              <a:buChar char="l"/>
              <a:tabLst/>
              <a:defRPr/>
            </a:pPr>
            <a:r>
              <a:rPr kumimoji="0" lang="en-US" sz="1700" b="1" i="0" u="none" strike="noStrike" kern="1200" cap="none" spc="0" normalizeH="0" baseline="0" noProof="0" dirty="0">
                <a:ln>
                  <a:noFill/>
                </a:ln>
                <a:solidFill>
                  <a:srgbClr val="2F7572"/>
                </a:solidFill>
                <a:effectLst/>
                <a:uLnTx/>
                <a:uFillTx/>
                <a:latin typeface="MgOpen Cosmetica" panose="020B0604020202020204"/>
                <a:ea typeface="+mn-ea"/>
                <a:cs typeface="+mn-cs"/>
              </a:rPr>
              <a:t>Lead by example: </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Practice what you preach. </a:t>
            </a:r>
          </a:p>
          <a:p>
            <a:pPr marL="285750" marR="0" lvl="0" indent="-285750" algn="l" defTabSz="914400" rtl="0" eaLnBrk="0" fontAlgn="base" latinLnBrk="0" hangingPunct="0">
              <a:lnSpc>
                <a:spcPct val="100000"/>
              </a:lnSpc>
              <a:spcBef>
                <a:spcPct val="0"/>
              </a:spcBef>
              <a:spcAft>
                <a:spcPts val="1200"/>
              </a:spcAft>
              <a:buClr>
                <a:srgbClr val="2F7572"/>
              </a:buClr>
              <a:buSzPct val="90000"/>
              <a:buFont typeface="Wingdings" panose="05000000000000000000" pitchFamily="2" charset="2"/>
              <a:buChar char="l"/>
              <a:tabLst/>
              <a:defRPr/>
            </a:pPr>
            <a:r>
              <a:rPr kumimoji="0" lang="en-US" sz="1700" b="1" i="0" u="none" strike="noStrike" kern="1200" cap="none" spc="0" normalizeH="0" baseline="0" noProof="0" dirty="0">
                <a:ln>
                  <a:noFill/>
                </a:ln>
                <a:solidFill>
                  <a:srgbClr val="2F7572"/>
                </a:solidFill>
                <a:effectLst/>
                <a:uLnTx/>
                <a:uFillTx/>
                <a:latin typeface="MgOpen Cosmetica" panose="020B0604020202020204"/>
                <a:ea typeface="+mn-ea"/>
                <a:cs typeface="+mn-cs"/>
              </a:rPr>
              <a:t>Be realistic:</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 Do not expect a child to behave in ways beyond the child’s stage of development. There is no point in punishing a baby for crying because he or she is hungry.</a:t>
            </a:r>
          </a:p>
          <a:p>
            <a:pPr marL="285750" marR="0" lvl="0" indent="-285750" algn="l" defTabSz="914400" rtl="0" eaLnBrk="0" fontAlgn="base" latinLnBrk="0" hangingPunct="0">
              <a:lnSpc>
                <a:spcPct val="100000"/>
              </a:lnSpc>
              <a:spcBef>
                <a:spcPct val="0"/>
              </a:spcBef>
              <a:spcAft>
                <a:spcPts val="1200"/>
              </a:spcAft>
              <a:buClr>
                <a:srgbClr val="2F7572"/>
              </a:buClr>
              <a:buSzPct val="90000"/>
              <a:buFont typeface="Wingdings" panose="05000000000000000000" pitchFamily="2" charset="2"/>
              <a:buChar char="l"/>
              <a:tabLst/>
              <a:defRPr/>
            </a:pPr>
            <a:r>
              <a:rPr kumimoji="0" lang="en-US" sz="1700" b="1" i="0" u="none" strike="noStrike" kern="1200" cap="none" spc="0" normalizeH="0" baseline="0" noProof="0" dirty="0">
                <a:ln>
                  <a:noFill/>
                </a:ln>
                <a:solidFill>
                  <a:srgbClr val="2F7572"/>
                </a:solidFill>
                <a:effectLst/>
                <a:uLnTx/>
                <a:uFillTx/>
                <a:latin typeface="MgOpen Cosmetica" panose="020B0604020202020204"/>
                <a:ea typeface="+mn-ea"/>
                <a:cs typeface="+mn-cs"/>
              </a:rPr>
              <a:t>Restorative justice: </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Bring the ‘victim’ and ‘offender’ together to discuss how to repair any harm caused and how to prevent future </a:t>
            </a:r>
            <a:r>
              <a:rPr kumimoji="0" lang="en-US" sz="1700" b="0" i="0" u="none" strike="noStrike" kern="1200" cap="none" spc="0" normalizeH="0" baseline="0" noProof="0" dirty="0" err="1">
                <a:ln>
                  <a:noFill/>
                </a:ln>
                <a:solidFill>
                  <a:srgbClr val="000000"/>
                </a:solidFill>
                <a:effectLst/>
                <a:uLnTx/>
                <a:uFillTx/>
                <a:latin typeface="MgOpen Cosmetica" panose="020B0604020202020204"/>
                <a:ea typeface="+mn-ea"/>
                <a:cs typeface="+mn-cs"/>
              </a:rPr>
              <a:t>misbehaviour</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a:t>
            </a:r>
          </a:p>
          <a:p>
            <a:pPr marL="285750" marR="0" lvl="0" indent="-285750" algn="l" defTabSz="914400" rtl="0" eaLnBrk="0" fontAlgn="base" latinLnBrk="0" hangingPunct="0">
              <a:lnSpc>
                <a:spcPct val="100000"/>
              </a:lnSpc>
              <a:spcBef>
                <a:spcPct val="0"/>
              </a:spcBef>
              <a:spcAft>
                <a:spcPts val="1200"/>
              </a:spcAft>
              <a:buClr>
                <a:srgbClr val="2F7572"/>
              </a:buClr>
              <a:buSzPct val="90000"/>
              <a:buFont typeface="Wingdings" panose="05000000000000000000" pitchFamily="2" charset="2"/>
              <a:buChar char="l"/>
              <a:tabLst/>
              <a:defRPr/>
            </a:pPr>
            <a:r>
              <a:rPr kumimoji="0" lang="en-US" sz="1700" b="1" i="0" u="none" strike="noStrike" kern="1200" cap="none" spc="0" normalizeH="0" baseline="0" noProof="0" dirty="0">
                <a:ln>
                  <a:noFill/>
                </a:ln>
                <a:solidFill>
                  <a:srgbClr val="2F7572"/>
                </a:solidFill>
                <a:effectLst/>
                <a:uLnTx/>
                <a:uFillTx/>
                <a:latin typeface="MgOpen Cosmetica" panose="020B0604020202020204"/>
                <a:ea typeface="+mn-ea"/>
                <a:cs typeface="+mn-cs"/>
              </a:rPr>
              <a:t>Explain: </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Help children understand the reasons for the rules.</a:t>
            </a:r>
          </a:p>
          <a:p>
            <a:pPr marL="285750" marR="0" lvl="0" indent="-285750" algn="l" defTabSz="914400" rtl="0" eaLnBrk="0" fontAlgn="base" latinLnBrk="0" hangingPunct="0">
              <a:lnSpc>
                <a:spcPct val="100000"/>
              </a:lnSpc>
              <a:spcBef>
                <a:spcPct val="0"/>
              </a:spcBef>
              <a:spcAft>
                <a:spcPts val="1200"/>
              </a:spcAft>
              <a:buClr>
                <a:srgbClr val="2F7572"/>
              </a:buClr>
              <a:buSzPct val="90000"/>
              <a:buFont typeface="Wingdings" panose="05000000000000000000" pitchFamily="2" charset="2"/>
              <a:buChar char="l"/>
              <a:tabLst/>
              <a:defRPr/>
            </a:pPr>
            <a:r>
              <a:rPr kumimoji="0" lang="en-US" sz="1700" b="1" i="0" u="none" strike="noStrike" kern="1200" cap="none" spc="0" normalizeH="0" baseline="0" noProof="0" dirty="0">
                <a:ln>
                  <a:noFill/>
                </a:ln>
                <a:solidFill>
                  <a:srgbClr val="2F7572"/>
                </a:solidFill>
                <a:effectLst/>
                <a:uLnTx/>
                <a:uFillTx/>
                <a:latin typeface="MgOpen Cosmetica" panose="020B0604020202020204"/>
                <a:ea typeface="+mn-ea"/>
                <a:cs typeface="+mn-cs"/>
              </a:rPr>
              <a:t>Use ‘good’ words to describe children: </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Bad-mouthing and humiliation lower self-esteem and can become self-fulfilling prophesies.</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b="-1805"/>
          <a:stretch/>
        </p:blipFill>
        <p:spPr>
          <a:xfrm>
            <a:off x="6619811" y="4078224"/>
            <a:ext cx="1913002" cy="2000810"/>
          </a:xfrm>
          <a:prstGeom prst="rect">
            <a:avLst/>
          </a:prstGeom>
        </p:spPr>
      </p:pic>
      <p:pic>
        <p:nvPicPr>
          <p:cNvPr id="10" name="Picture 9"/>
          <p:cNvPicPr>
            <a:picLocks noChangeAspect="1"/>
          </p:cNvPicPr>
          <p:nvPr/>
        </p:nvPicPr>
        <p:blipFill>
          <a:blip r:embed="rId4"/>
          <a:srcRect/>
          <a:stretch/>
        </p:blipFill>
        <p:spPr>
          <a:xfrm>
            <a:off x="6619811" y="1828799"/>
            <a:ext cx="1913002" cy="1992055"/>
          </a:xfrm>
          <a:prstGeom prst="rect">
            <a:avLst/>
          </a:prstGeom>
        </p:spPr>
      </p:pic>
      <p:grpSp>
        <p:nvGrpSpPr>
          <p:cNvPr id="23" name="Group 22">
            <a:extLst>
              <a:ext uri="{FF2B5EF4-FFF2-40B4-BE49-F238E27FC236}">
                <a16:creationId xmlns:a16="http://schemas.microsoft.com/office/drawing/2014/main" id="{26D09203-316D-487D-AFD8-AFF27D537235}"/>
              </a:ext>
            </a:extLst>
          </p:cNvPr>
          <p:cNvGrpSpPr/>
          <p:nvPr/>
        </p:nvGrpSpPr>
        <p:grpSpPr>
          <a:xfrm>
            <a:off x="158646" y="542427"/>
            <a:ext cx="1514069" cy="900000"/>
            <a:chOff x="122070" y="542427"/>
            <a:chExt cx="1514069" cy="900000"/>
          </a:xfrm>
        </p:grpSpPr>
        <p:grpSp>
          <p:nvGrpSpPr>
            <p:cNvPr id="24" name="Group 9">
              <a:extLst>
                <a:ext uri="{FF2B5EF4-FFF2-40B4-BE49-F238E27FC236}">
                  <a16:creationId xmlns:a16="http://schemas.microsoft.com/office/drawing/2014/main" id="{26F77D62-D858-4794-AC93-005009EBCB87}"/>
                </a:ext>
              </a:extLst>
            </p:cNvPr>
            <p:cNvGrpSpPr>
              <a:grpSpLocks/>
            </p:cNvGrpSpPr>
            <p:nvPr/>
          </p:nvGrpSpPr>
          <p:grpSpPr bwMode="auto">
            <a:xfrm>
              <a:off x="122070" y="589753"/>
              <a:ext cx="1021943" cy="792000"/>
              <a:chOff x="45451" y="590550"/>
              <a:chExt cx="1213436" cy="848620"/>
            </a:xfrm>
          </p:grpSpPr>
          <p:cxnSp>
            <p:nvCxnSpPr>
              <p:cNvPr id="40" name="Straight Connector 39">
                <a:extLst>
                  <a:ext uri="{FF2B5EF4-FFF2-40B4-BE49-F238E27FC236}">
                    <a16:creationId xmlns:a16="http://schemas.microsoft.com/office/drawing/2014/main" id="{5640911E-0BD9-42E6-B156-0C3EC4D6DAAB}"/>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71F1E3A-91A2-4BB0-AFE3-E8B5F1634FD4}"/>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5F92934-CAB5-4D56-98D0-627D78EF12FE}"/>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6EF933-0900-4589-9F66-2F9016DC05F9}"/>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94AB60D-41AB-4E6A-810C-AA53701BD965}"/>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9113B13-E922-4767-9990-040E1B550818}"/>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16DA6DA-7275-41DF-91F3-E04C9642635F}"/>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EACD924-8C7F-41D7-84B5-F9AAE8E57C17}"/>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940FCD-5086-486F-B697-2A68E18766F5}"/>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5" name="Group 12">
              <a:extLst>
                <a:ext uri="{FF2B5EF4-FFF2-40B4-BE49-F238E27FC236}">
                  <a16:creationId xmlns:a16="http://schemas.microsoft.com/office/drawing/2014/main" id="{FB9F2BEF-0217-458F-911C-60511AB82606}"/>
                </a:ext>
              </a:extLst>
            </p:cNvPr>
            <p:cNvGrpSpPr>
              <a:grpSpLocks noChangeAspect="1"/>
            </p:cNvGrpSpPr>
            <p:nvPr/>
          </p:nvGrpSpPr>
          <p:grpSpPr bwMode="auto">
            <a:xfrm>
              <a:off x="721038" y="542427"/>
              <a:ext cx="915101" cy="900000"/>
              <a:chOff x="785813" y="539748"/>
              <a:chExt cx="962298" cy="946152"/>
            </a:xfrm>
          </p:grpSpPr>
          <p:sp>
            <p:nvSpPr>
              <p:cNvPr id="26" name="Oval 25">
                <a:extLst>
                  <a:ext uri="{FF2B5EF4-FFF2-40B4-BE49-F238E27FC236}">
                    <a16:creationId xmlns:a16="http://schemas.microsoft.com/office/drawing/2014/main" id="{CB19F16C-E281-4DF3-A9F3-2C46300E4DBB}"/>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5" name="Picture 22">
                <a:extLst>
                  <a:ext uri="{FF2B5EF4-FFF2-40B4-BE49-F238E27FC236}">
                    <a16:creationId xmlns:a16="http://schemas.microsoft.com/office/drawing/2014/main" id="{89E3673B-031C-4EF1-AA54-EC5E99108DB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779342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2F757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2F7572"/>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2220756" y="728006"/>
            <a:ext cx="6312057"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2F7572"/>
                </a:solidFill>
                <a:effectLst/>
                <a:uLnTx/>
                <a:uFillTx/>
                <a:latin typeface="MgOpen Cosmetica" panose="020B0500000300020003" pitchFamily="34" charset="0"/>
                <a:ea typeface="+mn-ea"/>
                <a:cs typeface="+mn-cs"/>
              </a:rPr>
              <a:t>Suggestions for positive discipline</a:t>
            </a:r>
            <a:endParaRPr kumimoji="0" lang="x-none" sz="2800" b="1" i="0" u="none" strike="noStrike" kern="1200" cap="none" spc="0" normalizeH="0" baseline="0" noProof="0" dirty="0">
              <a:ln>
                <a:noFill/>
              </a:ln>
              <a:solidFill>
                <a:srgbClr val="2F7572"/>
              </a:solidFill>
              <a:effectLst/>
              <a:uLnTx/>
              <a:uFillTx/>
              <a:latin typeface="MgOpen Cosmetica" panose="020B0500000300020003" pitchFamily="34" charset="0"/>
              <a:ea typeface="+mn-ea"/>
              <a:cs typeface="+mn-cs"/>
            </a:endParaRPr>
          </a:p>
        </p:txBody>
      </p:sp>
      <p:sp>
        <p:nvSpPr>
          <p:cNvPr id="6" name="TextBox 5"/>
          <p:cNvSpPr txBox="1"/>
          <p:nvPr/>
        </p:nvSpPr>
        <p:spPr>
          <a:xfrm>
            <a:off x="608621" y="1566704"/>
            <a:ext cx="5351310" cy="4755148"/>
          </a:xfrm>
          <a:prstGeom prst="rect">
            <a:avLst/>
          </a:prstGeom>
          <a:noFill/>
        </p:spPr>
        <p:txBody>
          <a:bodyPr wrap="square" lIns="0" tIns="0" rIns="0" bIns="0" rtlCol="0">
            <a:spAutoFit/>
          </a:bodyPr>
          <a:lstStyle/>
          <a:p>
            <a:pPr marL="285750" marR="0" lvl="0" indent="-285750" algn="l" defTabSz="914400" rtl="0" eaLnBrk="0" fontAlgn="base" latinLnBrk="0" hangingPunct="0">
              <a:lnSpc>
                <a:spcPct val="100000"/>
              </a:lnSpc>
              <a:spcBef>
                <a:spcPct val="0"/>
              </a:spcBef>
              <a:spcAft>
                <a:spcPts val="400"/>
              </a:spcAft>
              <a:buClr>
                <a:srgbClr val="2F7572"/>
              </a:buClr>
              <a:buSzPct val="90000"/>
              <a:buFont typeface="Wingdings" panose="05000000000000000000" pitchFamily="2" charset="2"/>
              <a:buChar char="l"/>
              <a:tabLst/>
              <a:defRPr/>
            </a:pPr>
            <a:r>
              <a:rPr kumimoji="0" lang="en-US" sz="1800" b="1" i="0" u="none" strike="noStrike" kern="1200" cap="none" spc="0" normalizeH="0" baseline="0" noProof="0" dirty="0">
                <a:ln>
                  <a:noFill/>
                </a:ln>
                <a:solidFill>
                  <a:srgbClr val="2F7572"/>
                </a:solidFill>
                <a:effectLst/>
                <a:uLnTx/>
                <a:uFillTx/>
                <a:latin typeface="MgOpen Cosmetica" panose="020B0604020202020204"/>
                <a:ea typeface="+mn-ea"/>
                <a:cs typeface="+mn-cs"/>
              </a:rPr>
              <a:t>Be respectful: </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A child treated with respect will be more likely to act respectfully towards others. </a:t>
            </a:r>
          </a:p>
          <a:p>
            <a:pPr marL="285750" marR="0" lvl="0" indent="-285750" algn="l" defTabSz="914400" rtl="0" eaLnBrk="0" fontAlgn="base" latinLnBrk="0" hangingPunct="0">
              <a:lnSpc>
                <a:spcPct val="100000"/>
              </a:lnSpc>
              <a:spcBef>
                <a:spcPct val="0"/>
              </a:spcBef>
              <a:spcAft>
                <a:spcPts val="400"/>
              </a:spcAft>
              <a:buClr>
                <a:srgbClr val="2F7572"/>
              </a:buClr>
              <a:buSzPct val="90000"/>
              <a:buFont typeface="Wingdings" panose="05000000000000000000" pitchFamily="2" charset="2"/>
              <a:buChar char="l"/>
              <a:tabLst/>
              <a:defRPr/>
            </a:pPr>
            <a:r>
              <a:rPr kumimoji="0" lang="en-US" sz="1800" b="1" i="0" u="none" strike="noStrike" kern="1200" cap="none" spc="0" normalizeH="0" baseline="0" noProof="0" dirty="0">
                <a:ln>
                  <a:noFill/>
                </a:ln>
                <a:solidFill>
                  <a:srgbClr val="2F7572"/>
                </a:solidFill>
                <a:effectLst/>
                <a:uLnTx/>
                <a:uFillTx/>
                <a:latin typeface="MgOpen Cosmetica" panose="020B0604020202020204"/>
                <a:ea typeface="+mn-ea"/>
                <a:cs typeface="+mn-cs"/>
              </a:rPr>
              <a:t>Negotiate a compromise: </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Sometimes it may be best to reconsider the demands being placed on the child and agree to a compromise that will not endanger the child’s safety or hurt anyone else. </a:t>
            </a:r>
          </a:p>
          <a:p>
            <a:pPr marL="285750" marR="0" lvl="0" indent="-285750" algn="l" defTabSz="914400" rtl="0" eaLnBrk="0" fontAlgn="base" latinLnBrk="0" hangingPunct="0">
              <a:lnSpc>
                <a:spcPct val="100000"/>
              </a:lnSpc>
              <a:spcBef>
                <a:spcPct val="0"/>
              </a:spcBef>
              <a:spcAft>
                <a:spcPts val="400"/>
              </a:spcAft>
              <a:buClr>
                <a:srgbClr val="2F7572"/>
              </a:buClr>
              <a:buSzPct val="90000"/>
              <a:buFont typeface="Wingdings" panose="05000000000000000000" pitchFamily="2" charset="2"/>
              <a:buChar char="l"/>
              <a:tabLst/>
              <a:defRPr/>
            </a:pPr>
            <a:r>
              <a:rPr kumimoji="0" lang="en-US" sz="1800" b="1" i="0" u="none" strike="noStrike" kern="1200" cap="none" spc="0" normalizeH="0" baseline="0" noProof="0" dirty="0">
                <a:ln>
                  <a:noFill/>
                </a:ln>
                <a:solidFill>
                  <a:srgbClr val="2F7572"/>
                </a:solidFill>
                <a:effectLst/>
                <a:uLnTx/>
                <a:uFillTx/>
                <a:latin typeface="MgOpen Cosmetica" panose="020B0604020202020204"/>
                <a:ea typeface="+mn-ea"/>
                <a:cs typeface="+mn-cs"/>
              </a:rPr>
              <a:t>Use guidance and counselling: </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Call on another teacher or relative or an older person in the family or community; ask this person to discuss problematic </a:t>
            </a:r>
            <a:r>
              <a:rPr kumimoji="0" lang="en-US" sz="1800" b="0" i="0" u="none" strike="noStrike" kern="1200" cap="none" spc="0" normalizeH="0" baseline="0" noProof="0" dirty="0" err="1">
                <a:ln>
                  <a:noFill/>
                </a:ln>
                <a:solidFill>
                  <a:srgbClr val="000000"/>
                </a:solidFill>
                <a:effectLst/>
                <a:uLnTx/>
                <a:uFillTx/>
                <a:latin typeface="MgOpen Cosmetica" panose="020B0604020202020204"/>
                <a:ea typeface="+mn-ea"/>
                <a:cs typeface="+mn-cs"/>
              </a:rPr>
              <a:t>behaviour</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 with the child and to provide guidance on expectations for the future. </a:t>
            </a:r>
          </a:p>
          <a:p>
            <a:pPr marL="285750" marR="0" lvl="0" indent="-285750" algn="l" defTabSz="914400" rtl="0" eaLnBrk="0" fontAlgn="base" latinLnBrk="0" hangingPunct="0">
              <a:lnSpc>
                <a:spcPct val="100000"/>
              </a:lnSpc>
              <a:spcBef>
                <a:spcPct val="0"/>
              </a:spcBef>
              <a:spcAft>
                <a:spcPts val="600"/>
              </a:spcAft>
              <a:buClr>
                <a:srgbClr val="2F7572"/>
              </a:buClr>
              <a:buSzPct val="90000"/>
              <a:buFont typeface="Wingdings" panose="05000000000000000000" pitchFamily="2" charset="2"/>
              <a:buChar char="l"/>
              <a:tabLst/>
              <a:defRPr/>
            </a:pPr>
            <a:r>
              <a:rPr kumimoji="0" lang="en-US" sz="1800" b="1" i="0" u="none" strike="noStrike" kern="1200" cap="none" spc="0" normalizeH="0" baseline="0" noProof="0" dirty="0">
                <a:ln>
                  <a:noFill/>
                </a:ln>
                <a:solidFill>
                  <a:srgbClr val="2F7572"/>
                </a:solidFill>
                <a:effectLst/>
                <a:uLnTx/>
                <a:uFillTx/>
                <a:latin typeface="MgOpen Cosmetica" panose="020B0604020202020204"/>
                <a:ea typeface="+mn-ea"/>
                <a:cs typeface="+mn-cs"/>
              </a:rPr>
              <a:t>Children learn by doing: </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Give the child a task to perform that is related to what the child has done wrong. Children who must repair, clean or tidy something that they damaged or dirtied will be less likely to repeat that </a:t>
            </a:r>
            <a:r>
              <a:rPr kumimoji="0" lang="en-US" sz="1800" b="0" i="0" u="none" strike="noStrike" kern="1200" cap="none" spc="0" normalizeH="0" baseline="0" noProof="0" dirty="0" err="1">
                <a:ln>
                  <a:noFill/>
                </a:ln>
                <a:solidFill>
                  <a:srgbClr val="000000"/>
                </a:solidFill>
                <a:effectLst/>
                <a:uLnTx/>
                <a:uFillTx/>
                <a:latin typeface="MgOpen Cosmetica" panose="020B0604020202020204"/>
                <a:ea typeface="+mn-ea"/>
                <a:cs typeface="+mn-cs"/>
              </a:rPr>
              <a:t>behaviour</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 in future.</a:t>
            </a:r>
            <a:endParaRPr kumimoji="0" lang="en-ZA" sz="1800" b="0" i="0" u="none" strike="noStrike" kern="1200" cap="none" spc="0" normalizeH="0" baseline="0" noProof="0" dirty="0">
              <a:ln>
                <a:noFill/>
              </a:ln>
              <a:solidFill>
                <a:srgbClr val="000000"/>
              </a:solidFill>
              <a:effectLst/>
              <a:uLnTx/>
              <a:uFillTx/>
              <a:latin typeface="MgOpen Cosmetica" panose="020B0604020202020204"/>
              <a:ea typeface="+mn-ea"/>
              <a:cs typeface="+mn-cs"/>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37377" y="1628413"/>
            <a:ext cx="2095436" cy="170231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437378" y="3418788"/>
            <a:ext cx="2095436" cy="2889937"/>
          </a:xfrm>
          <a:prstGeom prst="rect">
            <a:avLst/>
          </a:prstGeom>
        </p:spPr>
      </p:pic>
      <p:sp>
        <p:nvSpPr>
          <p:cNvPr id="4" name="TextBox 3"/>
          <p:cNvSpPr txBox="1"/>
          <p:nvPr/>
        </p:nvSpPr>
        <p:spPr>
          <a:xfrm>
            <a:off x="4308947" y="6124059"/>
            <a:ext cx="52610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2F7572"/>
                </a:solidFill>
                <a:effectLst/>
                <a:uLnTx/>
                <a:uFillTx/>
                <a:latin typeface="MgOpen Cosmetica" panose="020B0604020202020204"/>
                <a:ea typeface="+mn-ea"/>
                <a:cs typeface="+mn-cs"/>
              </a:rPr>
              <a:t>***</a:t>
            </a:r>
          </a:p>
        </p:txBody>
      </p:sp>
      <p:grpSp>
        <p:nvGrpSpPr>
          <p:cNvPr id="24" name="Group 23">
            <a:extLst>
              <a:ext uri="{FF2B5EF4-FFF2-40B4-BE49-F238E27FC236}">
                <a16:creationId xmlns:a16="http://schemas.microsoft.com/office/drawing/2014/main" id="{E0E4CF83-6954-4CAF-8D40-AD8E28798432}"/>
              </a:ext>
            </a:extLst>
          </p:cNvPr>
          <p:cNvGrpSpPr/>
          <p:nvPr/>
        </p:nvGrpSpPr>
        <p:grpSpPr>
          <a:xfrm>
            <a:off x="158646" y="542427"/>
            <a:ext cx="1514069" cy="900000"/>
            <a:chOff x="122070" y="542427"/>
            <a:chExt cx="1514069" cy="900000"/>
          </a:xfrm>
        </p:grpSpPr>
        <p:grpSp>
          <p:nvGrpSpPr>
            <p:cNvPr id="25" name="Group 9">
              <a:extLst>
                <a:ext uri="{FF2B5EF4-FFF2-40B4-BE49-F238E27FC236}">
                  <a16:creationId xmlns:a16="http://schemas.microsoft.com/office/drawing/2014/main" id="{0AFD5A99-55D7-4488-B0C0-904098B3CDCF}"/>
                </a:ext>
              </a:extLst>
            </p:cNvPr>
            <p:cNvGrpSpPr>
              <a:grpSpLocks/>
            </p:cNvGrpSpPr>
            <p:nvPr/>
          </p:nvGrpSpPr>
          <p:grpSpPr bwMode="auto">
            <a:xfrm>
              <a:off x="122070" y="589753"/>
              <a:ext cx="1021943" cy="792000"/>
              <a:chOff x="45451" y="590550"/>
              <a:chExt cx="1213436" cy="848620"/>
            </a:xfrm>
          </p:grpSpPr>
          <p:cxnSp>
            <p:nvCxnSpPr>
              <p:cNvPr id="42" name="Straight Connector 41">
                <a:extLst>
                  <a:ext uri="{FF2B5EF4-FFF2-40B4-BE49-F238E27FC236}">
                    <a16:creationId xmlns:a16="http://schemas.microsoft.com/office/drawing/2014/main" id="{49F17754-2023-4B92-AC10-652DF7E3AC2F}"/>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DD951D-67AF-4910-B8A6-9A973735C2D2}"/>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06E8D2-16CB-48B5-B3A4-F8235512AB2A}"/>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92D9BB3-4A84-47C7-B1C5-F3F1347B41FE}"/>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0B4718-62D7-4F6F-B581-C41B37A2B24A}"/>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A57F80B-7A7C-44C8-A1DE-A3FE835F1BA2}"/>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199E57D-F512-4C92-8342-ACA224AC9571}"/>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756B687-D4C5-4B8A-B909-978A2A6C09AE}"/>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95AA77F-170E-4023-B7FD-50ECF600A9CC}"/>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12">
              <a:extLst>
                <a:ext uri="{FF2B5EF4-FFF2-40B4-BE49-F238E27FC236}">
                  <a16:creationId xmlns:a16="http://schemas.microsoft.com/office/drawing/2014/main" id="{9A1AFAF2-9A93-4225-ADC3-BD55D444B266}"/>
                </a:ext>
              </a:extLst>
            </p:cNvPr>
            <p:cNvGrpSpPr>
              <a:grpSpLocks noChangeAspect="1"/>
            </p:cNvGrpSpPr>
            <p:nvPr/>
          </p:nvGrpSpPr>
          <p:grpSpPr bwMode="auto">
            <a:xfrm>
              <a:off x="721038" y="542427"/>
              <a:ext cx="915101" cy="900000"/>
              <a:chOff x="785813" y="539748"/>
              <a:chExt cx="962298" cy="946152"/>
            </a:xfrm>
          </p:grpSpPr>
          <p:sp>
            <p:nvSpPr>
              <p:cNvPr id="35" name="Oval 34">
                <a:extLst>
                  <a:ext uri="{FF2B5EF4-FFF2-40B4-BE49-F238E27FC236}">
                    <a16:creationId xmlns:a16="http://schemas.microsoft.com/office/drawing/2014/main" id="{CCC7E887-6614-44CF-8F65-4EA486EE5C9D}"/>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0" name="Picture 22">
                <a:extLst>
                  <a:ext uri="{FF2B5EF4-FFF2-40B4-BE49-F238E27FC236}">
                    <a16:creationId xmlns:a16="http://schemas.microsoft.com/office/drawing/2014/main" id="{311FDB6B-D134-41F2-909F-1F2D7EE011E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973924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F53F4D7-78D8-444B-B86E-B7C09BD11B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572000" y="3381694"/>
            <a:ext cx="3960811" cy="239731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C973014C-6384-4E2D-85F6-920DAD841D19}"/>
              </a:ext>
            </a:extLst>
          </p:cNvPr>
          <p:cNvSpPr>
            <a:spLocks noGrp="1"/>
          </p:cNvSpPr>
          <p:nvPr>
            <p:ph idx="1"/>
          </p:nvPr>
        </p:nvSpPr>
        <p:spPr>
          <a:xfrm>
            <a:off x="611189" y="1767060"/>
            <a:ext cx="7764716" cy="4614690"/>
          </a:xfrm>
        </p:spPr>
        <p:txBody>
          <a:bodyPr lIns="0" tIns="0" rIns="0" bIns="0"/>
          <a:lstStyle/>
          <a:p>
            <a:pPr>
              <a:spcBef>
                <a:spcPts val="0"/>
              </a:spcBef>
              <a:spcAft>
                <a:spcPts val="1200"/>
              </a:spcAft>
              <a:buClr>
                <a:srgbClr val="7CBDD9"/>
              </a:buClr>
              <a:buSzPct val="90000"/>
              <a:buFont typeface="Wingdings" panose="05000000000000000000" pitchFamily="2" charset="2"/>
              <a:buChar char="l"/>
            </a:pPr>
            <a:r>
              <a:rPr lang="en-US" sz="2000" dirty="0">
                <a:solidFill>
                  <a:schemeClr val="tx1"/>
                </a:solidFill>
                <a:latin typeface="MgOpen Cosmetica" panose="020B0604020202020204"/>
              </a:rPr>
              <a:t>Persons who provide entertainment to children must take steps to </a:t>
            </a:r>
            <a:r>
              <a:rPr lang="en-US" sz="2000" b="1" dirty="0">
                <a:solidFill>
                  <a:srgbClr val="7CBDD9"/>
                </a:solidFill>
                <a:latin typeface="MgOpen Cosmetica" panose="020B0604020202020204"/>
              </a:rPr>
              <a:t>protect the children’s safety. </a:t>
            </a:r>
          </a:p>
          <a:p>
            <a:pPr>
              <a:spcBef>
                <a:spcPts val="0"/>
              </a:spcBef>
              <a:spcAft>
                <a:spcPts val="1200"/>
              </a:spcAft>
              <a:buClr>
                <a:srgbClr val="7CBDD9"/>
              </a:buClr>
              <a:buSzPct val="90000"/>
              <a:buFont typeface="Wingdings" panose="05000000000000000000" pitchFamily="2" charset="2"/>
              <a:buChar char="l"/>
            </a:pPr>
            <a:r>
              <a:rPr lang="en-US" sz="2000" dirty="0">
                <a:solidFill>
                  <a:schemeClr val="tx1"/>
                </a:solidFill>
                <a:latin typeface="MgOpen Cosmetica" panose="020B0604020202020204"/>
              </a:rPr>
              <a:t>The rules apply where </a:t>
            </a:r>
            <a:r>
              <a:rPr lang="en-US" sz="2000" b="1" dirty="0">
                <a:solidFill>
                  <a:srgbClr val="7CBDD9"/>
                </a:solidFill>
                <a:latin typeface="MgOpen Cosmetica" panose="020B0604020202020204"/>
              </a:rPr>
              <a:t>the majority of people attending the event will be children </a:t>
            </a:r>
            <a:r>
              <a:rPr lang="en-US" sz="2000" dirty="0">
                <a:solidFill>
                  <a:schemeClr val="tx1"/>
                </a:solidFill>
                <a:latin typeface="MgOpen Cosmetica" panose="020B0604020202020204"/>
              </a:rPr>
              <a:t>AND </a:t>
            </a:r>
            <a:r>
              <a:rPr lang="en-US" sz="2000" b="1" dirty="0">
                <a:solidFill>
                  <a:srgbClr val="7CBDD9"/>
                </a:solidFill>
                <a:latin typeface="MgOpen Cosmetica" panose="020B0604020202020204"/>
              </a:rPr>
              <a:t>the total number of people attending is expected to be more than 50.</a:t>
            </a:r>
          </a:p>
          <a:p>
            <a:pPr>
              <a:spcBef>
                <a:spcPts val="0"/>
              </a:spcBef>
              <a:spcAft>
                <a:spcPts val="600"/>
              </a:spcAft>
              <a:buClr>
                <a:srgbClr val="7CBDD9"/>
              </a:buClr>
              <a:buSzPct val="90000"/>
              <a:buFont typeface="Wingdings" panose="05000000000000000000" pitchFamily="2" charset="2"/>
              <a:buChar char="l"/>
            </a:pPr>
            <a:r>
              <a:rPr lang="en-US" sz="2000" b="1" dirty="0">
                <a:solidFill>
                  <a:srgbClr val="7CBDD9"/>
                </a:solidFill>
                <a:latin typeface="MgOpen Cosmetica" panose="020B0604020202020204"/>
              </a:rPr>
              <a:t>Key requirements:</a:t>
            </a:r>
          </a:p>
          <a:p>
            <a:pPr marL="630238" lvl="1" indent="-273050">
              <a:spcBef>
                <a:spcPts val="0"/>
              </a:spcBef>
              <a:spcAft>
                <a:spcPts val="600"/>
              </a:spcAft>
              <a:buClr>
                <a:srgbClr val="7CBDD9"/>
              </a:buClr>
              <a:buSzPct val="110000"/>
              <a:buFont typeface="Courier New" panose="02070309020205020404" pitchFamily="49" charset="0"/>
              <a:buChar char="o"/>
            </a:pPr>
            <a:r>
              <a:rPr lang="en-US" sz="1800" dirty="0">
                <a:solidFill>
                  <a:schemeClr val="tx1"/>
                </a:solidFill>
                <a:latin typeface="MgOpen Cosmetica" panose="020B0604020202020204"/>
              </a:rPr>
              <a:t>No overcrowding</a:t>
            </a:r>
          </a:p>
          <a:p>
            <a:pPr marL="630238" lvl="1" indent="-273050">
              <a:spcBef>
                <a:spcPts val="0"/>
              </a:spcBef>
              <a:spcAft>
                <a:spcPts val="600"/>
              </a:spcAft>
              <a:buClr>
                <a:srgbClr val="7CBDD9"/>
              </a:buClr>
              <a:buSzPct val="110000"/>
              <a:buFont typeface="Courier New" panose="02070309020205020404" pitchFamily="49" charset="0"/>
              <a:buChar char="o"/>
            </a:pPr>
            <a:r>
              <a:rPr lang="en-US" sz="1800" dirty="0">
                <a:solidFill>
                  <a:schemeClr val="tx1"/>
                </a:solidFill>
                <a:latin typeface="MgOpen Cosmetica" panose="020B0604020202020204"/>
              </a:rPr>
              <a:t>Adult attendants</a:t>
            </a:r>
          </a:p>
          <a:p>
            <a:pPr marL="630238" lvl="1" indent="-273050">
              <a:spcBef>
                <a:spcPts val="0"/>
              </a:spcBef>
              <a:spcAft>
                <a:spcPts val="600"/>
              </a:spcAft>
              <a:buClr>
                <a:srgbClr val="7CBDD9"/>
              </a:buClr>
              <a:buSzPct val="110000"/>
              <a:buFont typeface="Courier New" panose="02070309020205020404" pitchFamily="49" charset="0"/>
              <a:buChar char="o"/>
            </a:pPr>
            <a:r>
              <a:rPr lang="en-US" sz="1800" dirty="0">
                <a:solidFill>
                  <a:schemeClr val="tx1"/>
                </a:solidFill>
                <a:latin typeface="MgOpen Cosmetica" panose="020B0604020202020204"/>
              </a:rPr>
              <a:t>Control of movement in and out </a:t>
            </a:r>
            <a:br>
              <a:rPr lang="en-US" sz="1800" dirty="0">
                <a:solidFill>
                  <a:schemeClr val="tx1"/>
                </a:solidFill>
                <a:latin typeface="MgOpen Cosmetica" panose="020B0604020202020204"/>
              </a:rPr>
            </a:br>
            <a:r>
              <a:rPr lang="en-US" sz="1800" dirty="0">
                <a:solidFill>
                  <a:schemeClr val="tx1"/>
                </a:solidFill>
                <a:latin typeface="MgOpen Cosmetica" panose="020B0604020202020204"/>
              </a:rPr>
              <a:t>of venue and between different </a:t>
            </a:r>
            <a:br>
              <a:rPr lang="en-US" sz="1800" dirty="0">
                <a:solidFill>
                  <a:schemeClr val="tx1"/>
                </a:solidFill>
                <a:latin typeface="MgOpen Cosmetica" panose="020B0604020202020204"/>
              </a:rPr>
            </a:br>
            <a:r>
              <a:rPr lang="en-US" sz="1800" dirty="0">
                <a:solidFill>
                  <a:schemeClr val="tx1"/>
                </a:solidFill>
                <a:latin typeface="MgOpen Cosmetica" panose="020B0604020202020204"/>
              </a:rPr>
              <a:t>parts of venue</a:t>
            </a:r>
          </a:p>
          <a:p>
            <a:pPr marL="630238" lvl="1" indent="-273050">
              <a:spcBef>
                <a:spcPts val="0"/>
              </a:spcBef>
              <a:spcAft>
                <a:spcPts val="600"/>
              </a:spcAft>
              <a:buClr>
                <a:srgbClr val="7CBDD9"/>
              </a:buClr>
              <a:buSzPct val="110000"/>
              <a:buFont typeface="Courier New" panose="02070309020205020404" pitchFamily="49" charset="0"/>
              <a:buChar char="o"/>
            </a:pPr>
            <a:r>
              <a:rPr lang="en-US" sz="1800" dirty="0">
                <a:solidFill>
                  <a:schemeClr val="tx1"/>
                </a:solidFill>
                <a:latin typeface="MgOpen Cosmetica" panose="020B0604020202020204"/>
              </a:rPr>
              <a:t>No alcohol or tobacco products sold, </a:t>
            </a:r>
            <a:br>
              <a:rPr lang="en-US" sz="1800" dirty="0">
                <a:solidFill>
                  <a:schemeClr val="tx1"/>
                </a:solidFill>
                <a:latin typeface="MgOpen Cosmetica" panose="020B0604020202020204"/>
              </a:rPr>
            </a:br>
            <a:r>
              <a:rPr lang="en-US" sz="1800" dirty="0">
                <a:solidFill>
                  <a:schemeClr val="tx1"/>
                </a:solidFill>
                <a:latin typeface="MgOpen Cosmetica" panose="020B0604020202020204"/>
              </a:rPr>
              <a:t>served or otherwise made available to children.</a:t>
            </a:r>
            <a:endParaRPr lang="en-US" sz="2400" b="1" dirty="0">
              <a:solidFill>
                <a:srgbClr val="7CBDD9"/>
              </a:solidFill>
              <a:latin typeface="MgOpen Cosmetica" panose="020B0604020202020204"/>
            </a:endParaRPr>
          </a:p>
          <a:p>
            <a:pPr>
              <a:spcBef>
                <a:spcPts val="0"/>
              </a:spcBef>
              <a:spcAft>
                <a:spcPts val="1200"/>
              </a:spcAft>
              <a:buClr>
                <a:srgbClr val="7CBDD9"/>
              </a:buClr>
            </a:pPr>
            <a:endParaRPr lang="en-US" sz="2400" b="1" dirty="0">
              <a:solidFill>
                <a:srgbClr val="7CBDD9"/>
              </a:solidFill>
              <a:latin typeface="MgOpen Cosmetica" panose="020B0604020202020204"/>
            </a:endParaRPr>
          </a:p>
          <a:p>
            <a:pPr>
              <a:spcBef>
                <a:spcPts val="0"/>
              </a:spcBef>
              <a:spcAft>
                <a:spcPts val="1200"/>
              </a:spcAft>
              <a:buClr>
                <a:srgbClr val="7CBDD9"/>
              </a:buClr>
            </a:pPr>
            <a:endParaRPr lang="en-US" sz="2400" b="1" dirty="0">
              <a:solidFill>
                <a:srgbClr val="7CBDD9"/>
              </a:solidFill>
              <a:latin typeface="MgOpen Cosmetica" panose="020B0604020202020204"/>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7CBDD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7CBDD9"/>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0D04EBF1-5C74-4D46-BC87-45BAC69DAAAF}"/>
              </a:ext>
            </a:extLst>
          </p:cNvPr>
          <p:cNvGrpSpPr/>
          <p:nvPr/>
        </p:nvGrpSpPr>
        <p:grpSpPr>
          <a:xfrm>
            <a:off x="158646" y="542427"/>
            <a:ext cx="1514069" cy="900000"/>
            <a:chOff x="122070" y="542427"/>
            <a:chExt cx="1514069" cy="900000"/>
          </a:xfrm>
        </p:grpSpPr>
        <p:grpSp>
          <p:nvGrpSpPr>
            <p:cNvPr id="23" name="Group 9">
              <a:extLst>
                <a:ext uri="{FF2B5EF4-FFF2-40B4-BE49-F238E27FC236}">
                  <a16:creationId xmlns:a16="http://schemas.microsoft.com/office/drawing/2014/main" id="{27EB8A0C-CBED-4108-A554-28C3862ED4E7}"/>
                </a:ext>
              </a:extLst>
            </p:cNvPr>
            <p:cNvGrpSpPr>
              <a:grpSpLocks/>
            </p:cNvGrpSpPr>
            <p:nvPr/>
          </p:nvGrpSpPr>
          <p:grpSpPr bwMode="auto">
            <a:xfrm>
              <a:off x="122070" y="589753"/>
              <a:ext cx="1021943" cy="792000"/>
              <a:chOff x="45451" y="590550"/>
              <a:chExt cx="1213436" cy="848620"/>
            </a:xfrm>
          </p:grpSpPr>
          <p:cxnSp>
            <p:nvCxnSpPr>
              <p:cNvPr id="27" name="Straight Connector 26">
                <a:extLst>
                  <a:ext uri="{FF2B5EF4-FFF2-40B4-BE49-F238E27FC236}">
                    <a16:creationId xmlns:a16="http://schemas.microsoft.com/office/drawing/2014/main" id="{B4BA6B33-D329-4E29-858E-2C302D7E2769}"/>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F4D356-4359-4AAA-A3BC-696B353EE226}"/>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C826C1A-EBA9-493E-A444-0B489094C588}"/>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8907D3-30C0-4FEB-A7B3-5469EF0287D4}"/>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70BBF36-2AED-4E3D-97BE-FE199712B755}"/>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FB8D05-F580-43AB-ADF0-64B9377D424A}"/>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94897F4-4070-4BB4-9F0A-DD3F6F02244D}"/>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64CF90-5FEE-4B8D-8981-28DEAF1C539E}"/>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385A278-3FAA-4F03-92E6-13A4487CEE2C}"/>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12">
              <a:extLst>
                <a:ext uri="{FF2B5EF4-FFF2-40B4-BE49-F238E27FC236}">
                  <a16:creationId xmlns:a16="http://schemas.microsoft.com/office/drawing/2014/main" id="{06523960-53FD-4D4B-ABC4-5AB87CC692CF}"/>
                </a:ext>
              </a:extLst>
            </p:cNvPr>
            <p:cNvGrpSpPr>
              <a:grpSpLocks noChangeAspect="1"/>
            </p:cNvGrpSpPr>
            <p:nvPr/>
          </p:nvGrpSpPr>
          <p:grpSpPr bwMode="auto">
            <a:xfrm>
              <a:off x="721038" y="542427"/>
              <a:ext cx="915101" cy="900000"/>
              <a:chOff x="785813" y="539748"/>
              <a:chExt cx="962298" cy="946152"/>
            </a:xfrm>
          </p:grpSpPr>
          <p:sp>
            <p:nvSpPr>
              <p:cNvPr id="25" name="Oval 24">
                <a:extLst>
                  <a:ext uri="{FF2B5EF4-FFF2-40B4-BE49-F238E27FC236}">
                    <a16:creationId xmlns:a16="http://schemas.microsoft.com/office/drawing/2014/main" id="{41171248-E908-4E70-B9A9-5FC068F4DC66}"/>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6" name="Picture 22">
                <a:extLst>
                  <a:ext uri="{FF2B5EF4-FFF2-40B4-BE49-F238E27FC236}">
                    <a16:creationId xmlns:a16="http://schemas.microsoft.com/office/drawing/2014/main" id="{B306F2EC-4EC7-4F11-8F43-77A812A41CA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6" name="Rectangle 2">
            <a:extLst>
              <a:ext uri="{FF2B5EF4-FFF2-40B4-BE49-F238E27FC236}">
                <a16:creationId xmlns:a16="http://schemas.microsoft.com/office/drawing/2014/main" id="{D74F433E-1347-4FD8-BAB5-37CB3182567B}"/>
              </a:ext>
            </a:extLst>
          </p:cNvPr>
          <p:cNvSpPr txBox="1">
            <a:spLocks noChangeArrowheads="1"/>
          </p:cNvSpPr>
          <p:nvPr/>
        </p:nvSpPr>
        <p:spPr bwMode="auto">
          <a:xfrm>
            <a:off x="2247017" y="439955"/>
            <a:ext cx="628579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a:lstStyle>
          <a:p>
            <a:pPr algn="l">
              <a:tabLst>
                <a:tab pos="1884363" algn="l"/>
              </a:tabLst>
            </a:pPr>
            <a:r>
              <a:rPr lang="en-GB" altLang="en-NA" sz="3600" kern="0">
                <a:solidFill>
                  <a:srgbClr val="7CBDD9"/>
                </a:solidFill>
              </a:rPr>
              <a:t>Child safety at places  </a:t>
            </a:r>
            <a:br>
              <a:rPr lang="en-GB" altLang="en-NA" sz="3600" kern="0">
                <a:solidFill>
                  <a:srgbClr val="7CBDD9"/>
                </a:solidFill>
              </a:rPr>
            </a:br>
            <a:r>
              <a:rPr lang="en-GB" altLang="en-NA" sz="3600" kern="0">
                <a:solidFill>
                  <a:srgbClr val="7CBDD9"/>
                </a:solidFill>
              </a:rPr>
              <a:t>of entertainment</a:t>
            </a:r>
            <a:endParaRPr lang="en-GB" altLang="en-NA" sz="3600" kern="0" dirty="0">
              <a:solidFill>
                <a:srgbClr val="7CBDD9"/>
              </a:solidFill>
            </a:endParaRPr>
          </a:p>
        </p:txBody>
      </p:sp>
    </p:spTree>
    <p:extLst>
      <p:ext uri="{BB962C8B-B14F-4D97-AF65-F5344CB8AC3E}">
        <p14:creationId xmlns:p14="http://schemas.microsoft.com/office/powerpoint/2010/main" val="4217731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58509" y="711676"/>
            <a:ext cx="6261121" cy="615553"/>
          </a:xfrm>
        </p:spPr>
        <p:txBody>
          <a:bodyPr wrap="square" lIns="0" tIns="0" rIns="0" bIns="0">
            <a:spAutoFit/>
          </a:bodyPr>
          <a:lstStyle/>
          <a:p>
            <a:pPr algn="l" eaLnBrk="1" hangingPunct="1">
              <a:tabLst>
                <a:tab pos="1884363" algn="l"/>
              </a:tabLst>
            </a:pPr>
            <a:r>
              <a:rPr lang="en-GB" altLang="en-NA" sz="4000" dirty="0">
                <a:solidFill>
                  <a:srgbClr val="B59A16"/>
                </a:solidFill>
                <a:latin typeface="MgOpen Cosmetica" panose="020B0500000300020003" pitchFamily="34" charset="0"/>
              </a:rPr>
              <a:t>Children &amp; alcohol</a:t>
            </a:r>
          </a:p>
        </p:txBody>
      </p:sp>
      <p:sp>
        <p:nvSpPr>
          <p:cNvPr id="2" name="Content Placeholder 1">
            <a:extLst>
              <a:ext uri="{FF2B5EF4-FFF2-40B4-BE49-F238E27FC236}">
                <a16:creationId xmlns:a16="http://schemas.microsoft.com/office/drawing/2014/main" id="{CAA8D728-6C52-445F-A7FC-92E4EC73668A}"/>
              </a:ext>
            </a:extLst>
          </p:cNvPr>
          <p:cNvSpPr>
            <a:spLocks noGrp="1"/>
          </p:cNvSpPr>
          <p:nvPr>
            <p:ph idx="1"/>
          </p:nvPr>
        </p:nvSpPr>
        <p:spPr>
          <a:xfrm>
            <a:off x="611188" y="1647157"/>
            <a:ext cx="7921621" cy="657678"/>
          </a:xfrm>
        </p:spPr>
        <p:txBody>
          <a:bodyPr lIns="0" tIns="0" rIns="0" bIns="0">
            <a:normAutofit/>
          </a:bodyPr>
          <a:lstStyle/>
          <a:p>
            <a:pPr marL="0" indent="0" algn="ctr">
              <a:buNone/>
            </a:pPr>
            <a:r>
              <a:rPr lang="en-US" sz="2000" dirty="0">
                <a:solidFill>
                  <a:schemeClr val="tx1"/>
                </a:solidFill>
                <a:latin typeface="MgOpen Cosmetica" panose="020B0500000300020003" pitchFamily="34" charset="0"/>
              </a:rPr>
              <a:t>To address the problem of underage drinking is issue, the Act amends the Liquor Act to make it clearer and to cover some neglected issues. </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B59A1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B59A16"/>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32878A09-1CFD-4CA9-A2EB-2D9CDB988F66}"/>
              </a:ext>
            </a:extLst>
          </p:cNvPr>
          <p:cNvGrpSpPr/>
          <p:nvPr/>
        </p:nvGrpSpPr>
        <p:grpSpPr>
          <a:xfrm>
            <a:off x="817764" y="2448861"/>
            <a:ext cx="7508468" cy="3933868"/>
            <a:chOff x="817764" y="2448861"/>
            <a:chExt cx="7508468" cy="3933868"/>
          </a:xfrm>
        </p:grpSpPr>
        <p:sp>
          <p:nvSpPr>
            <p:cNvPr id="22" name="Oval 21">
              <a:extLst>
                <a:ext uri="{FF2B5EF4-FFF2-40B4-BE49-F238E27FC236}">
                  <a16:creationId xmlns:a16="http://schemas.microsoft.com/office/drawing/2014/main" id="{BA90C84D-D676-4154-A8AD-A91103EDCDB1}"/>
                </a:ext>
              </a:extLst>
            </p:cNvPr>
            <p:cNvSpPr/>
            <p:nvPr/>
          </p:nvSpPr>
          <p:spPr>
            <a:xfrm>
              <a:off x="817764" y="2448861"/>
              <a:ext cx="2558716" cy="2141621"/>
            </a:xfrm>
            <a:prstGeom prst="ellipse">
              <a:avLst/>
            </a:prstGeom>
            <a:solidFill>
              <a:srgbClr val="B59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gOpen Cosmetica" panose="020B0500000300020003" pitchFamily="34" charset="0"/>
                </a:rPr>
                <a:t>Requires alcohol seller to request ID </a:t>
              </a:r>
              <a:endParaRPr lang="en-NA" dirty="0">
                <a:latin typeface="MgOpen Cosmetica" panose="020B0500000300020003" pitchFamily="34" charset="0"/>
              </a:endParaRPr>
            </a:p>
          </p:txBody>
        </p:sp>
        <p:sp>
          <p:nvSpPr>
            <p:cNvPr id="23" name="Oval 22">
              <a:extLst>
                <a:ext uri="{FF2B5EF4-FFF2-40B4-BE49-F238E27FC236}">
                  <a16:creationId xmlns:a16="http://schemas.microsoft.com/office/drawing/2014/main" id="{720FA2DC-C03B-4209-9BAB-3A2CB309151A}"/>
                </a:ext>
              </a:extLst>
            </p:cNvPr>
            <p:cNvSpPr/>
            <p:nvPr/>
          </p:nvSpPr>
          <p:spPr>
            <a:xfrm>
              <a:off x="2074391" y="4241108"/>
              <a:ext cx="2558716" cy="2141621"/>
            </a:xfrm>
            <a:prstGeom prst="ellipse">
              <a:avLst/>
            </a:prstGeom>
            <a:solidFill>
              <a:srgbClr val="B59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gOpen Cosmetica" panose="020B0500000300020003" pitchFamily="34" charset="0"/>
                </a:rPr>
                <a:t>Prohibits manufacturing of homemade alcohol by children</a:t>
              </a:r>
              <a:endParaRPr lang="en-NA" dirty="0">
                <a:latin typeface="MgOpen Cosmetica" panose="020B0500000300020003" pitchFamily="34" charset="0"/>
              </a:endParaRPr>
            </a:p>
          </p:txBody>
        </p:sp>
        <p:sp>
          <p:nvSpPr>
            <p:cNvPr id="25" name="Oval 24">
              <a:extLst>
                <a:ext uri="{FF2B5EF4-FFF2-40B4-BE49-F238E27FC236}">
                  <a16:creationId xmlns:a16="http://schemas.microsoft.com/office/drawing/2014/main" id="{1B5A66B5-83E8-4610-A135-055680A68802}"/>
                </a:ext>
              </a:extLst>
            </p:cNvPr>
            <p:cNvSpPr/>
            <p:nvPr/>
          </p:nvSpPr>
          <p:spPr>
            <a:xfrm>
              <a:off x="5767516" y="2448861"/>
              <a:ext cx="2558716" cy="2141621"/>
            </a:xfrm>
            <a:prstGeom prst="ellipse">
              <a:avLst/>
            </a:prstGeom>
            <a:solidFill>
              <a:srgbClr val="B59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gOpen Cosmetica" panose="020B0500000300020003" pitchFamily="34" charset="0"/>
                </a:rPr>
                <a:t>Strengthens offences and penalties for fake IDs</a:t>
              </a:r>
              <a:endParaRPr lang="en-NA" dirty="0">
                <a:latin typeface="MgOpen Cosmetica" panose="020B0500000300020003" pitchFamily="34" charset="0"/>
              </a:endParaRPr>
            </a:p>
          </p:txBody>
        </p:sp>
        <p:sp>
          <p:nvSpPr>
            <p:cNvPr id="26" name="Oval 25">
              <a:extLst>
                <a:ext uri="{FF2B5EF4-FFF2-40B4-BE49-F238E27FC236}">
                  <a16:creationId xmlns:a16="http://schemas.microsoft.com/office/drawing/2014/main" id="{EB7B4C1A-7E01-487A-8ACD-2B1306703C71}"/>
                </a:ext>
              </a:extLst>
            </p:cNvPr>
            <p:cNvSpPr/>
            <p:nvPr/>
          </p:nvSpPr>
          <p:spPr>
            <a:xfrm>
              <a:off x="4610376" y="4241108"/>
              <a:ext cx="2558716" cy="2141621"/>
            </a:xfrm>
            <a:prstGeom prst="ellipse">
              <a:avLst/>
            </a:prstGeom>
            <a:solidFill>
              <a:srgbClr val="B59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MgOpen Cosmetica" panose="020B0500000300020003" pitchFamily="34" charset="0"/>
                </a:rPr>
                <a:t>Authorises</a:t>
              </a:r>
              <a:r>
                <a:rPr lang="en-US" dirty="0">
                  <a:latin typeface="MgOpen Cosmetica" panose="020B0500000300020003" pitchFamily="34" charset="0"/>
                </a:rPr>
                <a:t> police to confiscate alcohol from under-18s </a:t>
              </a:r>
              <a:endParaRPr lang="en-NA" dirty="0">
                <a:latin typeface="MgOpen Cosmetica" panose="020B0500000300020003" pitchFamily="34" charset="0"/>
              </a:endParaRPr>
            </a:p>
          </p:txBody>
        </p:sp>
        <p:sp>
          <p:nvSpPr>
            <p:cNvPr id="27" name="Oval 26">
              <a:extLst>
                <a:ext uri="{FF2B5EF4-FFF2-40B4-BE49-F238E27FC236}">
                  <a16:creationId xmlns:a16="http://schemas.microsoft.com/office/drawing/2014/main" id="{26A2C680-F663-4D79-B7AB-526DFE76FE60}"/>
                </a:ext>
              </a:extLst>
            </p:cNvPr>
            <p:cNvSpPr/>
            <p:nvPr/>
          </p:nvSpPr>
          <p:spPr>
            <a:xfrm>
              <a:off x="3292640" y="2448861"/>
              <a:ext cx="2558716" cy="2141621"/>
            </a:xfrm>
            <a:prstGeom prst="ellipse">
              <a:avLst/>
            </a:prstGeom>
            <a:solidFill>
              <a:srgbClr val="B59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gOpen Cosmetica" panose="020B0500000300020003" pitchFamily="34" charset="0"/>
                </a:rPr>
                <a:t>Prohibits </a:t>
              </a:r>
              <a:br>
                <a:rPr lang="en-US" dirty="0">
                  <a:latin typeface="MgOpen Cosmetica" panose="020B0500000300020003" pitchFamily="34" charset="0"/>
                </a:rPr>
              </a:br>
              <a:r>
                <a:rPr lang="en-US" dirty="0">
                  <a:latin typeface="MgOpen Cosmetica" panose="020B0500000300020003" pitchFamily="34" charset="0"/>
                </a:rPr>
                <a:t>under-18s from being present in certain drinking venues</a:t>
              </a:r>
              <a:endParaRPr lang="en-NA" dirty="0">
                <a:latin typeface="MgOpen Cosmetica" panose="020B0500000300020003" pitchFamily="34" charset="0"/>
              </a:endParaRPr>
            </a:p>
          </p:txBody>
        </p:sp>
      </p:grpSp>
      <p:grpSp>
        <p:nvGrpSpPr>
          <p:cNvPr id="28" name="Group 27">
            <a:extLst>
              <a:ext uri="{FF2B5EF4-FFF2-40B4-BE49-F238E27FC236}">
                <a16:creationId xmlns:a16="http://schemas.microsoft.com/office/drawing/2014/main" id="{7D179004-484C-456C-A0EA-29D741AC2C0E}"/>
              </a:ext>
            </a:extLst>
          </p:cNvPr>
          <p:cNvGrpSpPr/>
          <p:nvPr/>
        </p:nvGrpSpPr>
        <p:grpSpPr>
          <a:xfrm>
            <a:off x="158646" y="542427"/>
            <a:ext cx="1514069" cy="900000"/>
            <a:chOff x="122070" y="542427"/>
            <a:chExt cx="1514069" cy="900000"/>
          </a:xfrm>
        </p:grpSpPr>
        <p:grpSp>
          <p:nvGrpSpPr>
            <p:cNvPr id="29" name="Group 9">
              <a:extLst>
                <a:ext uri="{FF2B5EF4-FFF2-40B4-BE49-F238E27FC236}">
                  <a16:creationId xmlns:a16="http://schemas.microsoft.com/office/drawing/2014/main" id="{7F482500-7CCB-4864-A872-AF7FB900FE07}"/>
                </a:ext>
              </a:extLst>
            </p:cNvPr>
            <p:cNvGrpSpPr>
              <a:grpSpLocks/>
            </p:cNvGrpSpPr>
            <p:nvPr/>
          </p:nvGrpSpPr>
          <p:grpSpPr bwMode="auto">
            <a:xfrm>
              <a:off x="122070" y="589753"/>
              <a:ext cx="1021943" cy="792000"/>
              <a:chOff x="45451" y="590550"/>
              <a:chExt cx="1213436" cy="848620"/>
            </a:xfrm>
          </p:grpSpPr>
          <p:cxnSp>
            <p:nvCxnSpPr>
              <p:cNvPr id="33" name="Straight Connector 32">
                <a:extLst>
                  <a:ext uri="{FF2B5EF4-FFF2-40B4-BE49-F238E27FC236}">
                    <a16:creationId xmlns:a16="http://schemas.microsoft.com/office/drawing/2014/main" id="{1BC07787-8AD4-411C-9198-D25F7F2E78EF}"/>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1A08F57-8FCB-4495-8211-F0CE4A353F15}"/>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E63D36-5CB2-4444-91E8-E1CD3E3CA270}"/>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53220B-2887-4599-85EB-11B51DFF372F}"/>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42A51B5-421B-4E99-AADF-8A0E96CE00D5}"/>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711B8FF-C409-46A8-BD27-C65C4F20295B}"/>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E4DC15F-AC56-4B3B-AA42-CF8F2C1DB4F4}"/>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4892F4B-8969-4709-8D56-5CCA18112C4E}"/>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174C47F-E2A8-4A8C-BF86-BC9CA09C4169}"/>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0" name="Group 12">
              <a:extLst>
                <a:ext uri="{FF2B5EF4-FFF2-40B4-BE49-F238E27FC236}">
                  <a16:creationId xmlns:a16="http://schemas.microsoft.com/office/drawing/2014/main" id="{45966AB0-5A61-4F19-A581-6314CB6868E2}"/>
                </a:ext>
              </a:extLst>
            </p:cNvPr>
            <p:cNvGrpSpPr>
              <a:grpSpLocks noChangeAspect="1"/>
            </p:cNvGrpSpPr>
            <p:nvPr/>
          </p:nvGrpSpPr>
          <p:grpSpPr bwMode="auto">
            <a:xfrm>
              <a:off x="721038" y="542427"/>
              <a:ext cx="915101" cy="900000"/>
              <a:chOff x="785813" y="539748"/>
              <a:chExt cx="962298" cy="946152"/>
            </a:xfrm>
          </p:grpSpPr>
          <p:sp>
            <p:nvSpPr>
              <p:cNvPr id="31" name="Oval 30">
                <a:extLst>
                  <a:ext uri="{FF2B5EF4-FFF2-40B4-BE49-F238E27FC236}">
                    <a16:creationId xmlns:a16="http://schemas.microsoft.com/office/drawing/2014/main" id="{7E9F7CC9-9DCB-4FBD-BC90-E9BF2019F110}"/>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2" name="Picture 22">
                <a:extLst>
                  <a:ext uri="{FF2B5EF4-FFF2-40B4-BE49-F238E27FC236}">
                    <a16:creationId xmlns:a16="http://schemas.microsoft.com/office/drawing/2014/main" id="{22DABC32-841B-4907-B698-0C999B8A5B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836728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71684" y="447531"/>
            <a:ext cx="6261130" cy="1107996"/>
          </a:xfrm>
        </p:spPr>
        <p:txBody>
          <a:bodyPr wrap="square" lIns="0" tIns="0" rIns="0" bIns="0">
            <a:spAutoFit/>
          </a:bodyPr>
          <a:lstStyle/>
          <a:p>
            <a:pPr algn="l" eaLnBrk="1" hangingPunct="1">
              <a:tabLst>
                <a:tab pos="1884363" algn="l"/>
              </a:tabLst>
            </a:pPr>
            <a:r>
              <a:rPr lang="en-GB" altLang="en-NA" sz="3600" dirty="0">
                <a:solidFill>
                  <a:srgbClr val="8B9C84"/>
                </a:solidFill>
                <a:latin typeface="MgOpen Cosmetica" panose="020B0500000300020003" pitchFamily="34" charset="0"/>
              </a:rPr>
              <a:t>Children in prisons </a:t>
            </a:r>
            <a:br>
              <a:rPr lang="en-GB" altLang="en-NA" sz="3600" dirty="0">
                <a:solidFill>
                  <a:srgbClr val="8B9C84"/>
                </a:solidFill>
                <a:latin typeface="MgOpen Cosmetica" panose="020B0500000300020003" pitchFamily="34" charset="0"/>
              </a:rPr>
            </a:br>
            <a:r>
              <a:rPr lang="en-GB" altLang="en-NA" sz="3600" dirty="0">
                <a:solidFill>
                  <a:srgbClr val="8B9C84"/>
                </a:solidFill>
                <a:latin typeface="MgOpen Cosmetica" panose="020B0500000300020003" pitchFamily="34" charset="0"/>
              </a:rPr>
              <a:t>or police cells</a:t>
            </a:r>
            <a:endParaRPr lang="en-GB" altLang="en-NA" sz="4000" dirty="0">
              <a:solidFill>
                <a:srgbClr val="8B9C84"/>
              </a:solidFill>
              <a:latin typeface="MgOpen Cosmetica" panose="020B0500000300020003" pitchFamily="34" charset="0"/>
            </a:endParaRPr>
          </a:p>
        </p:txBody>
      </p:sp>
      <p:sp>
        <p:nvSpPr>
          <p:cNvPr id="2" name="Content Placeholder 1">
            <a:extLst>
              <a:ext uri="{FF2B5EF4-FFF2-40B4-BE49-F238E27FC236}">
                <a16:creationId xmlns:a16="http://schemas.microsoft.com/office/drawing/2014/main" id="{5CAE8154-DA03-418A-9B50-FB56D2E232CA}"/>
              </a:ext>
            </a:extLst>
          </p:cNvPr>
          <p:cNvSpPr>
            <a:spLocks noGrp="1"/>
          </p:cNvSpPr>
          <p:nvPr>
            <p:ph idx="1"/>
          </p:nvPr>
        </p:nvSpPr>
        <p:spPr>
          <a:xfrm>
            <a:off x="583756" y="1808155"/>
            <a:ext cx="8157906" cy="4646747"/>
          </a:xfrm>
        </p:spPr>
        <p:txBody>
          <a:bodyPr lIns="0" tIns="0" rIns="0" bIns="0"/>
          <a:lstStyle/>
          <a:p>
            <a:pPr>
              <a:spcBef>
                <a:spcPts val="0"/>
              </a:spcBef>
              <a:spcAft>
                <a:spcPts val="600"/>
              </a:spcAft>
              <a:buClr>
                <a:srgbClr val="8B9C84"/>
              </a:buClr>
            </a:pPr>
            <a:r>
              <a:rPr lang="en-US" sz="2350" dirty="0">
                <a:solidFill>
                  <a:schemeClr val="tx1"/>
                </a:solidFill>
                <a:latin typeface="MgOpen Cosmetica" panose="020B0604020202020204"/>
              </a:rPr>
              <a:t>The Act provides basic protection for </a:t>
            </a:r>
            <a:r>
              <a:rPr lang="en-US" sz="2350" b="1" dirty="0">
                <a:solidFill>
                  <a:srgbClr val="8B9C84"/>
                </a:solidFill>
                <a:latin typeface="MgOpen Cosmetica" panose="020B0604020202020204"/>
              </a:rPr>
              <a:t>children in prisons or police cells</a:t>
            </a:r>
            <a:r>
              <a:rPr lang="en-US" sz="2350" dirty="0">
                <a:solidFill>
                  <a:schemeClr val="tx1"/>
                </a:solidFill>
                <a:latin typeface="MgOpen Cosmetica" panose="020B0604020202020204"/>
              </a:rPr>
              <a:t>:</a:t>
            </a:r>
          </a:p>
          <a:p>
            <a:pPr marL="630238" lvl="1" indent="-273050">
              <a:spcBef>
                <a:spcPts val="0"/>
              </a:spcBef>
              <a:spcAft>
                <a:spcPts val="0"/>
              </a:spcAft>
              <a:buClr>
                <a:srgbClr val="8B9C84"/>
              </a:buClr>
              <a:buFont typeface="Courier New" panose="02070309020205020404" pitchFamily="49" charset="0"/>
              <a:buChar char="o"/>
            </a:pPr>
            <a:r>
              <a:rPr lang="en-US" sz="1950" dirty="0">
                <a:solidFill>
                  <a:schemeClr val="tx1"/>
                </a:solidFill>
                <a:latin typeface="MgOpen Cosmetica" panose="020B0604020202020204"/>
              </a:rPr>
              <a:t>children in conflict with the law (awaiting trial or convicted of a crime) </a:t>
            </a:r>
          </a:p>
          <a:p>
            <a:pPr marL="630238" lvl="1" indent="-273050">
              <a:spcBef>
                <a:spcPts val="0"/>
              </a:spcBef>
              <a:spcAft>
                <a:spcPts val="1200"/>
              </a:spcAft>
              <a:buClr>
                <a:srgbClr val="8B9C84"/>
              </a:buClr>
              <a:buFont typeface="Courier New" panose="02070309020205020404" pitchFamily="49" charset="0"/>
              <a:buChar char="o"/>
            </a:pPr>
            <a:r>
              <a:rPr lang="en-US" sz="1950" dirty="0">
                <a:solidFill>
                  <a:schemeClr val="tx1"/>
                </a:solidFill>
                <a:latin typeface="MgOpen Cosmetica" panose="020B0604020202020204"/>
              </a:rPr>
              <a:t>children in a prison or police cell in the care of a parent, guardian or care-giver</a:t>
            </a:r>
          </a:p>
          <a:p>
            <a:pPr>
              <a:spcBef>
                <a:spcPts val="0"/>
              </a:spcBef>
              <a:spcAft>
                <a:spcPts val="600"/>
              </a:spcAft>
              <a:buClr>
                <a:srgbClr val="8B9C84"/>
              </a:buClr>
            </a:pPr>
            <a:r>
              <a:rPr lang="en-US" sz="2350" dirty="0">
                <a:solidFill>
                  <a:schemeClr val="tx1"/>
                </a:solidFill>
                <a:latin typeface="MgOpen Cosmetica" panose="020B0604020202020204"/>
              </a:rPr>
              <a:t>It provides </a:t>
            </a:r>
            <a:r>
              <a:rPr lang="en-US" sz="2350" b="1" dirty="0">
                <a:solidFill>
                  <a:srgbClr val="8B9C84"/>
                </a:solidFill>
                <a:latin typeface="MgOpen Cosmetica" panose="020B0604020202020204"/>
              </a:rPr>
              <a:t>safeguards</a:t>
            </a:r>
            <a:r>
              <a:rPr lang="en-US" sz="2350" b="1" dirty="0">
                <a:solidFill>
                  <a:schemeClr val="tx1"/>
                </a:solidFill>
                <a:latin typeface="MgOpen Cosmetica" panose="020B0604020202020204"/>
              </a:rPr>
              <a:t> </a:t>
            </a:r>
            <a:r>
              <a:rPr lang="en-US" sz="2350" dirty="0">
                <a:solidFill>
                  <a:schemeClr val="tx1"/>
                </a:solidFill>
                <a:latin typeface="MgOpen Cosmetica" panose="020B0604020202020204"/>
              </a:rPr>
              <a:t>such as:</a:t>
            </a:r>
          </a:p>
          <a:p>
            <a:pPr marL="630238" lvl="1" indent="-273050">
              <a:spcBef>
                <a:spcPts val="0"/>
              </a:spcBef>
              <a:spcAft>
                <a:spcPts val="0"/>
              </a:spcAft>
              <a:buClr>
                <a:srgbClr val="8B9C84"/>
              </a:buClr>
              <a:buFont typeface="Courier New" panose="02070309020205020404" pitchFamily="49" charset="0"/>
              <a:buChar char="o"/>
            </a:pPr>
            <a:r>
              <a:rPr lang="en-US" sz="1950" dirty="0">
                <a:solidFill>
                  <a:schemeClr val="tx1"/>
                </a:solidFill>
                <a:latin typeface="MgOpen Cosmetica" panose="020B0604020202020204"/>
              </a:rPr>
              <a:t>holding children separately </a:t>
            </a:r>
            <a:br>
              <a:rPr lang="en-US" sz="1950" dirty="0">
                <a:solidFill>
                  <a:schemeClr val="tx1"/>
                </a:solidFill>
                <a:latin typeface="MgOpen Cosmetica" panose="020B0604020202020204"/>
              </a:rPr>
            </a:br>
            <a:r>
              <a:rPr lang="en-US" sz="1950" dirty="0">
                <a:solidFill>
                  <a:schemeClr val="tx1"/>
                </a:solidFill>
                <a:latin typeface="MgOpen Cosmetica" panose="020B0604020202020204"/>
              </a:rPr>
              <a:t>from adults</a:t>
            </a:r>
          </a:p>
          <a:p>
            <a:pPr marL="630238" lvl="1" indent="-273050">
              <a:spcBef>
                <a:spcPts val="0"/>
              </a:spcBef>
              <a:spcAft>
                <a:spcPts val="0"/>
              </a:spcAft>
              <a:buClr>
                <a:srgbClr val="8B9C84"/>
              </a:buClr>
              <a:buFont typeface="Courier New" panose="02070309020205020404" pitchFamily="49" charset="0"/>
              <a:buChar char="o"/>
            </a:pPr>
            <a:r>
              <a:rPr lang="en-US" sz="1950" dirty="0">
                <a:solidFill>
                  <a:schemeClr val="tx1"/>
                </a:solidFill>
                <a:latin typeface="MgOpen Cosmetica" panose="020B0604020202020204"/>
              </a:rPr>
              <a:t>separating children awaiting </a:t>
            </a:r>
            <a:br>
              <a:rPr lang="en-US" sz="1950" dirty="0">
                <a:solidFill>
                  <a:schemeClr val="tx1"/>
                </a:solidFill>
                <a:latin typeface="MgOpen Cosmetica" panose="020B0604020202020204"/>
              </a:rPr>
            </a:br>
            <a:r>
              <a:rPr lang="en-US" sz="1950" dirty="0">
                <a:solidFill>
                  <a:schemeClr val="tx1"/>
                </a:solidFill>
                <a:latin typeface="MgOpen Cosmetica" panose="020B0604020202020204"/>
              </a:rPr>
              <a:t>trial from convicted children</a:t>
            </a:r>
          </a:p>
          <a:p>
            <a:pPr marL="630238" lvl="1" indent="-273050">
              <a:spcBef>
                <a:spcPts val="0"/>
              </a:spcBef>
              <a:spcAft>
                <a:spcPts val="0"/>
              </a:spcAft>
              <a:buClr>
                <a:srgbClr val="8B9C84"/>
              </a:buClr>
              <a:buFont typeface="Courier New" panose="02070309020205020404" pitchFamily="49" charset="0"/>
              <a:buChar char="o"/>
            </a:pPr>
            <a:r>
              <a:rPr lang="en-US" sz="1950" dirty="0">
                <a:solidFill>
                  <a:schemeClr val="tx1"/>
                </a:solidFill>
                <a:latin typeface="MgOpen Cosmetica" panose="020B0604020202020204"/>
              </a:rPr>
              <a:t>record-keeping</a:t>
            </a:r>
          </a:p>
          <a:p>
            <a:pPr marL="630238" lvl="1" indent="-273050">
              <a:spcBef>
                <a:spcPts val="0"/>
              </a:spcBef>
              <a:spcAft>
                <a:spcPts val="0"/>
              </a:spcAft>
              <a:buClr>
                <a:srgbClr val="8B9C84"/>
              </a:buClr>
              <a:buFont typeface="Courier New" panose="02070309020205020404" pitchFamily="49" charset="0"/>
              <a:buChar char="o"/>
            </a:pPr>
            <a:r>
              <a:rPr lang="en-US" sz="1950" dirty="0">
                <a:solidFill>
                  <a:schemeClr val="tx1"/>
                </a:solidFill>
                <a:latin typeface="MgOpen Cosmetica" panose="020B0604020202020204"/>
              </a:rPr>
              <a:t>social worker investigation </a:t>
            </a:r>
            <a:br>
              <a:rPr lang="en-US" sz="1950" dirty="0">
                <a:solidFill>
                  <a:schemeClr val="tx1"/>
                </a:solidFill>
                <a:latin typeface="MgOpen Cosmetica" panose="020B0604020202020204"/>
              </a:rPr>
            </a:br>
            <a:r>
              <a:rPr lang="en-US" sz="1950" dirty="0">
                <a:solidFill>
                  <a:schemeClr val="tx1"/>
                </a:solidFill>
                <a:latin typeface="MgOpen Cosmetica" panose="020B0604020202020204"/>
              </a:rPr>
              <a:t>of complaints</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8B9C8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8B9C84"/>
              </a:solidFill>
            </a:ln>
          </p:spPr>
          <p:style>
            <a:lnRef idx="1">
              <a:schemeClr val="accent1"/>
            </a:lnRef>
            <a:fillRef idx="0">
              <a:schemeClr val="accent1"/>
            </a:fillRef>
            <a:effectRef idx="0">
              <a:schemeClr val="accent1"/>
            </a:effectRef>
            <a:fontRef idx="minor">
              <a:schemeClr val="tx1"/>
            </a:fontRef>
          </p:style>
        </p:cxnSp>
      </p:grpSp>
      <p:pic>
        <p:nvPicPr>
          <p:cNvPr id="1028" name="Picture 4" descr="Image result for animated images of children in prisons">
            <a:extLst>
              <a:ext uri="{FF2B5EF4-FFF2-40B4-BE49-F238E27FC236}">
                <a16:creationId xmlns:a16="http://schemas.microsoft.com/office/drawing/2014/main" id="{DEB4A409-FE4A-40B0-A28E-9F4AC018DE86}"/>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b="6188"/>
          <a:stretch/>
        </p:blipFill>
        <p:spPr bwMode="auto">
          <a:xfrm>
            <a:off x="4572000" y="4197096"/>
            <a:ext cx="3960813" cy="1892808"/>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ABD4058-DDE9-4C09-94A3-59B21CD44DC1}"/>
              </a:ext>
            </a:extLst>
          </p:cNvPr>
          <p:cNvGrpSpPr/>
          <p:nvPr/>
        </p:nvGrpSpPr>
        <p:grpSpPr>
          <a:xfrm>
            <a:off x="158646" y="542427"/>
            <a:ext cx="1514069" cy="900000"/>
            <a:chOff x="122070" y="542427"/>
            <a:chExt cx="1514069" cy="900000"/>
          </a:xfrm>
        </p:grpSpPr>
        <p:grpSp>
          <p:nvGrpSpPr>
            <p:cNvPr id="23" name="Group 9">
              <a:extLst>
                <a:ext uri="{FF2B5EF4-FFF2-40B4-BE49-F238E27FC236}">
                  <a16:creationId xmlns:a16="http://schemas.microsoft.com/office/drawing/2014/main" id="{5ED465F5-C18D-4EFB-B21C-EE1CED75C840}"/>
                </a:ext>
              </a:extLst>
            </p:cNvPr>
            <p:cNvGrpSpPr>
              <a:grpSpLocks/>
            </p:cNvGrpSpPr>
            <p:nvPr/>
          </p:nvGrpSpPr>
          <p:grpSpPr bwMode="auto">
            <a:xfrm>
              <a:off x="122070" y="589753"/>
              <a:ext cx="1021943" cy="792000"/>
              <a:chOff x="45451" y="590550"/>
              <a:chExt cx="1213436" cy="848620"/>
            </a:xfrm>
          </p:grpSpPr>
          <p:cxnSp>
            <p:nvCxnSpPr>
              <p:cNvPr id="27" name="Straight Connector 26">
                <a:extLst>
                  <a:ext uri="{FF2B5EF4-FFF2-40B4-BE49-F238E27FC236}">
                    <a16:creationId xmlns:a16="http://schemas.microsoft.com/office/drawing/2014/main" id="{71071888-4478-4991-9F4F-0C42C8D95FC4}"/>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0865BCA-5879-48EB-9F85-F125564588D0}"/>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019E5D3-84C9-4402-B339-3A955E908AD3}"/>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5355547-735D-4D8A-9BFC-87E7BDDEFAE5}"/>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EDB0EC-C279-4CF7-829E-8CBA6215A6CA}"/>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EB9EB3-49FB-4056-B0FA-897FB0ACF223}"/>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7FC174-19D9-4C5C-A7F5-7E072941E75E}"/>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5F4878-F7A4-4453-A060-20F6D88310F9}"/>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1A75F6-0463-4E5F-95CA-AEED51010B40}"/>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12">
              <a:extLst>
                <a:ext uri="{FF2B5EF4-FFF2-40B4-BE49-F238E27FC236}">
                  <a16:creationId xmlns:a16="http://schemas.microsoft.com/office/drawing/2014/main" id="{366159E4-C96B-471C-93FF-BF74687FBA8E}"/>
                </a:ext>
              </a:extLst>
            </p:cNvPr>
            <p:cNvGrpSpPr>
              <a:grpSpLocks noChangeAspect="1"/>
            </p:cNvGrpSpPr>
            <p:nvPr/>
          </p:nvGrpSpPr>
          <p:grpSpPr bwMode="auto">
            <a:xfrm>
              <a:off x="721038" y="542427"/>
              <a:ext cx="915101" cy="900000"/>
              <a:chOff x="785813" y="539748"/>
              <a:chExt cx="962298" cy="946152"/>
            </a:xfrm>
          </p:grpSpPr>
          <p:sp>
            <p:nvSpPr>
              <p:cNvPr id="25" name="Oval 24">
                <a:extLst>
                  <a:ext uri="{FF2B5EF4-FFF2-40B4-BE49-F238E27FC236}">
                    <a16:creationId xmlns:a16="http://schemas.microsoft.com/office/drawing/2014/main" id="{AD30558C-9BEA-4426-A584-A62404F3D5C1}"/>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6" name="Picture 22">
                <a:extLst>
                  <a:ext uri="{FF2B5EF4-FFF2-40B4-BE49-F238E27FC236}">
                    <a16:creationId xmlns:a16="http://schemas.microsoft.com/office/drawing/2014/main" id="{8EF17BB7-3A2C-4826-85B1-591DD06E168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49286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007D4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007D40"/>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18030" y="628409"/>
            <a:ext cx="6314783"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lvl="0" algn="l" eaLnBrk="1" hangingPunct="1">
              <a:defRPr/>
            </a:pPr>
            <a:r>
              <a:rPr lang="en-US" sz="4000" dirty="0">
                <a:solidFill>
                  <a:srgbClr val="007D40"/>
                </a:solidFill>
                <a:latin typeface="MgOpen Cosmetica" panose="020B0604020202020204"/>
                <a:ea typeface="+mn-ea"/>
                <a:cs typeface="+mn-cs"/>
              </a:rPr>
              <a:t>Objectives of new law</a:t>
            </a:r>
            <a:endParaRPr kumimoji="0" lang="en-GB" altLang="en-NA" sz="4000" b="1" i="0" u="none" strike="noStrike" kern="0" cap="none" spc="0" normalizeH="0" baseline="0" noProof="0" dirty="0">
              <a:ln>
                <a:noFill/>
              </a:ln>
              <a:solidFill>
                <a:srgbClr val="007D40"/>
              </a:solidFill>
              <a:effectLst/>
              <a:uLnTx/>
              <a:uFillTx/>
              <a:latin typeface="MgOpen Cosmetica" panose="020B0500000300020003" pitchFamily="34" charset="0"/>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261938" y="1561076"/>
            <a:ext cx="457265" cy="861774"/>
            <a:chOff x="230263" y="28119"/>
            <a:chExt cx="457265" cy="861774"/>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8746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altLang="en-NA"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230263" y="28119"/>
              <a:ext cx="34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7E2C76"/>
                </a:buClr>
                <a:buSzTx/>
                <a:buFontTx/>
                <a:buChar char="•"/>
                <a:tabLst/>
                <a:defRPr/>
              </a:pPr>
              <a:endParaRPr kumimoji="0" lang="en-GB" altLang="en-NA"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sp>
        <p:nvSpPr>
          <p:cNvPr id="3" name="Rectangle 2"/>
          <p:cNvSpPr/>
          <p:nvPr/>
        </p:nvSpPr>
        <p:spPr>
          <a:xfrm>
            <a:off x="511225" y="1776519"/>
            <a:ext cx="4815248" cy="4154984"/>
          </a:xfrm>
          <a:prstGeom prst="rect">
            <a:avLst/>
          </a:prstGeom>
        </p:spPr>
        <p:txBody>
          <a:bodyPr wrap="square">
            <a:spAutoFit/>
          </a:bodyPr>
          <a:lstStyle/>
          <a:p>
            <a:pPr marL="342900" indent="-342900">
              <a:buClr>
                <a:srgbClr val="007D40"/>
              </a:buClr>
              <a:buSzPct val="80000"/>
              <a:buFont typeface="Wingdings" panose="05000000000000000000" pitchFamily="2" charset="2"/>
              <a:buChar char="l"/>
            </a:pPr>
            <a:r>
              <a:rPr lang="en-US" sz="2400" dirty="0">
                <a:solidFill>
                  <a:srgbClr val="000000"/>
                </a:solidFill>
                <a:latin typeface="MgOpen Cosmetica" panose="020B0604020202020204"/>
              </a:rPr>
              <a:t>The “paramount concern” in decisions about children is the </a:t>
            </a:r>
            <a:r>
              <a:rPr lang="en-US" sz="2400" b="1" dirty="0">
                <a:solidFill>
                  <a:srgbClr val="007D40"/>
                </a:solidFill>
                <a:latin typeface="MgOpen Cosmetica" panose="020B0604020202020204"/>
              </a:rPr>
              <a:t>best interests </a:t>
            </a:r>
            <a:r>
              <a:rPr lang="en-US" sz="2400" dirty="0">
                <a:solidFill>
                  <a:srgbClr val="000000"/>
                </a:solidFill>
                <a:latin typeface="MgOpen Cosmetica" panose="020B0604020202020204"/>
              </a:rPr>
              <a:t>of the child. </a:t>
            </a:r>
            <a:br>
              <a:rPr lang="en-US" sz="2400" dirty="0">
                <a:solidFill>
                  <a:srgbClr val="000000"/>
                </a:solidFill>
                <a:latin typeface="MgOpen Cosmetica" panose="020B0604020202020204"/>
              </a:rPr>
            </a:br>
            <a:r>
              <a:rPr lang="en-US" sz="2400" dirty="0">
                <a:solidFill>
                  <a:srgbClr val="000000"/>
                </a:solidFill>
                <a:latin typeface="MgOpen Cosmetica" panose="020B0604020202020204"/>
              </a:rPr>
              <a:t>This means that it is the most important factor.</a:t>
            </a:r>
          </a:p>
          <a:p>
            <a:pPr marL="342900" indent="-342900">
              <a:buClr>
                <a:srgbClr val="007D40"/>
              </a:buClr>
              <a:buSzPct val="80000"/>
              <a:buFont typeface="Wingdings" panose="05000000000000000000" pitchFamily="2" charset="2"/>
              <a:buChar char="l"/>
            </a:pPr>
            <a:endParaRPr lang="en-US" sz="2400" dirty="0">
              <a:solidFill>
                <a:srgbClr val="000000"/>
              </a:solidFill>
              <a:latin typeface="MgOpen Cosmetica" panose="020B0604020202020204"/>
            </a:endParaRPr>
          </a:p>
          <a:p>
            <a:pPr marL="342900" indent="-342900">
              <a:buClr>
                <a:srgbClr val="007D40"/>
              </a:buClr>
              <a:buSzPct val="80000"/>
              <a:buFont typeface="Wingdings" panose="05000000000000000000" pitchFamily="2" charset="2"/>
              <a:buChar char="l"/>
            </a:pPr>
            <a:r>
              <a:rPr lang="en-US" sz="2400" dirty="0">
                <a:solidFill>
                  <a:srgbClr val="000000"/>
                </a:solidFill>
                <a:latin typeface="MgOpen Cosmetica" panose="020B0604020202020204"/>
              </a:rPr>
              <a:t>The Act says that </a:t>
            </a:r>
            <a:r>
              <a:rPr lang="en-US" sz="2400" b="1" dirty="0">
                <a:solidFill>
                  <a:srgbClr val="007D40"/>
                </a:solidFill>
                <a:latin typeface="MgOpen Cosmetica" panose="020B0604020202020204"/>
              </a:rPr>
              <a:t>children have a right to participate in decisions that affect them </a:t>
            </a:r>
            <a:r>
              <a:rPr lang="en-US" sz="2400" dirty="0">
                <a:solidFill>
                  <a:srgbClr val="000000"/>
                </a:solidFill>
                <a:latin typeface="MgOpen Cosmetica" panose="020B0604020202020204"/>
              </a:rPr>
              <a:t>if they are mature enough to give meaningful input.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37424" y="1921860"/>
            <a:ext cx="3095389" cy="3829716"/>
          </a:xfrm>
          <a:prstGeom prst="rect">
            <a:avLst/>
          </a:prstGeom>
        </p:spPr>
      </p:pic>
      <p:grpSp>
        <p:nvGrpSpPr>
          <p:cNvPr id="39" name="Group 38">
            <a:extLst>
              <a:ext uri="{FF2B5EF4-FFF2-40B4-BE49-F238E27FC236}">
                <a16:creationId xmlns:a16="http://schemas.microsoft.com/office/drawing/2014/main" id="{69FA6986-ABB9-4341-8413-CAEF5D4490A6}"/>
              </a:ext>
            </a:extLst>
          </p:cNvPr>
          <p:cNvGrpSpPr/>
          <p:nvPr/>
        </p:nvGrpSpPr>
        <p:grpSpPr>
          <a:xfrm>
            <a:off x="158646" y="542427"/>
            <a:ext cx="1514069" cy="900000"/>
            <a:chOff x="122070" y="542427"/>
            <a:chExt cx="1514069" cy="900000"/>
          </a:xfrm>
        </p:grpSpPr>
        <p:grpSp>
          <p:nvGrpSpPr>
            <p:cNvPr id="40" name="Group 9">
              <a:extLst>
                <a:ext uri="{FF2B5EF4-FFF2-40B4-BE49-F238E27FC236}">
                  <a16:creationId xmlns:a16="http://schemas.microsoft.com/office/drawing/2014/main" id="{6AD385BF-9083-49B3-A677-CDD1D5BE7B3D}"/>
                </a:ext>
              </a:extLst>
            </p:cNvPr>
            <p:cNvGrpSpPr>
              <a:grpSpLocks/>
            </p:cNvGrpSpPr>
            <p:nvPr/>
          </p:nvGrpSpPr>
          <p:grpSpPr bwMode="auto">
            <a:xfrm>
              <a:off x="122070" y="589753"/>
              <a:ext cx="1021943" cy="792000"/>
              <a:chOff x="45451" y="590550"/>
              <a:chExt cx="1213436" cy="848620"/>
            </a:xfrm>
          </p:grpSpPr>
          <p:cxnSp>
            <p:nvCxnSpPr>
              <p:cNvPr id="44" name="Straight Connector 43">
                <a:extLst>
                  <a:ext uri="{FF2B5EF4-FFF2-40B4-BE49-F238E27FC236}">
                    <a16:creationId xmlns:a16="http://schemas.microsoft.com/office/drawing/2014/main" id="{FC9151C9-4C5F-43C0-8727-77C3CD0F7A9A}"/>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E336E09-92E9-4BD4-BABF-209D805F2406}"/>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5E93C7D-7D3A-4B63-935D-CBA870B51E6D}"/>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ED11776-4EA1-40AE-B9FC-76C72FF49773}"/>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54531A2-C1E4-4FB2-832E-86CD41E4FE55}"/>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88023B3-C951-47E2-B4A5-A598669ECDDE}"/>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916FE15-3404-4928-88D5-44446BF8AE21}"/>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50A2422-F8EC-4F3C-A432-732D716110BC}"/>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E58B4C2-2A1E-43AB-AD1C-1F8F2A52EC33}"/>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1" name="Group 12">
              <a:extLst>
                <a:ext uri="{FF2B5EF4-FFF2-40B4-BE49-F238E27FC236}">
                  <a16:creationId xmlns:a16="http://schemas.microsoft.com/office/drawing/2014/main" id="{2967A7DB-2DCF-4D84-9584-024520AA72FD}"/>
                </a:ext>
              </a:extLst>
            </p:cNvPr>
            <p:cNvGrpSpPr>
              <a:grpSpLocks noChangeAspect="1"/>
            </p:cNvGrpSpPr>
            <p:nvPr/>
          </p:nvGrpSpPr>
          <p:grpSpPr bwMode="auto">
            <a:xfrm>
              <a:off x="721038" y="542427"/>
              <a:ext cx="915101" cy="900000"/>
              <a:chOff x="785813" y="539748"/>
              <a:chExt cx="962298" cy="946152"/>
            </a:xfrm>
          </p:grpSpPr>
          <p:sp>
            <p:nvSpPr>
              <p:cNvPr id="42" name="Oval 41">
                <a:extLst>
                  <a:ext uri="{FF2B5EF4-FFF2-40B4-BE49-F238E27FC236}">
                    <a16:creationId xmlns:a16="http://schemas.microsoft.com/office/drawing/2014/main" id="{61602ECA-B8C5-42FE-BC80-CF9A6B7BA792}"/>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3" name="Picture 22">
                <a:extLst>
                  <a:ext uri="{FF2B5EF4-FFF2-40B4-BE49-F238E27FC236}">
                    <a16:creationId xmlns:a16="http://schemas.microsoft.com/office/drawing/2014/main" id="{60CCED8E-8559-439F-A807-BF238A71C1F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816104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D9767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D9767E"/>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71683" y="637146"/>
            <a:ext cx="6261129"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x-none" sz="3600" b="1" i="0" u="none" strike="noStrike" kern="0" cap="none" spc="0" normalizeH="0" baseline="0" noProof="0" dirty="0">
                <a:ln>
                  <a:noFill/>
                </a:ln>
                <a:solidFill>
                  <a:srgbClr val="D9767E"/>
                </a:solidFill>
                <a:effectLst/>
                <a:uLnTx/>
                <a:uFillTx/>
                <a:latin typeface="MgOpen Cosmetica" panose="020B0500000300020003" pitchFamily="34" charset="0"/>
                <a:ea typeface="+mj-ea"/>
                <a:cs typeface="+mj-cs"/>
              </a:rPr>
              <a:t>Child exploitation</a:t>
            </a:r>
            <a:endParaRPr kumimoji="0" lang="en-GB" altLang="x-none" sz="3600" b="1" i="0" u="none" strike="noStrike" kern="0" cap="none" spc="0" normalizeH="0" baseline="0" noProof="0" dirty="0">
              <a:ln>
                <a:noFill/>
              </a:ln>
              <a:solidFill>
                <a:srgbClr val="D9767E"/>
              </a:solidFill>
              <a:effectLst/>
              <a:uLnTx/>
              <a:uFillTx/>
              <a:latin typeface="MgOpen Cosmetica" panose="020B0500000300020003" pitchFamily="34" charset="0"/>
              <a:ea typeface="+mj-ea"/>
              <a:cs typeface="+mj-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583754" y="2483985"/>
            <a:ext cx="8075611" cy="376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just" defTabSz="914400" rtl="0" eaLnBrk="0" fontAlgn="base" latinLnBrk="0" hangingPunct="0">
              <a:lnSpc>
                <a:spcPct val="100000"/>
              </a:lnSpc>
              <a:spcBef>
                <a:spcPct val="20000"/>
              </a:spcBef>
              <a:spcAft>
                <a:spcPct val="0"/>
              </a:spcAft>
              <a:buClr>
                <a:srgbClr val="D9767E"/>
              </a:buClr>
              <a:buSzTx/>
              <a:buFontTx/>
              <a:buChar char="•"/>
              <a:tabLst/>
              <a:defRPr/>
            </a:pP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slavery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or practices similar to slavery</a:t>
            </a:r>
          </a:p>
          <a:p>
            <a:pPr marL="342900" marR="0" lvl="0" indent="-342900" algn="l" defTabSz="914400" rtl="0" eaLnBrk="0" fontAlgn="base" latinLnBrk="0" hangingPunct="0">
              <a:lnSpc>
                <a:spcPct val="100000"/>
              </a:lnSpc>
              <a:spcBef>
                <a:spcPct val="20000"/>
              </a:spcBef>
              <a:spcAft>
                <a:spcPct val="0"/>
              </a:spcAft>
              <a:buClr>
                <a:srgbClr val="D9767E"/>
              </a:buClr>
              <a:buSzTx/>
              <a:buFontTx/>
              <a:buChar char="•"/>
              <a:tabLst/>
              <a:defRPr/>
            </a:pP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armed forces or security forces</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 </a:t>
            </a:r>
            <a:br>
              <a:rPr kumimoji="0" lang="en-US" sz="2400" b="1"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or in any </a:t>
            </a: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armed conflict </a:t>
            </a:r>
          </a:p>
          <a:p>
            <a:pPr marL="342900" marR="0" lvl="0" indent="-342900" algn="l" defTabSz="914400" rtl="0" eaLnBrk="0" fontAlgn="base" latinLnBrk="0" hangingPunct="0">
              <a:lnSpc>
                <a:spcPct val="100000"/>
              </a:lnSpc>
              <a:spcBef>
                <a:spcPct val="20000"/>
              </a:spcBef>
              <a:spcAft>
                <a:spcPct val="0"/>
              </a:spcAft>
              <a:buClr>
                <a:srgbClr val="D9767E"/>
              </a:buClr>
              <a:buSzTx/>
              <a:buFontTx/>
              <a:buChar char="•"/>
              <a:tabLst/>
              <a:defRPr/>
            </a:pP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commercial sex work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or </a:t>
            </a: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pornography </a:t>
            </a:r>
          </a:p>
          <a:p>
            <a:pPr marL="342900" marR="0" lvl="0" indent="-342900" algn="l" defTabSz="914400" rtl="0" eaLnBrk="0" fontAlgn="base" latinLnBrk="0" hangingPunct="0">
              <a:lnSpc>
                <a:spcPct val="100000"/>
              </a:lnSpc>
              <a:spcBef>
                <a:spcPct val="20000"/>
              </a:spcBef>
              <a:spcAft>
                <a:spcPct val="0"/>
              </a:spcAft>
              <a:buClr>
                <a:srgbClr val="D9767E"/>
              </a:buClr>
              <a:buSzTx/>
              <a:buFontTx/>
              <a:buChar char="•"/>
              <a:tabLst/>
              <a:defRPr/>
            </a:pPr>
            <a:r>
              <a:rPr kumimoji="0" lang="en-ZA" sz="2400" b="1" i="0" u="none" strike="noStrike" kern="1200" cap="none" spc="0" normalizeH="0" baseline="0" noProof="0" dirty="0">
                <a:ln>
                  <a:noFill/>
                </a:ln>
                <a:solidFill>
                  <a:srgbClr val="D9767E"/>
                </a:solidFill>
                <a:effectLst/>
                <a:uLnTx/>
                <a:uFillTx/>
                <a:latin typeface="MgOpen Cosmetica" panose="020B0604020202020204"/>
                <a:ea typeface="+mn-ea"/>
                <a:cs typeface="+mn-cs"/>
              </a:rPr>
              <a:t>drug trafficking </a:t>
            </a:r>
          </a:p>
          <a:p>
            <a:pPr marL="342900" marR="0" lvl="0" indent="-342900" algn="l" defTabSz="914400" rtl="0" eaLnBrk="0" fontAlgn="base" latinLnBrk="0" hangingPunct="0">
              <a:lnSpc>
                <a:spcPct val="100000"/>
              </a:lnSpc>
              <a:spcBef>
                <a:spcPct val="20000"/>
              </a:spcBef>
              <a:spcAft>
                <a:spcPct val="0"/>
              </a:spcAft>
              <a:buClr>
                <a:srgbClr val="D9767E"/>
              </a:buClr>
              <a:buSzTx/>
              <a:buFontTx/>
              <a:buChar char="•"/>
              <a:tabLst/>
              <a:defRPr/>
            </a:pPr>
            <a:r>
              <a:rPr kumimoji="0" lang="en-ZA" sz="2400" b="1" i="0" u="none" strike="noStrike" kern="1200" cap="none" spc="0" normalizeH="0" baseline="0" noProof="0" dirty="0">
                <a:ln>
                  <a:noFill/>
                </a:ln>
                <a:solidFill>
                  <a:srgbClr val="D9767E"/>
                </a:solidFill>
                <a:effectLst/>
                <a:uLnTx/>
                <a:uFillTx/>
                <a:latin typeface="MgOpen Cosmetica" panose="020B0604020202020204"/>
                <a:ea typeface="+mn-ea"/>
                <a:cs typeface="+mn-cs"/>
              </a:rPr>
              <a:t>begging </a:t>
            </a:r>
          </a:p>
          <a:p>
            <a:pPr marL="342900" marR="0" lvl="0" indent="-342900" algn="l" defTabSz="914400" rtl="0" eaLnBrk="0" fontAlgn="base" latinLnBrk="0" hangingPunct="0">
              <a:lnSpc>
                <a:spcPct val="100000"/>
              </a:lnSpc>
              <a:spcBef>
                <a:spcPct val="20000"/>
              </a:spcBef>
              <a:spcAft>
                <a:spcPct val="0"/>
              </a:spcAft>
              <a:buClr>
                <a:srgbClr val="D9767E"/>
              </a:buClr>
              <a:buSzTx/>
              <a:buFontTx/>
              <a:buChar char="•"/>
              <a:tabLst/>
              <a:defRPr/>
            </a:pP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any </a:t>
            </a:r>
            <a:r>
              <a:rPr kumimoji="0" lang="en-US" sz="2400" b="1" i="0" u="none" strike="noStrike" kern="1200" cap="none" spc="0" normalizeH="0" baseline="0" noProof="0" dirty="0" err="1">
                <a:ln>
                  <a:noFill/>
                </a:ln>
                <a:solidFill>
                  <a:srgbClr val="D9767E"/>
                </a:solidFill>
                <a:effectLst/>
                <a:uLnTx/>
                <a:uFillTx/>
                <a:latin typeface="MgOpen Cosmetica" panose="020B0604020202020204"/>
                <a:ea typeface="+mn-ea"/>
                <a:cs typeface="+mn-cs"/>
              </a:rPr>
              <a:t>labour</a:t>
            </a: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likely to be </a:t>
            </a: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harmful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to the child </a:t>
            </a:r>
          </a:p>
          <a:p>
            <a:pPr marL="342900" marR="0" lvl="0" indent="-342900" algn="l" defTabSz="914400" rtl="0" eaLnBrk="0" fontAlgn="base" latinLnBrk="0" hangingPunct="0">
              <a:lnSpc>
                <a:spcPct val="100000"/>
              </a:lnSpc>
              <a:spcBef>
                <a:spcPct val="20000"/>
              </a:spcBef>
              <a:spcAft>
                <a:spcPct val="0"/>
              </a:spcAft>
              <a:buClr>
                <a:srgbClr val="D9767E"/>
              </a:buClr>
              <a:buSzTx/>
              <a:buFontTx/>
              <a:buChar char="•"/>
              <a:tabLst/>
              <a:defRPr/>
            </a:pP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any </a:t>
            </a: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performance, display, activity, contest or event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likely to be </a:t>
            </a: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harmful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to the child.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3056" y="2581304"/>
            <a:ext cx="2436327" cy="2283303"/>
          </a:xfrm>
          <a:prstGeom prst="rect">
            <a:avLst/>
          </a:prstGeom>
        </p:spPr>
      </p:pic>
      <p:sp>
        <p:nvSpPr>
          <p:cNvPr id="3" name="TextBox 2"/>
          <p:cNvSpPr txBox="1"/>
          <p:nvPr/>
        </p:nvSpPr>
        <p:spPr>
          <a:xfrm>
            <a:off x="533518" y="1585159"/>
            <a:ext cx="8488408"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The Child Care and Protection Act </a:t>
            </a: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complements the </a:t>
            </a:r>
            <a:r>
              <a:rPr kumimoji="0" lang="en-US" sz="2400" b="1" i="0" u="none" strike="noStrike" kern="1200" cap="none" spc="0" normalizeH="0" baseline="0" noProof="0" dirty="0" err="1">
                <a:ln>
                  <a:noFill/>
                </a:ln>
                <a:solidFill>
                  <a:srgbClr val="D9767E"/>
                </a:solidFill>
                <a:effectLst/>
                <a:uLnTx/>
                <a:uFillTx/>
                <a:latin typeface="MgOpen Cosmetica" panose="020B0604020202020204"/>
                <a:ea typeface="+mn-ea"/>
                <a:cs typeface="+mn-cs"/>
              </a:rPr>
              <a:t>Labour</a:t>
            </a: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 Act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by prohibiting the </a:t>
            </a: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worst forms of child </a:t>
            </a:r>
            <a:r>
              <a:rPr kumimoji="0" lang="en-US" sz="2400" b="1" i="0" u="none" strike="noStrike" kern="1200" cap="none" spc="0" normalizeH="0" baseline="0" noProof="0" dirty="0" err="1">
                <a:ln>
                  <a:noFill/>
                </a:ln>
                <a:solidFill>
                  <a:srgbClr val="D9767E"/>
                </a:solidFill>
                <a:effectLst/>
                <a:uLnTx/>
                <a:uFillTx/>
                <a:latin typeface="MgOpen Cosmetica" panose="020B0604020202020204"/>
                <a:ea typeface="+mn-ea"/>
                <a:cs typeface="+mn-cs"/>
              </a:rPr>
              <a:t>labour</a:t>
            </a:r>
            <a:r>
              <a:rPr kumimoji="0" lang="en-US" sz="2400" b="1" i="0" u="none" strike="noStrike" kern="1200" cap="none" spc="0" normalizeH="0" baseline="0" noProof="0" dirty="0">
                <a:ln>
                  <a:noFill/>
                </a:ln>
                <a:solidFill>
                  <a:srgbClr val="000000"/>
                </a:solidFill>
                <a:effectLst/>
                <a:uLnTx/>
                <a:uFillTx/>
                <a:latin typeface="MgOpen Cosmetica" panose="020B0604020202020204"/>
                <a:ea typeface="+mn-ea"/>
                <a:cs typeface="+mn-cs"/>
              </a:rPr>
              <a:t>: </a:t>
            </a:r>
          </a:p>
        </p:txBody>
      </p:sp>
      <p:grpSp>
        <p:nvGrpSpPr>
          <p:cNvPr id="22" name="Group 21">
            <a:extLst>
              <a:ext uri="{FF2B5EF4-FFF2-40B4-BE49-F238E27FC236}">
                <a16:creationId xmlns:a16="http://schemas.microsoft.com/office/drawing/2014/main" id="{C634E998-F441-4087-A614-BF378E94806B}"/>
              </a:ext>
            </a:extLst>
          </p:cNvPr>
          <p:cNvGrpSpPr/>
          <p:nvPr/>
        </p:nvGrpSpPr>
        <p:grpSpPr>
          <a:xfrm>
            <a:off x="158646" y="542427"/>
            <a:ext cx="1514069" cy="900000"/>
            <a:chOff x="122070" y="542427"/>
            <a:chExt cx="1514069" cy="900000"/>
          </a:xfrm>
        </p:grpSpPr>
        <p:grpSp>
          <p:nvGrpSpPr>
            <p:cNvPr id="23" name="Group 9">
              <a:extLst>
                <a:ext uri="{FF2B5EF4-FFF2-40B4-BE49-F238E27FC236}">
                  <a16:creationId xmlns:a16="http://schemas.microsoft.com/office/drawing/2014/main" id="{D96DAE46-9E27-4378-AC01-C7B45C7DF710}"/>
                </a:ext>
              </a:extLst>
            </p:cNvPr>
            <p:cNvGrpSpPr>
              <a:grpSpLocks/>
            </p:cNvGrpSpPr>
            <p:nvPr/>
          </p:nvGrpSpPr>
          <p:grpSpPr bwMode="auto">
            <a:xfrm>
              <a:off x="122070" y="589753"/>
              <a:ext cx="1021943" cy="792000"/>
              <a:chOff x="45451" y="590550"/>
              <a:chExt cx="1213436" cy="848620"/>
            </a:xfrm>
          </p:grpSpPr>
          <p:cxnSp>
            <p:nvCxnSpPr>
              <p:cNvPr id="28" name="Straight Connector 27">
                <a:extLst>
                  <a:ext uri="{FF2B5EF4-FFF2-40B4-BE49-F238E27FC236}">
                    <a16:creationId xmlns:a16="http://schemas.microsoft.com/office/drawing/2014/main" id="{25E832CF-A85E-4509-8773-B96E05CC0D8D}"/>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E557DE-29BF-41C9-AD23-76BE393F1E06}"/>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04E628-CC9C-4E56-869F-4C3DDE4DDCAF}"/>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4430756-035F-4E3A-B5D4-7492B6A1BDF3}"/>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267A265-596F-4875-A5BA-416B8836B1EA}"/>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3553B9-46C7-45ED-AD2F-B842D8DB484C}"/>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1778B77-127E-403B-AD99-715B1A777E1E}"/>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72C1E45-7BB8-4620-9EAA-5D076BA1A9B7}"/>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35D96AD-8544-4724-B160-506414E311EE}"/>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12">
              <a:extLst>
                <a:ext uri="{FF2B5EF4-FFF2-40B4-BE49-F238E27FC236}">
                  <a16:creationId xmlns:a16="http://schemas.microsoft.com/office/drawing/2014/main" id="{92A672C6-87F2-4D14-9957-4599C2DBB31E}"/>
                </a:ext>
              </a:extLst>
            </p:cNvPr>
            <p:cNvGrpSpPr>
              <a:grpSpLocks noChangeAspect="1"/>
            </p:cNvGrpSpPr>
            <p:nvPr/>
          </p:nvGrpSpPr>
          <p:grpSpPr bwMode="auto">
            <a:xfrm>
              <a:off x="721038" y="542427"/>
              <a:ext cx="915101" cy="900000"/>
              <a:chOff x="785813" y="539748"/>
              <a:chExt cx="962298" cy="946152"/>
            </a:xfrm>
          </p:grpSpPr>
          <p:sp>
            <p:nvSpPr>
              <p:cNvPr id="26" name="Oval 25">
                <a:extLst>
                  <a:ext uri="{FF2B5EF4-FFF2-40B4-BE49-F238E27FC236}">
                    <a16:creationId xmlns:a16="http://schemas.microsoft.com/office/drawing/2014/main" id="{ACF0EEC8-8D98-4E71-BF93-8C903044E041}"/>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7" name="Picture 22">
                <a:extLst>
                  <a:ext uri="{FF2B5EF4-FFF2-40B4-BE49-F238E27FC236}">
                    <a16:creationId xmlns:a16="http://schemas.microsoft.com/office/drawing/2014/main" id="{ACFC9F97-CAFE-43C4-A64A-7A5EA90A2B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758676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D9767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D9767E"/>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11187" y="1768719"/>
            <a:ext cx="7921621" cy="4093428"/>
          </a:xfrm>
          <a:prstGeom prst="rect">
            <a:avLst/>
          </a:prstGeom>
          <a:noFill/>
        </p:spPr>
        <p:txBody>
          <a:bodyPr wrap="square" lIns="0" tIns="0" rIns="0" bIns="0" rtlCol="0">
            <a:spAutoFit/>
          </a:bodyPr>
          <a:lstStyle/>
          <a:p>
            <a:pPr marL="342900" marR="0" lvl="0" indent="-342900" algn="l" defTabSz="914400" rtl="0" eaLnBrk="0" fontAlgn="base" latinLnBrk="0" hangingPunct="0">
              <a:lnSpc>
                <a:spcPct val="100000"/>
              </a:lnSpc>
              <a:spcBef>
                <a:spcPct val="0"/>
              </a:spcBef>
              <a:spcAft>
                <a:spcPts val="1200"/>
              </a:spcAft>
              <a:buClr>
                <a:srgbClr val="D9767E"/>
              </a:buClr>
              <a:buSzTx/>
              <a:buFont typeface="Wingdings" panose="05000000000000000000" pitchFamily="2" charset="2"/>
              <a:buChar char="l"/>
              <a:tabLst/>
              <a:defRPr/>
            </a:pP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The Child Care and Protection Act</a:t>
            </a:r>
            <a:b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also regulates </a:t>
            </a: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child participation</a:t>
            </a:r>
            <a:b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b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in activities such as performances,</a:t>
            </a:r>
            <a:b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b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sports activities, beauty contests</a:t>
            </a:r>
            <a:b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b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and cultural events</a:t>
            </a:r>
            <a:r>
              <a:rPr kumimoji="0" lang="en-US" sz="2400" b="1" i="0" u="none" strike="noStrike" kern="1200" cap="none" spc="0" normalizeH="0" baseline="0" noProof="0" dirty="0">
                <a:ln>
                  <a:noFill/>
                </a:ln>
                <a:solidFill>
                  <a:srgbClr val="000000"/>
                </a:solidFill>
                <a:effectLst/>
                <a:uLnTx/>
                <a:uFillTx/>
                <a:latin typeface="MgOpen Cosmetica" panose="020B0604020202020204"/>
                <a:ea typeface="+mn-ea"/>
                <a:cs typeface="+mn-cs"/>
              </a:rPr>
              <a:t>. </a:t>
            </a:r>
          </a:p>
          <a:p>
            <a:pPr marL="342900" marR="0" lvl="0" indent="-342900" algn="l" defTabSz="914400" rtl="0" eaLnBrk="0" fontAlgn="base" latinLnBrk="0" hangingPunct="0">
              <a:lnSpc>
                <a:spcPct val="100000"/>
              </a:lnSpc>
              <a:spcBef>
                <a:spcPct val="0"/>
              </a:spcBef>
              <a:spcAft>
                <a:spcPts val="1200"/>
              </a:spcAft>
              <a:buClr>
                <a:srgbClr val="D9767E"/>
              </a:buClr>
              <a:buSzTx/>
              <a:buFont typeface="Wingdings" panose="05000000000000000000" pitchFamily="2" charset="2"/>
              <a:buChar char="l"/>
              <a:tabLst/>
              <a:defRPr/>
            </a:pP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If the event is</a:t>
            </a:r>
            <a:r>
              <a:rPr kumimoji="0" lang="en-US" sz="2400" b="1" i="0" u="none" strike="noStrike" kern="1200" cap="none" spc="0" normalizeH="0" baseline="0" noProof="0" dirty="0">
                <a:ln>
                  <a:noFill/>
                </a:ln>
                <a:solidFill>
                  <a:srgbClr val="000000"/>
                </a:solidFill>
                <a:effectLst/>
                <a:uLnTx/>
                <a:uFillTx/>
                <a:latin typeface="MgOpen Cosmetica" panose="020B0604020202020204"/>
                <a:ea typeface="+mn-ea"/>
                <a:cs typeface="+mn-cs"/>
              </a:rPr>
              <a:t> </a:t>
            </a: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profit-making</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 it will require a </a:t>
            </a:r>
            <a:r>
              <a:rPr kumimoji="0" lang="en-US" sz="2400" b="1" i="0" u="none" strike="noStrike" kern="1200" cap="none" spc="0" normalizeH="0" baseline="0" noProof="0" dirty="0" err="1">
                <a:ln>
                  <a:noFill/>
                </a:ln>
                <a:solidFill>
                  <a:srgbClr val="D9767E"/>
                </a:solidFill>
                <a:effectLst/>
                <a:uLnTx/>
                <a:uFillTx/>
                <a:latin typeface="MgOpen Cosmetica" panose="020B0604020202020204"/>
                <a:ea typeface="+mn-ea"/>
                <a:cs typeface="+mn-cs"/>
              </a:rPr>
              <a:t>licence</a:t>
            </a: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 from a children’s commissioner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before children may participate. </a:t>
            </a:r>
          </a:p>
          <a:p>
            <a:pPr marL="342900" marR="0" lvl="0" indent="-342900" algn="l" defTabSz="914400" rtl="0" eaLnBrk="0" fontAlgn="base" latinLnBrk="0" hangingPunct="0">
              <a:lnSpc>
                <a:spcPct val="100000"/>
              </a:lnSpc>
              <a:spcBef>
                <a:spcPct val="0"/>
              </a:spcBef>
              <a:spcAft>
                <a:spcPts val="1200"/>
              </a:spcAft>
              <a:buClr>
                <a:srgbClr val="D9767E"/>
              </a:buClr>
              <a:buSzTx/>
              <a:buFont typeface="Wingdings" panose="05000000000000000000" pitchFamily="2" charset="2"/>
              <a:buChar char="l"/>
              <a:tabLst>
                <a:tab pos="1077913" algn="l"/>
              </a:tabLst>
              <a:defRPr/>
            </a:pP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The </a:t>
            </a:r>
            <a:r>
              <a:rPr kumimoji="0" lang="en-US" sz="2400" i="0" u="none" strike="noStrike" kern="1200" cap="none" spc="0" normalizeH="0" baseline="0" noProof="0" dirty="0" err="1">
                <a:ln>
                  <a:noFill/>
                </a:ln>
                <a:solidFill>
                  <a:srgbClr val="000000"/>
                </a:solidFill>
                <a:effectLst/>
                <a:uLnTx/>
                <a:uFillTx/>
                <a:latin typeface="MgOpen Cosmetica" panose="020B0604020202020204"/>
                <a:ea typeface="+mn-ea"/>
                <a:cs typeface="+mn-cs"/>
              </a:rPr>
              <a:t>licence</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 may impose </a:t>
            </a:r>
            <a:r>
              <a:rPr kumimoji="0" lang="en-US" sz="2400" b="1" i="0" u="none" strike="noStrike" kern="1200" cap="none" spc="0" normalizeH="0" baseline="0" noProof="0" dirty="0">
                <a:ln>
                  <a:noFill/>
                </a:ln>
                <a:solidFill>
                  <a:srgbClr val="D9767E"/>
                </a:solidFill>
                <a:effectLst/>
                <a:uLnTx/>
                <a:uFillTx/>
                <a:latin typeface="MgOpen Cosmetica" panose="020B0604020202020204"/>
                <a:ea typeface="+mn-ea"/>
                <a:cs typeface="+mn-cs"/>
              </a:rPr>
              <a:t>conditions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to protect the children involved.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24074" y="553987"/>
            <a:ext cx="2608739" cy="2939021"/>
          </a:xfrm>
          <a:prstGeom prst="rect">
            <a:avLst/>
          </a:prstGeom>
        </p:spPr>
      </p:pic>
      <p:grpSp>
        <p:nvGrpSpPr>
          <p:cNvPr id="20" name="Group 19">
            <a:extLst>
              <a:ext uri="{FF2B5EF4-FFF2-40B4-BE49-F238E27FC236}">
                <a16:creationId xmlns:a16="http://schemas.microsoft.com/office/drawing/2014/main" id="{43795DFC-B519-4854-A622-CB7487DC4D31}"/>
              </a:ext>
            </a:extLst>
          </p:cNvPr>
          <p:cNvGrpSpPr/>
          <p:nvPr/>
        </p:nvGrpSpPr>
        <p:grpSpPr>
          <a:xfrm>
            <a:off x="158646" y="542427"/>
            <a:ext cx="1514069" cy="900000"/>
            <a:chOff x="122070" y="542427"/>
            <a:chExt cx="1514069" cy="900000"/>
          </a:xfrm>
        </p:grpSpPr>
        <p:grpSp>
          <p:nvGrpSpPr>
            <p:cNvPr id="21" name="Group 9">
              <a:extLst>
                <a:ext uri="{FF2B5EF4-FFF2-40B4-BE49-F238E27FC236}">
                  <a16:creationId xmlns:a16="http://schemas.microsoft.com/office/drawing/2014/main" id="{D182E51B-1F31-45D9-8BF4-3E3C1DF72AEE}"/>
                </a:ext>
              </a:extLst>
            </p:cNvPr>
            <p:cNvGrpSpPr>
              <a:grpSpLocks/>
            </p:cNvGrpSpPr>
            <p:nvPr/>
          </p:nvGrpSpPr>
          <p:grpSpPr bwMode="auto">
            <a:xfrm>
              <a:off x="122070" y="589753"/>
              <a:ext cx="1021943" cy="792000"/>
              <a:chOff x="45451" y="590550"/>
              <a:chExt cx="1213436" cy="848620"/>
            </a:xfrm>
          </p:grpSpPr>
          <p:cxnSp>
            <p:nvCxnSpPr>
              <p:cNvPr id="25" name="Straight Connector 24">
                <a:extLst>
                  <a:ext uri="{FF2B5EF4-FFF2-40B4-BE49-F238E27FC236}">
                    <a16:creationId xmlns:a16="http://schemas.microsoft.com/office/drawing/2014/main" id="{5CCF6E0F-FC1F-4B56-A53F-5B0C0A8A045D}"/>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C14D3BC-FEEF-4B1D-9DC6-C99D81045324}"/>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665510B-703A-41C5-8CCA-D3A35237BF4C}"/>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8536970-0778-4F8D-9777-F14262530AE2}"/>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F041EE-A165-4CB9-AF72-C5A350FC010A}"/>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6C24AEC-ED04-4DC2-88CC-D104A44052F8}"/>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4DB912-AE02-4D77-8047-7F41ACADD3E3}"/>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712297-CE8B-49CB-A824-2C15F6D68FCF}"/>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059685D-D86A-4E78-9A08-DF82B5269EC1}"/>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2" name="Group 12">
              <a:extLst>
                <a:ext uri="{FF2B5EF4-FFF2-40B4-BE49-F238E27FC236}">
                  <a16:creationId xmlns:a16="http://schemas.microsoft.com/office/drawing/2014/main" id="{D75489EB-BCC4-45F2-B935-F9AF0DD364D1}"/>
                </a:ext>
              </a:extLst>
            </p:cNvPr>
            <p:cNvGrpSpPr>
              <a:grpSpLocks noChangeAspect="1"/>
            </p:cNvGrpSpPr>
            <p:nvPr/>
          </p:nvGrpSpPr>
          <p:grpSpPr bwMode="auto">
            <a:xfrm>
              <a:off x="721038" y="542427"/>
              <a:ext cx="915101" cy="900000"/>
              <a:chOff x="785813" y="539748"/>
              <a:chExt cx="962298" cy="946152"/>
            </a:xfrm>
          </p:grpSpPr>
          <p:sp>
            <p:nvSpPr>
              <p:cNvPr id="23" name="Oval 22">
                <a:extLst>
                  <a:ext uri="{FF2B5EF4-FFF2-40B4-BE49-F238E27FC236}">
                    <a16:creationId xmlns:a16="http://schemas.microsoft.com/office/drawing/2014/main" id="{F3A07871-40F2-4C3A-BF39-49BFB7AE4B0B}"/>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4" name="Picture 22">
                <a:extLst>
                  <a:ext uri="{FF2B5EF4-FFF2-40B4-BE49-F238E27FC236}">
                    <a16:creationId xmlns:a16="http://schemas.microsoft.com/office/drawing/2014/main" id="{EB31AE00-E4B4-4A19-9EFC-FBBC0373D8E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76258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71682" y="759606"/>
            <a:ext cx="6261131" cy="553998"/>
          </a:xfrm>
        </p:spPr>
        <p:txBody>
          <a:bodyPr wrap="square" lIns="0" tIns="0" rIns="0" bIns="0">
            <a:spAutoFit/>
          </a:bodyPr>
          <a:lstStyle/>
          <a:p>
            <a:pPr algn="l" eaLnBrk="1" hangingPunct="1">
              <a:tabLst>
                <a:tab pos="1884363" algn="l"/>
              </a:tabLst>
            </a:pPr>
            <a:r>
              <a:rPr lang="en-GB" altLang="en-NA" sz="3600" dirty="0">
                <a:solidFill>
                  <a:srgbClr val="00558F"/>
                </a:solidFill>
                <a:latin typeface="MgOpen Cosmetica" panose="020B0500000300020003" pitchFamily="34" charset="0"/>
              </a:rPr>
              <a:t>Police clearance certificates</a:t>
            </a:r>
            <a:endParaRPr lang="en-GB" altLang="en-NA" sz="2800" dirty="0">
              <a:solidFill>
                <a:srgbClr val="00558F"/>
              </a:solidFill>
              <a:latin typeface="MgOpen Cosmetica" panose="020B0500000300020003" pitchFamily="34" charset="0"/>
            </a:endParaRPr>
          </a:p>
        </p:txBody>
      </p:sp>
      <p:sp>
        <p:nvSpPr>
          <p:cNvPr id="2" name="Content Placeholder 1">
            <a:extLst>
              <a:ext uri="{FF2B5EF4-FFF2-40B4-BE49-F238E27FC236}">
                <a16:creationId xmlns:a16="http://schemas.microsoft.com/office/drawing/2014/main" id="{30D2539E-2EEB-4FA4-87CD-B5A05EBFFED0}"/>
              </a:ext>
            </a:extLst>
          </p:cNvPr>
          <p:cNvSpPr>
            <a:spLocks noGrp="1"/>
          </p:cNvSpPr>
          <p:nvPr>
            <p:ph idx="1"/>
          </p:nvPr>
        </p:nvSpPr>
        <p:spPr>
          <a:xfrm>
            <a:off x="611187" y="1702986"/>
            <a:ext cx="7921625" cy="1357730"/>
          </a:xfrm>
        </p:spPr>
        <p:txBody>
          <a:bodyPr lIns="0" tIns="0" rIns="0" bIns="0"/>
          <a:lstStyle/>
          <a:p>
            <a:pPr marL="0" indent="0" algn="ctr">
              <a:spcBef>
                <a:spcPts val="0"/>
              </a:spcBef>
              <a:spcAft>
                <a:spcPts val="1200"/>
              </a:spcAft>
              <a:buClr>
                <a:srgbClr val="00558F"/>
              </a:buClr>
              <a:buSzPct val="90000"/>
              <a:buNone/>
            </a:pPr>
            <a:r>
              <a:rPr lang="en-US" sz="2200" dirty="0">
                <a:solidFill>
                  <a:schemeClr val="tx1"/>
                </a:solidFill>
                <a:latin typeface="MgOpen Cosmetica" panose="020B0604020202020204"/>
              </a:rPr>
              <a:t>The Act requires </a:t>
            </a:r>
            <a:r>
              <a:rPr lang="en-US" sz="2200" b="1" dirty="0">
                <a:solidFill>
                  <a:srgbClr val="00558F"/>
                </a:solidFill>
                <a:latin typeface="MgOpen Cosmetica" panose="020B0604020202020204"/>
              </a:rPr>
              <a:t>persons who work directly with children in certain capacities </a:t>
            </a:r>
            <a:r>
              <a:rPr lang="en-US" sz="2200" dirty="0">
                <a:solidFill>
                  <a:schemeClr val="tx1"/>
                </a:solidFill>
                <a:latin typeface="MgOpen Cosmetica" panose="020B0604020202020204"/>
              </a:rPr>
              <a:t>to obtain </a:t>
            </a:r>
            <a:r>
              <a:rPr lang="en-US" sz="2200" b="1" dirty="0">
                <a:solidFill>
                  <a:srgbClr val="00558F"/>
                </a:solidFill>
                <a:latin typeface="MgOpen Cosmetica" panose="020B0604020202020204"/>
              </a:rPr>
              <a:t>police clearance certificates </a:t>
            </a:r>
            <a:br>
              <a:rPr lang="en-US" sz="2200" b="1" dirty="0">
                <a:solidFill>
                  <a:srgbClr val="00558F"/>
                </a:solidFill>
                <a:latin typeface="MgOpen Cosmetica" panose="020B0604020202020204"/>
              </a:rPr>
            </a:br>
            <a:r>
              <a:rPr lang="en-US" sz="2200" dirty="0">
                <a:solidFill>
                  <a:schemeClr val="tx1"/>
                </a:solidFill>
                <a:latin typeface="MgOpen Cosmetica" panose="020B0604020202020204"/>
              </a:rPr>
              <a:t>showing that they have not been convicted of </a:t>
            </a:r>
            <a:br>
              <a:rPr lang="en-US" sz="2200" dirty="0">
                <a:solidFill>
                  <a:schemeClr val="tx1"/>
                </a:solidFill>
                <a:latin typeface="MgOpen Cosmetica" panose="020B0604020202020204"/>
              </a:rPr>
            </a:br>
            <a:r>
              <a:rPr lang="en-US" sz="2200" b="1" dirty="0">
                <a:solidFill>
                  <a:srgbClr val="00558F"/>
                </a:solidFill>
                <a:latin typeface="MgOpen Cosmetica" panose="020B0604020202020204"/>
              </a:rPr>
              <a:t>specified crimes relating to violence or child abuse</a:t>
            </a:r>
            <a:r>
              <a:rPr lang="en-US" sz="2200" dirty="0">
                <a:solidFill>
                  <a:schemeClr val="tx1"/>
                </a:solidFill>
                <a:latin typeface="MgOpen Cosmetica" panose="020B0604020202020204"/>
              </a:rPr>
              <a:t>. </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0055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00558F"/>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1B511D2A-8D3E-4E41-863F-6B7B61D354DC}"/>
              </a:ext>
            </a:extLst>
          </p:cNvPr>
          <p:cNvGrpSpPr/>
          <p:nvPr/>
        </p:nvGrpSpPr>
        <p:grpSpPr>
          <a:xfrm>
            <a:off x="1399033" y="3273552"/>
            <a:ext cx="6297685" cy="3035046"/>
            <a:chOff x="1389889" y="3346704"/>
            <a:chExt cx="6297685" cy="3035046"/>
          </a:xfrm>
        </p:grpSpPr>
        <p:pic>
          <p:nvPicPr>
            <p:cNvPr id="5" name="Picture 4">
              <a:extLst>
                <a:ext uri="{FF2B5EF4-FFF2-40B4-BE49-F238E27FC236}">
                  <a16:creationId xmlns:a16="http://schemas.microsoft.com/office/drawing/2014/main" id="{E2040353-67B2-483A-843F-4B609B405F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675" y="3431003"/>
              <a:ext cx="2048899" cy="2896645"/>
            </a:xfrm>
            <a:prstGeom prst="rect">
              <a:avLst/>
            </a:prstGeom>
            <a:ln w="60325">
              <a:solidFill>
                <a:srgbClr val="00558F"/>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389889" y="3346704"/>
              <a:ext cx="4037795" cy="3035046"/>
            </a:xfrm>
            <a:prstGeom prst="rect">
              <a:avLst/>
            </a:prstGeom>
          </p:spPr>
        </p:pic>
      </p:grpSp>
      <p:grpSp>
        <p:nvGrpSpPr>
          <p:cNvPr id="24" name="Group 23">
            <a:extLst>
              <a:ext uri="{FF2B5EF4-FFF2-40B4-BE49-F238E27FC236}">
                <a16:creationId xmlns:a16="http://schemas.microsoft.com/office/drawing/2014/main" id="{85AC1CD5-F5A2-4FC8-AB97-50CDD0362663}"/>
              </a:ext>
            </a:extLst>
          </p:cNvPr>
          <p:cNvGrpSpPr/>
          <p:nvPr/>
        </p:nvGrpSpPr>
        <p:grpSpPr>
          <a:xfrm>
            <a:off x="158646" y="542427"/>
            <a:ext cx="1514069" cy="900000"/>
            <a:chOff x="122070" y="542427"/>
            <a:chExt cx="1514069" cy="900000"/>
          </a:xfrm>
        </p:grpSpPr>
        <p:grpSp>
          <p:nvGrpSpPr>
            <p:cNvPr id="25" name="Group 9">
              <a:extLst>
                <a:ext uri="{FF2B5EF4-FFF2-40B4-BE49-F238E27FC236}">
                  <a16:creationId xmlns:a16="http://schemas.microsoft.com/office/drawing/2014/main" id="{64319462-ED6E-4BB1-8F63-E6E7C94DA400}"/>
                </a:ext>
              </a:extLst>
            </p:cNvPr>
            <p:cNvGrpSpPr>
              <a:grpSpLocks/>
            </p:cNvGrpSpPr>
            <p:nvPr/>
          </p:nvGrpSpPr>
          <p:grpSpPr bwMode="auto">
            <a:xfrm>
              <a:off x="122070" y="589753"/>
              <a:ext cx="1021943" cy="792000"/>
              <a:chOff x="45451" y="590550"/>
              <a:chExt cx="1213436" cy="848620"/>
            </a:xfrm>
          </p:grpSpPr>
          <p:cxnSp>
            <p:nvCxnSpPr>
              <p:cNvPr id="29" name="Straight Connector 28">
                <a:extLst>
                  <a:ext uri="{FF2B5EF4-FFF2-40B4-BE49-F238E27FC236}">
                    <a16:creationId xmlns:a16="http://schemas.microsoft.com/office/drawing/2014/main" id="{3544A1A6-3B4C-420A-AB97-9814424FDE33}"/>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AB8B21-373E-44E9-B2DA-496D55150311}"/>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922D15-079F-498B-A30E-2C6E8EE3A28B}"/>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3498A3-BFDA-4DC7-B90B-16736F9F75A1}"/>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C592CAE-E91E-40C8-820D-DC052D35DA2D}"/>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4ABD29C-574D-4E4F-9E4F-39EA4E483821}"/>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F4D24FB-25BA-43AD-A20D-10FBF52FE327}"/>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0CC652-D6EB-4B42-926E-05DF9318952E}"/>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00CAB2A-F284-48B8-AA21-4C346E7C1D84}"/>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12">
              <a:extLst>
                <a:ext uri="{FF2B5EF4-FFF2-40B4-BE49-F238E27FC236}">
                  <a16:creationId xmlns:a16="http://schemas.microsoft.com/office/drawing/2014/main" id="{23C446C3-D79A-4A6D-91E1-B0C76D46DE97}"/>
                </a:ext>
              </a:extLst>
            </p:cNvPr>
            <p:cNvGrpSpPr>
              <a:grpSpLocks noChangeAspect="1"/>
            </p:cNvGrpSpPr>
            <p:nvPr/>
          </p:nvGrpSpPr>
          <p:grpSpPr bwMode="auto">
            <a:xfrm>
              <a:off x="721038" y="542427"/>
              <a:ext cx="915101" cy="900000"/>
              <a:chOff x="785813" y="539748"/>
              <a:chExt cx="962298" cy="946152"/>
            </a:xfrm>
          </p:grpSpPr>
          <p:sp>
            <p:nvSpPr>
              <p:cNvPr id="27" name="Oval 26">
                <a:extLst>
                  <a:ext uri="{FF2B5EF4-FFF2-40B4-BE49-F238E27FC236}">
                    <a16:creationId xmlns:a16="http://schemas.microsoft.com/office/drawing/2014/main" id="{CC3887C4-DFCD-44CA-9C22-2E7D8092D14D}"/>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5CA18FA5-E4DD-497A-B8F7-858949F7C1B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28129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80B83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80B83D"/>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25955" y="628409"/>
            <a:ext cx="6298182"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x-none" sz="4000" b="1" i="0" u="none" strike="noStrike" kern="0" cap="none" spc="0" normalizeH="0" baseline="0" noProof="0" dirty="0">
                <a:ln>
                  <a:noFill/>
                </a:ln>
                <a:solidFill>
                  <a:srgbClr val="80B83D"/>
                </a:solidFill>
                <a:effectLst/>
                <a:uLnTx/>
                <a:uFillTx/>
                <a:latin typeface="MgOpen Cosmetica" panose="020B0500000300020003" pitchFamily="34" charset="0"/>
                <a:ea typeface="+mj-ea"/>
                <a:cs typeface="+mj-cs"/>
              </a:rPr>
              <a:t>Grants &amp; emergency aid</a:t>
            </a:r>
            <a:endParaRPr kumimoji="0" lang="en-GB" altLang="x-none" sz="4000" b="1" i="0" u="none" strike="noStrike" kern="0" cap="none" spc="0" normalizeH="0" baseline="0" noProof="0" dirty="0">
              <a:ln>
                <a:noFill/>
              </a:ln>
              <a:solidFill>
                <a:srgbClr val="80B83D"/>
              </a:solidFill>
              <a:effectLst/>
              <a:uLnTx/>
              <a:uFillTx/>
              <a:latin typeface="MgOpen Cosmetica" panose="020B0500000300020003" pitchFamily="34" charset="0"/>
              <a:ea typeface="+mj-ea"/>
              <a:cs typeface="+mj-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9110" y="2128334"/>
            <a:ext cx="57793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514350" marR="0" lvl="0" indent="-514350" algn="l" defTabSz="914400" rtl="0" eaLnBrk="1" fontAlgn="base" latinLnBrk="0" hangingPunct="1">
              <a:lnSpc>
                <a:spcPct val="100000"/>
              </a:lnSpc>
              <a:spcBef>
                <a:spcPts val="0"/>
              </a:spcBef>
              <a:spcAft>
                <a:spcPct val="0"/>
              </a:spcAft>
              <a:buClr>
                <a:srgbClr val="80B83D"/>
              </a:buClr>
              <a:buSzTx/>
              <a:buFontTx/>
              <a:buAutoNum type="arabicParenBoth"/>
              <a:tabLst/>
              <a:defRPr/>
            </a:pPr>
            <a:r>
              <a:rPr kumimoji="0" lang="en-ZA" altLang="x-none" sz="25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state maintenance grants </a:t>
            </a:r>
          </a:p>
          <a:p>
            <a:pPr marL="514350" marR="0" lvl="0" indent="-514350" algn="l" defTabSz="914400" rtl="0" eaLnBrk="1" fontAlgn="base" latinLnBrk="0" hangingPunct="1">
              <a:lnSpc>
                <a:spcPct val="100000"/>
              </a:lnSpc>
              <a:spcBef>
                <a:spcPts val="0"/>
              </a:spcBef>
              <a:spcAft>
                <a:spcPct val="0"/>
              </a:spcAft>
              <a:buClr>
                <a:srgbClr val="80B83D"/>
              </a:buClr>
              <a:buSzTx/>
              <a:buFontTx/>
              <a:buAutoNum type="arabicParenBoth"/>
              <a:tabLst/>
              <a:defRPr/>
            </a:pPr>
            <a:r>
              <a:rPr kumimoji="0" lang="en-ZA" altLang="x-none" sz="25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foster parent grants</a:t>
            </a:r>
          </a:p>
          <a:p>
            <a:pPr marL="514350" marR="0" lvl="0" indent="-514350" algn="l" defTabSz="914400" rtl="0" eaLnBrk="1" fontAlgn="base" latinLnBrk="0" hangingPunct="1">
              <a:lnSpc>
                <a:spcPct val="100000"/>
              </a:lnSpc>
              <a:spcBef>
                <a:spcPts val="0"/>
              </a:spcBef>
              <a:spcAft>
                <a:spcPct val="0"/>
              </a:spcAft>
              <a:buClr>
                <a:srgbClr val="80B83D"/>
              </a:buClr>
              <a:buSzTx/>
              <a:buFontTx/>
              <a:buAutoNum type="arabicParenBoth"/>
              <a:tabLst/>
              <a:defRPr/>
            </a:pPr>
            <a:r>
              <a:rPr kumimoji="0" lang="en-ZA" altLang="x-none" sz="25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residential child care facility grants</a:t>
            </a:r>
          </a:p>
          <a:p>
            <a:pPr marL="514350" marR="0" lvl="0" indent="-514350" algn="l" defTabSz="914400" rtl="0" eaLnBrk="1" fontAlgn="base" latinLnBrk="0" hangingPunct="1">
              <a:lnSpc>
                <a:spcPct val="100000"/>
              </a:lnSpc>
              <a:spcBef>
                <a:spcPts val="0"/>
              </a:spcBef>
              <a:spcAft>
                <a:spcPct val="0"/>
              </a:spcAft>
              <a:buClr>
                <a:srgbClr val="80B83D"/>
              </a:buClr>
              <a:buSzTx/>
              <a:buFontTx/>
              <a:buAutoNum type="arabicParenBoth"/>
              <a:tabLst/>
              <a:defRPr/>
            </a:pPr>
            <a:r>
              <a:rPr kumimoji="0" lang="en-ZA" altLang="x-none" sz="25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child disability grants</a:t>
            </a:r>
          </a:p>
          <a:p>
            <a:pPr marL="514350" marR="0" lvl="0" indent="-514350" algn="l" defTabSz="914400" rtl="0" eaLnBrk="1" fontAlgn="base" latinLnBrk="0" hangingPunct="1">
              <a:lnSpc>
                <a:spcPct val="100000"/>
              </a:lnSpc>
              <a:spcBef>
                <a:spcPts val="0"/>
              </a:spcBef>
              <a:spcAft>
                <a:spcPct val="0"/>
              </a:spcAft>
              <a:buClr>
                <a:srgbClr val="80B83D"/>
              </a:buClr>
              <a:buSzTx/>
              <a:buFontTx/>
              <a:buAutoNum type="arabicParenBoth"/>
              <a:tabLst/>
              <a:defRPr/>
            </a:pPr>
            <a:r>
              <a:rPr kumimoji="0" lang="en-ZA" altLang="x-none" sz="25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short-term emergency grants or assistance in kind.</a:t>
            </a:r>
          </a:p>
        </p:txBody>
      </p:sp>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7336" y="2264924"/>
            <a:ext cx="2415477" cy="2098582"/>
          </a:xfrm>
          <a:prstGeom prst="rect">
            <a:avLst/>
          </a:prstGeom>
        </p:spPr>
      </p:pic>
      <p:sp>
        <p:nvSpPr>
          <p:cNvPr id="3" name="TextBox 2"/>
          <p:cNvSpPr txBox="1"/>
          <p:nvPr/>
        </p:nvSpPr>
        <p:spPr>
          <a:xfrm>
            <a:off x="611188" y="1650915"/>
            <a:ext cx="6802902" cy="384721"/>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00" i="0" u="none" strike="noStrike" kern="1200" cap="none" spc="0" normalizeH="0" baseline="0" noProof="0" dirty="0">
                <a:ln>
                  <a:noFill/>
                </a:ln>
                <a:solidFill>
                  <a:srgbClr val="000000"/>
                </a:solidFill>
                <a:effectLst/>
                <a:uLnTx/>
                <a:uFillTx/>
                <a:latin typeface="MgOpen Cosmetica" panose="020B0604020202020204"/>
                <a:ea typeface="+mn-ea"/>
                <a:cs typeface="+mn-cs"/>
              </a:rPr>
              <a:t>The Act provides for five types of grants: </a:t>
            </a:r>
          </a:p>
        </p:txBody>
      </p:sp>
      <p:sp>
        <p:nvSpPr>
          <p:cNvPr id="4" name="TextBox 3"/>
          <p:cNvSpPr txBox="1"/>
          <p:nvPr/>
        </p:nvSpPr>
        <p:spPr>
          <a:xfrm>
            <a:off x="611188" y="5445206"/>
            <a:ext cx="7912949" cy="844810"/>
          </a:xfrm>
          <a:prstGeom prst="rect">
            <a:avLst/>
          </a:prstGeom>
          <a:noFill/>
          <a:ln w="28575">
            <a:solidFill>
              <a:srgbClr val="80B83D"/>
            </a:solidFill>
          </a:ln>
        </p:spPr>
        <p:txBody>
          <a:bodyPr wrap="square" lIns="180000" tIns="144000" rIns="180000" bIns="144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The Act makes abuse of the grants system a crime, and provides for refunds where grant money was wrongfully received or misused.</a:t>
            </a:r>
            <a:endParaRPr kumimoji="0" lang="en-US" sz="18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2" name="TextBox 1"/>
          <p:cNvSpPr txBox="1"/>
          <p:nvPr/>
        </p:nvSpPr>
        <p:spPr>
          <a:xfrm>
            <a:off x="618360" y="4665946"/>
            <a:ext cx="7905777" cy="495108"/>
          </a:xfrm>
          <a:prstGeom prst="rect">
            <a:avLst/>
          </a:prstGeom>
          <a:noFill/>
          <a:ln w="38100">
            <a:solidFill>
              <a:srgbClr val="80B83D"/>
            </a:solidFill>
          </a:ln>
        </p:spPr>
        <p:txBody>
          <a:bodyPr wrap="square" lIns="108000" tIns="108000" rIns="108000" bIns="108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grant must be paid to </a:t>
            </a:r>
            <a:r>
              <a:rPr kumimoji="0" lang="en-ZA" altLang="x-none" sz="1800" b="1" i="0" u="none" strike="noStrike" kern="0" cap="none" spc="0" normalizeH="0" baseline="0" noProof="0" dirty="0">
                <a:ln>
                  <a:noFill/>
                </a:ln>
                <a:solidFill>
                  <a:srgbClr val="80B83D"/>
                </a:solidFill>
                <a:effectLst/>
                <a:uLnTx/>
                <a:uFillTx/>
                <a:latin typeface="MgOpen Cosmetica" panose="020B0500000300020003" pitchFamily="34" charset="0"/>
                <a:ea typeface="+mn-ea"/>
                <a:cs typeface="+mn-cs"/>
              </a:rPr>
              <a:t>the person who is actually caring for the child</a:t>
            </a:r>
            <a:r>
              <a:rPr kumimoji="0" lang="en-ZA"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t>
            </a:r>
            <a:endParaRPr kumimoji="0" lang="en-ZA" sz="18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nvGrpSpPr>
          <p:cNvPr id="24" name="Group 23">
            <a:extLst>
              <a:ext uri="{FF2B5EF4-FFF2-40B4-BE49-F238E27FC236}">
                <a16:creationId xmlns:a16="http://schemas.microsoft.com/office/drawing/2014/main" id="{1CC2251B-87AA-4B7F-A1A4-D40AA7DD1C43}"/>
              </a:ext>
            </a:extLst>
          </p:cNvPr>
          <p:cNvGrpSpPr/>
          <p:nvPr/>
        </p:nvGrpSpPr>
        <p:grpSpPr>
          <a:xfrm>
            <a:off x="158646" y="542427"/>
            <a:ext cx="1514069" cy="900000"/>
            <a:chOff x="122070" y="542427"/>
            <a:chExt cx="1514069" cy="900000"/>
          </a:xfrm>
        </p:grpSpPr>
        <p:grpSp>
          <p:nvGrpSpPr>
            <p:cNvPr id="26" name="Group 9">
              <a:extLst>
                <a:ext uri="{FF2B5EF4-FFF2-40B4-BE49-F238E27FC236}">
                  <a16:creationId xmlns:a16="http://schemas.microsoft.com/office/drawing/2014/main" id="{CA5C692C-C4FB-49D7-9A08-9AA6968A182A}"/>
                </a:ext>
              </a:extLst>
            </p:cNvPr>
            <p:cNvGrpSpPr>
              <a:grpSpLocks/>
            </p:cNvGrpSpPr>
            <p:nvPr/>
          </p:nvGrpSpPr>
          <p:grpSpPr bwMode="auto">
            <a:xfrm>
              <a:off x="122070" y="589753"/>
              <a:ext cx="1021943" cy="792000"/>
              <a:chOff x="45451" y="590550"/>
              <a:chExt cx="1213436" cy="848620"/>
            </a:xfrm>
          </p:grpSpPr>
          <p:cxnSp>
            <p:nvCxnSpPr>
              <p:cNvPr id="30" name="Straight Connector 29">
                <a:extLst>
                  <a:ext uri="{FF2B5EF4-FFF2-40B4-BE49-F238E27FC236}">
                    <a16:creationId xmlns:a16="http://schemas.microsoft.com/office/drawing/2014/main" id="{C704196C-6D27-4914-91DE-127BC0F731CF}"/>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DB73626-2427-47F1-9E0A-AE51C91C07D9}"/>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2C967C2-07BA-4850-8047-2E7626307454}"/>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E64DFC-FCA1-4566-9335-01C8690E7D9B}"/>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BECA594-3741-4543-AC68-F2E77A9DDFC1}"/>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1122E8-9386-4567-A0F7-107E59B58795}"/>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641D6B-2182-48AA-899B-016CA6658B98}"/>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1B66A1-2A96-457F-B806-F9795AEB20C4}"/>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8C79190-3776-434D-8A32-997B9D923315}"/>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12">
              <a:extLst>
                <a:ext uri="{FF2B5EF4-FFF2-40B4-BE49-F238E27FC236}">
                  <a16:creationId xmlns:a16="http://schemas.microsoft.com/office/drawing/2014/main" id="{817BC675-95D0-4168-999E-46ECE3F328EA}"/>
                </a:ext>
              </a:extLst>
            </p:cNvPr>
            <p:cNvGrpSpPr>
              <a:grpSpLocks noChangeAspect="1"/>
            </p:cNvGrpSpPr>
            <p:nvPr/>
          </p:nvGrpSpPr>
          <p:grpSpPr bwMode="auto">
            <a:xfrm>
              <a:off x="721038" y="542427"/>
              <a:ext cx="915101" cy="900000"/>
              <a:chOff x="785813" y="539748"/>
              <a:chExt cx="962298" cy="946152"/>
            </a:xfrm>
          </p:grpSpPr>
          <p:sp>
            <p:nvSpPr>
              <p:cNvPr id="28" name="Oval 27">
                <a:extLst>
                  <a:ext uri="{FF2B5EF4-FFF2-40B4-BE49-F238E27FC236}">
                    <a16:creationId xmlns:a16="http://schemas.microsoft.com/office/drawing/2014/main" id="{FB8D38CC-4A20-4CD8-86FA-CC5812C5BEA2}"/>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9" name="Picture 22">
                <a:extLst>
                  <a:ext uri="{FF2B5EF4-FFF2-40B4-BE49-F238E27FC236}">
                    <a16:creationId xmlns:a16="http://schemas.microsoft.com/office/drawing/2014/main" id="{75791C99-E7C7-4DC1-BCD4-890D3BB660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344274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7E2C76">
            <a:alpha val="25000"/>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7E2C7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7E2C76"/>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627418" y="1565564"/>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pic>
        <p:nvPicPr>
          <p:cNvPr id="23" name="Picture 22"/>
          <p:cNvPicPr>
            <a:picLocks noChangeAspect="1"/>
          </p:cNvPicPr>
          <p:nvPr/>
        </p:nvPicPr>
        <p:blipFill>
          <a:blip r:embed="rId3"/>
          <a:stretch>
            <a:fillRect/>
          </a:stretch>
        </p:blipFill>
        <p:spPr>
          <a:xfrm>
            <a:off x="619063" y="1715014"/>
            <a:ext cx="3018550" cy="1811131"/>
          </a:xfrm>
          <a:prstGeom prst="ellipse">
            <a:avLst/>
          </a:prstGeom>
          <a:ln w="15875">
            <a:solidFill>
              <a:srgbClr val="7E2C76"/>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6425" y="853477"/>
            <a:ext cx="2826388" cy="1588801"/>
          </a:xfrm>
          <a:prstGeom prst="ellipse">
            <a:avLst/>
          </a:prstGeom>
          <a:ln w="15875">
            <a:solidFill>
              <a:srgbClr val="7E2C76"/>
            </a:solidFill>
          </a:ln>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3976" y="3446352"/>
            <a:ext cx="2167125" cy="2935398"/>
          </a:xfrm>
          <a:prstGeom prst="ellipse">
            <a:avLst/>
          </a:prstGeom>
          <a:ln w="15875">
            <a:solidFill>
              <a:srgbClr val="7E2C76"/>
            </a:solidFill>
          </a:ln>
        </p:spPr>
      </p:pic>
      <p:pic>
        <p:nvPicPr>
          <p:cNvPr id="10" name="Picture 9"/>
          <p:cNvPicPr>
            <a:picLocks noChangeAspect="1"/>
          </p:cNvPicPr>
          <p:nvPr/>
        </p:nvPicPr>
        <p:blipFill>
          <a:blip r:embed="rId6"/>
          <a:stretch>
            <a:fillRect/>
          </a:stretch>
        </p:blipFill>
        <p:spPr>
          <a:xfrm>
            <a:off x="4325112" y="2349622"/>
            <a:ext cx="3218687" cy="4032129"/>
          </a:xfrm>
          <a:prstGeom prst="ellipse">
            <a:avLst/>
          </a:prstGeom>
          <a:ln w="15875">
            <a:solidFill>
              <a:srgbClr val="7E2C76"/>
            </a:solidFill>
          </a:ln>
        </p:spPr>
      </p:pic>
      <p:pic>
        <p:nvPicPr>
          <p:cNvPr id="5" name="Picture 4"/>
          <p:cNvPicPr>
            <a:picLocks noChangeAspect="1"/>
          </p:cNvPicPr>
          <p:nvPr/>
        </p:nvPicPr>
        <p:blipFill>
          <a:blip r:embed="rId7"/>
          <a:stretch>
            <a:fillRect/>
          </a:stretch>
        </p:blipFill>
        <p:spPr>
          <a:xfrm>
            <a:off x="3372880" y="557495"/>
            <a:ext cx="2263707" cy="2101462"/>
          </a:xfrm>
          <a:prstGeom prst="ellipse">
            <a:avLst/>
          </a:prstGeom>
          <a:ln w="15875">
            <a:solidFill>
              <a:srgbClr val="7E2C76"/>
            </a:solidFill>
          </a:ln>
        </p:spPr>
      </p:pic>
      <p:grpSp>
        <p:nvGrpSpPr>
          <p:cNvPr id="26" name="Group 25">
            <a:extLst>
              <a:ext uri="{FF2B5EF4-FFF2-40B4-BE49-F238E27FC236}">
                <a16:creationId xmlns:a16="http://schemas.microsoft.com/office/drawing/2014/main" id="{FAED8CF5-4C26-4BAC-9D75-F444CFBA10E7}"/>
              </a:ext>
            </a:extLst>
          </p:cNvPr>
          <p:cNvGrpSpPr/>
          <p:nvPr/>
        </p:nvGrpSpPr>
        <p:grpSpPr>
          <a:xfrm>
            <a:off x="158646" y="532901"/>
            <a:ext cx="1514069" cy="900000"/>
            <a:chOff x="122070" y="532901"/>
            <a:chExt cx="1514069" cy="900000"/>
          </a:xfrm>
        </p:grpSpPr>
        <p:grpSp>
          <p:nvGrpSpPr>
            <p:cNvPr id="27" name="Group 9">
              <a:extLst>
                <a:ext uri="{FF2B5EF4-FFF2-40B4-BE49-F238E27FC236}">
                  <a16:creationId xmlns:a16="http://schemas.microsoft.com/office/drawing/2014/main" id="{FD339712-579C-4B33-8B4D-289605B9F942}"/>
                </a:ext>
              </a:extLst>
            </p:cNvPr>
            <p:cNvGrpSpPr>
              <a:grpSpLocks/>
            </p:cNvGrpSpPr>
            <p:nvPr/>
          </p:nvGrpSpPr>
          <p:grpSpPr bwMode="auto">
            <a:xfrm>
              <a:off x="122070" y="589753"/>
              <a:ext cx="1021943" cy="792000"/>
              <a:chOff x="45451" y="590550"/>
              <a:chExt cx="1213436" cy="848620"/>
            </a:xfrm>
          </p:grpSpPr>
          <p:cxnSp>
            <p:nvCxnSpPr>
              <p:cNvPr id="31" name="Straight Connector 30">
                <a:extLst>
                  <a:ext uri="{FF2B5EF4-FFF2-40B4-BE49-F238E27FC236}">
                    <a16:creationId xmlns:a16="http://schemas.microsoft.com/office/drawing/2014/main" id="{94FDB330-B10F-4BCF-9315-A5598CB96EA3}"/>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24590A3-7C1D-4F21-9571-FB4E9E4F9A57}"/>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8821F82-EB43-4E5D-BF96-0197EF14DFDD}"/>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2904A13-BA70-48A4-B4BE-29F6DCD48FEE}"/>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2F4C37C-795B-4E43-9B1A-C7ED306FFCC8}"/>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68F289-1B36-46DF-9DF8-951F94DD5AC5}"/>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35F2B7E-22A7-4223-AA2F-5115DEB191E9}"/>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E97390-7894-458C-8924-BE030BDE0858}"/>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A4D5284-5EF2-4A39-96BF-71166A07BB87}"/>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052219FA-2F8D-4261-85EA-BA4586807C68}"/>
                </a:ext>
              </a:extLst>
            </p:cNvPr>
            <p:cNvGrpSpPr>
              <a:grpSpLocks noChangeAspect="1"/>
            </p:cNvGrpSpPr>
            <p:nvPr/>
          </p:nvGrpSpPr>
          <p:grpSpPr bwMode="auto">
            <a:xfrm>
              <a:off x="721038" y="532901"/>
              <a:ext cx="915101" cy="900000"/>
              <a:chOff x="785813" y="529734"/>
              <a:chExt cx="962298" cy="946152"/>
            </a:xfrm>
          </p:grpSpPr>
          <p:sp>
            <p:nvSpPr>
              <p:cNvPr id="29" name="Oval 28">
                <a:extLst>
                  <a:ext uri="{FF2B5EF4-FFF2-40B4-BE49-F238E27FC236}">
                    <a16:creationId xmlns:a16="http://schemas.microsoft.com/office/drawing/2014/main" id="{C0B17A4A-669C-4458-9986-F16F21B49FA7}"/>
                  </a:ext>
                </a:extLst>
              </p:cNvPr>
              <p:cNvSpPr/>
              <p:nvPr/>
            </p:nvSpPr>
            <p:spPr bwMode="auto">
              <a:xfrm>
                <a:off x="785813" y="529734"/>
                <a:ext cx="962298" cy="946152"/>
              </a:xfrm>
              <a:prstGeom prst="ellipse">
                <a:avLst/>
              </a:prstGeom>
              <a:solidFill>
                <a:srgbClr val="7E2C76"/>
              </a:solidFill>
              <a:ln w="25400">
                <a:solidFill>
                  <a:srgbClr val="DFCAD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0" name="Picture 22">
                <a:extLst>
                  <a:ext uri="{FF2B5EF4-FFF2-40B4-BE49-F238E27FC236}">
                    <a16:creationId xmlns:a16="http://schemas.microsoft.com/office/drawing/2014/main" id="{B62D117B-E5F3-4727-83C3-91B57B6CF90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Rectangle 1">
            <a:extLst>
              <a:ext uri="{FF2B5EF4-FFF2-40B4-BE49-F238E27FC236}">
                <a16:creationId xmlns:a16="http://schemas.microsoft.com/office/drawing/2014/main" id="{4AD3543D-DC8C-4FB1-AC08-9F2E29772EB1}"/>
              </a:ext>
            </a:extLst>
          </p:cNvPr>
          <p:cNvSpPr/>
          <p:nvPr/>
        </p:nvSpPr>
        <p:spPr>
          <a:xfrm>
            <a:off x="1819275" y="200025"/>
            <a:ext cx="695320" cy="687284"/>
          </a:xfrm>
          <a:prstGeom prst="rect">
            <a:avLst/>
          </a:prstGeom>
          <a:solidFill>
            <a:srgbClr val="7E2C7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CC91A00-9555-4EF0-A712-FEC0FE01AB06}"/>
              </a:ext>
            </a:extLst>
          </p:cNvPr>
          <p:cNvSpPr txBox="1"/>
          <p:nvPr/>
        </p:nvSpPr>
        <p:spPr>
          <a:xfrm>
            <a:off x="3849624" y="6197084"/>
            <a:ext cx="777794" cy="369332"/>
          </a:xfrm>
          <a:prstGeom prst="rect">
            <a:avLst/>
          </a:prstGeom>
          <a:noFill/>
        </p:spPr>
        <p:txBody>
          <a:bodyPr wrap="square" rtlCol="0">
            <a:spAutoFit/>
          </a:bodyPr>
          <a:lstStyle/>
          <a:p>
            <a:pPr algn="ctr"/>
            <a:r>
              <a:rPr lang="en-US" dirty="0">
                <a:solidFill>
                  <a:srgbClr val="7E2C76"/>
                </a:solidFill>
              </a:rPr>
              <a:t>***</a:t>
            </a:r>
          </a:p>
        </p:txBody>
      </p:sp>
    </p:spTree>
    <p:extLst>
      <p:ext uri="{BB962C8B-B14F-4D97-AF65-F5344CB8AC3E}">
        <p14:creationId xmlns:p14="http://schemas.microsoft.com/office/powerpoint/2010/main" val="61179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007D4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007D40"/>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71682" y="628409"/>
            <a:ext cx="6260919"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lvl="0" algn="l" eaLnBrk="1" hangingPunct="1">
              <a:defRPr/>
            </a:pPr>
            <a:r>
              <a:rPr lang="en-US" sz="3600" dirty="0">
                <a:solidFill>
                  <a:srgbClr val="007D40"/>
                </a:solidFill>
                <a:latin typeface="MgOpen Cosmetica" panose="020B0604020202020204"/>
                <a:ea typeface="+mn-ea"/>
                <a:cs typeface="+mn-cs"/>
              </a:rPr>
              <a:t>Children’s rights</a:t>
            </a:r>
            <a:endParaRPr kumimoji="0" lang="en-GB" altLang="en-NA" sz="4800" b="1" i="0" u="none" strike="noStrike" kern="0" cap="none" spc="0" normalizeH="0" baseline="0" noProof="0" dirty="0">
              <a:ln>
                <a:noFill/>
              </a:ln>
              <a:solidFill>
                <a:srgbClr val="007D40"/>
              </a:solidFill>
              <a:effectLst/>
              <a:uLnTx/>
              <a:uFillTx/>
              <a:latin typeface="MgOpen Cosmetica" panose="020B0500000300020003" pitchFamily="34" charset="0"/>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261938" y="1561076"/>
            <a:ext cx="457265" cy="861774"/>
            <a:chOff x="230263" y="28119"/>
            <a:chExt cx="457265" cy="861774"/>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8746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altLang="en-NA"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230263" y="28119"/>
              <a:ext cx="34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7E2C76"/>
                </a:buClr>
                <a:buSzTx/>
                <a:buFontTx/>
                <a:buChar char="•"/>
                <a:tabLst/>
                <a:defRPr/>
              </a:pPr>
              <a:endParaRPr kumimoji="0" lang="en-GB" altLang="en-NA"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grpSp>
        <p:nvGrpSpPr>
          <p:cNvPr id="5" name="Group 4">
            <a:extLst>
              <a:ext uri="{FF2B5EF4-FFF2-40B4-BE49-F238E27FC236}">
                <a16:creationId xmlns:a16="http://schemas.microsoft.com/office/drawing/2014/main" id="{2031770B-2ACA-48BD-B5C3-8CC3B08A2D38}"/>
              </a:ext>
            </a:extLst>
          </p:cNvPr>
          <p:cNvGrpSpPr/>
          <p:nvPr/>
        </p:nvGrpSpPr>
        <p:grpSpPr>
          <a:xfrm>
            <a:off x="530350" y="1791257"/>
            <a:ext cx="8002462" cy="3982546"/>
            <a:chOff x="530350" y="1791257"/>
            <a:chExt cx="8002462" cy="3982546"/>
          </a:xfrm>
        </p:grpSpPr>
        <p:sp>
          <p:nvSpPr>
            <p:cNvPr id="3" name="Rectangle 2"/>
            <p:cNvSpPr/>
            <p:nvPr/>
          </p:nvSpPr>
          <p:spPr>
            <a:xfrm>
              <a:off x="611188" y="1791257"/>
              <a:ext cx="2141155" cy="2954655"/>
            </a:xfrm>
            <a:prstGeom prst="rect">
              <a:avLst/>
            </a:prstGeom>
          </p:spPr>
          <p:txBody>
            <a:bodyPr wrap="square" lIns="0" tIns="0" rIns="0" bIns="0">
              <a:spAutoFit/>
            </a:bodyPr>
            <a:lstStyle/>
            <a:p>
              <a:pPr marL="342900" indent="-342900">
                <a:buClr>
                  <a:srgbClr val="007D40"/>
                </a:buClr>
                <a:buSzPct val="90000"/>
                <a:buFont typeface="Wingdings" panose="05000000000000000000" pitchFamily="2" charset="2"/>
                <a:buChar char="l"/>
              </a:pPr>
              <a:r>
                <a:rPr lang="en-ZA" altLang="x-none" sz="2400" kern="0" dirty="0">
                  <a:solidFill>
                    <a:srgbClr val="000000"/>
                  </a:solidFill>
                  <a:latin typeface="MgOpen Cosmetica" panose="020B0500000300020003" pitchFamily="34" charset="0"/>
                </a:rPr>
                <a:t>Children </a:t>
              </a:r>
              <a:br>
                <a:rPr lang="en-ZA" altLang="x-none" sz="2400" kern="0" dirty="0">
                  <a:solidFill>
                    <a:srgbClr val="000000"/>
                  </a:solidFill>
                  <a:latin typeface="MgOpen Cosmetica" panose="020B0500000300020003" pitchFamily="34" charset="0"/>
                </a:rPr>
              </a:br>
              <a:r>
                <a:rPr lang="en-ZA" altLang="x-none" sz="2400" kern="0" dirty="0">
                  <a:solidFill>
                    <a:srgbClr val="000000"/>
                  </a:solidFill>
                  <a:latin typeface="MgOpen Cosmetica" panose="020B0500000300020003" pitchFamily="34" charset="0"/>
                </a:rPr>
                <a:t>have a right to the </a:t>
              </a:r>
              <a:br>
                <a:rPr lang="en-ZA" altLang="x-none" sz="2400" kern="0" dirty="0">
                  <a:solidFill>
                    <a:srgbClr val="000000"/>
                  </a:solidFill>
                  <a:latin typeface="MgOpen Cosmetica" panose="020B0500000300020003" pitchFamily="34" charset="0"/>
                </a:rPr>
              </a:br>
              <a:r>
                <a:rPr lang="en-ZA" altLang="x-none" sz="2400" b="1" kern="0" dirty="0">
                  <a:solidFill>
                    <a:srgbClr val="007D40"/>
                  </a:solidFill>
                  <a:latin typeface="MgOpen Cosmetica" panose="020B0500000300020003" pitchFamily="34" charset="0"/>
                </a:rPr>
                <a:t>basic living conditions </a:t>
              </a:r>
              <a:r>
                <a:rPr lang="en-ZA" altLang="x-none" sz="2400" kern="0" dirty="0">
                  <a:solidFill>
                    <a:srgbClr val="000000"/>
                  </a:solidFill>
                  <a:latin typeface="MgOpen Cosmetica" panose="020B0500000300020003" pitchFamily="34" charset="0"/>
                </a:rPr>
                <a:t>necessary </a:t>
              </a:r>
              <a:br>
                <a:rPr lang="en-ZA" altLang="x-none" sz="2400" kern="0" dirty="0">
                  <a:solidFill>
                    <a:srgbClr val="000000"/>
                  </a:solidFill>
                  <a:latin typeface="MgOpen Cosmetica" panose="020B0500000300020003" pitchFamily="34" charset="0"/>
                </a:rPr>
              </a:br>
              <a:r>
                <a:rPr lang="en-ZA" altLang="x-none" sz="2400" kern="0" dirty="0">
                  <a:solidFill>
                    <a:srgbClr val="000000"/>
                  </a:solidFill>
                  <a:latin typeface="MgOpen Cosmetica" panose="020B0500000300020003" pitchFamily="34" charset="0"/>
                </a:rPr>
                <a:t>for their development</a:t>
              </a:r>
              <a:r>
                <a:rPr lang="en-US" sz="2400" dirty="0">
                  <a:solidFill>
                    <a:srgbClr val="000000"/>
                  </a:solidFill>
                  <a:latin typeface="MgOpen Cosmetica" panose="020B0604020202020204"/>
                </a:rPr>
                <a: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7867" y="1915194"/>
              <a:ext cx="5234945" cy="2748246"/>
            </a:xfrm>
            <a:prstGeom prst="rect">
              <a:avLst/>
            </a:prstGeom>
          </p:spPr>
        </p:pic>
        <p:sp>
          <p:nvSpPr>
            <p:cNvPr id="2" name="Rectangle 1">
              <a:extLst>
                <a:ext uri="{FF2B5EF4-FFF2-40B4-BE49-F238E27FC236}">
                  <a16:creationId xmlns:a16="http://schemas.microsoft.com/office/drawing/2014/main" id="{C576ABA5-25B5-443A-9E05-9D0603592C00}"/>
                </a:ext>
              </a:extLst>
            </p:cNvPr>
            <p:cNvSpPr/>
            <p:nvPr/>
          </p:nvSpPr>
          <p:spPr>
            <a:xfrm>
              <a:off x="530350" y="4942806"/>
              <a:ext cx="8002253" cy="830997"/>
            </a:xfrm>
            <a:prstGeom prst="rect">
              <a:avLst/>
            </a:prstGeom>
          </p:spPr>
          <p:txBody>
            <a:bodyPr wrap="square">
              <a:spAutoFit/>
            </a:bodyPr>
            <a:lstStyle/>
            <a:p>
              <a:pPr marL="342900" indent="-342900">
                <a:buClr>
                  <a:srgbClr val="007D40"/>
                </a:buClr>
                <a:buSzPct val="90000"/>
                <a:buFont typeface="Wingdings" panose="05000000000000000000" pitchFamily="2" charset="2"/>
                <a:buChar char="l"/>
              </a:pPr>
              <a:r>
                <a:rPr lang="en-ZA" altLang="x-none" sz="2400" kern="0" dirty="0">
                  <a:latin typeface="MgOpen Cosmetica" panose="020B0500000300020003" pitchFamily="34" charset="0"/>
                </a:rPr>
                <a:t>It is every parent’s duty to provide these necessities in light of that </a:t>
              </a:r>
              <a:r>
                <a:rPr lang="en-ZA" altLang="x-none" sz="2400" b="1" kern="0" dirty="0">
                  <a:solidFill>
                    <a:srgbClr val="007D40"/>
                  </a:solidFill>
                  <a:latin typeface="MgOpen Cosmetica" panose="020B0500000300020003" pitchFamily="34" charset="0"/>
                </a:rPr>
                <a:t>parent’s </a:t>
              </a:r>
              <a:r>
                <a:rPr lang="en-ZA" sz="2400" b="1" dirty="0">
                  <a:solidFill>
                    <a:srgbClr val="007D40"/>
                  </a:solidFill>
                  <a:latin typeface="MgOpen Cosmetica" panose="020B0500000300020003"/>
                </a:rPr>
                <a:t>abilities and financial position</a:t>
              </a:r>
              <a:r>
                <a:rPr lang="en-ZA" sz="2400" dirty="0">
                  <a:latin typeface="MgOpen Cosmetica" panose="020B0500000300020003"/>
                </a:rPr>
                <a:t>.</a:t>
              </a:r>
              <a:r>
                <a:rPr lang="en-ZA" sz="2400" dirty="0">
                  <a:solidFill>
                    <a:srgbClr val="007D40"/>
                  </a:solidFill>
                  <a:latin typeface="MgOpen Cosmetica" panose="020B0500000300020003"/>
                </a:rPr>
                <a:t> </a:t>
              </a:r>
              <a:endParaRPr lang="en-ZA" sz="2400" dirty="0">
                <a:solidFill>
                  <a:srgbClr val="007D40"/>
                </a:solidFill>
                <a:latin typeface="MgOpen Cosmetica" panose="020B0500000300020003" pitchFamily="34" charset="0"/>
              </a:endParaRPr>
            </a:p>
          </p:txBody>
        </p:sp>
      </p:grpSp>
      <p:grpSp>
        <p:nvGrpSpPr>
          <p:cNvPr id="39" name="Group 38">
            <a:extLst>
              <a:ext uri="{FF2B5EF4-FFF2-40B4-BE49-F238E27FC236}">
                <a16:creationId xmlns:a16="http://schemas.microsoft.com/office/drawing/2014/main" id="{214E76E4-43C7-4C60-8D4A-785125DF2C04}"/>
              </a:ext>
            </a:extLst>
          </p:cNvPr>
          <p:cNvGrpSpPr/>
          <p:nvPr/>
        </p:nvGrpSpPr>
        <p:grpSpPr>
          <a:xfrm>
            <a:off x="158646" y="542427"/>
            <a:ext cx="1514069" cy="900000"/>
            <a:chOff x="122070" y="542427"/>
            <a:chExt cx="1514069" cy="900000"/>
          </a:xfrm>
        </p:grpSpPr>
        <p:grpSp>
          <p:nvGrpSpPr>
            <p:cNvPr id="40" name="Group 9">
              <a:extLst>
                <a:ext uri="{FF2B5EF4-FFF2-40B4-BE49-F238E27FC236}">
                  <a16:creationId xmlns:a16="http://schemas.microsoft.com/office/drawing/2014/main" id="{68EAD8BC-8F2E-4D49-8C09-CD69B5A6FA93}"/>
                </a:ext>
              </a:extLst>
            </p:cNvPr>
            <p:cNvGrpSpPr>
              <a:grpSpLocks/>
            </p:cNvGrpSpPr>
            <p:nvPr/>
          </p:nvGrpSpPr>
          <p:grpSpPr bwMode="auto">
            <a:xfrm>
              <a:off x="122070" y="589753"/>
              <a:ext cx="1021943" cy="792000"/>
              <a:chOff x="45451" y="590550"/>
              <a:chExt cx="1213436" cy="848620"/>
            </a:xfrm>
          </p:grpSpPr>
          <p:cxnSp>
            <p:nvCxnSpPr>
              <p:cNvPr id="44" name="Straight Connector 43">
                <a:extLst>
                  <a:ext uri="{FF2B5EF4-FFF2-40B4-BE49-F238E27FC236}">
                    <a16:creationId xmlns:a16="http://schemas.microsoft.com/office/drawing/2014/main" id="{6EF4B7E1-4E7E-488E-AC9E-19CF45E6CF09}"/>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CCB0F70-5283-4514-A890-07F46238821C}"/>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B0ED116-07DE-4E9E-A63B-1F57073AC277}"/>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9F13CB7-3FA7-446E-A370-CB509BF60D29}"/>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BE69E0A-9BCF-42CA-8919-ACA77C2C308B}"/>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F4A1FCF-9EA3-4F98-A1DD-1C3DE64ABE45}"/>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8EF7D87-3FAB-4F3C-8C47-6F3B0E393B42}"/>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0BABD1C-61B4-4A4C-BE8C-996C36C0F113}"/>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82CB449-1267-4797-ADA7-892ECA982B32}"/>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1" name="Group 12">
              <a:extLst>
                <a:ext uri="{FF2B5EF4-FFF2-40B4-BE49-F238E27FC236}">
                  <a16:creationId xmlns:a16="http://schemas.microsoft.com/office/drawing/2014/main" id="{A48FD161-8AE1-4405-B20A-8970EA5B44F6}"/>
                </a:ext>
              </a:extLst>
            </p:cNvPr>
            <p:cNvGrpSpPr>
              <a:grpSpLocks noChangeAspect="1"/>
            </p:cNvGrpSpPr>
            <p:nvPr/>
          </p:nvGrpSpPr>
          <p:grpSpPr bwMode="auto">
            <a:xfrm>
              <a:off x="721038" y="542427"/>
              <a:ext cx="915101" cy="900000"/>
              <a:chOff x="785813" y="539748"/>
              <a:chExt cx="962298" cy="946152"/>
            </a:xfrm>
          </p:grpSpPr>
          <p:sp>
            <p:nvSpPr>
              <p:cNvPr id="42" name="Oval 41">
                <a:extLst>
                  <a:ext uri="{FF2B5EF4-FFF2-40B4-BE49-F238E27FC236}">
                    <a16:creationId xmlns:a16="http://schemas.microsoft.com/office/drawing/2014/main" id="{BE411FE6-5F90-480E-9EDD-97CE94F372F7}"/>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3" name="Picture 22">
                <a:extLst>
                  <a:ext uri="{FF2B5EF4-FFF2-40B4-BE49-F238E27FC236}">
                    <a16:creationId xmlns:a16="http://schemas.microsoft.com/office/drawing/2014/main" id="{0D8EB4BC-5C82-4E13-9744-96DE2247058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793349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007D4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007D40"/>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31135" y="628409"/>
            <a:ext cx="6289291"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lvl="0" algn="l" eaLnBrk="1" hangingPunct="1">
              <a:defRPr/>
            </a:pPr>
            <a:r>
              <a:rPr lang="en-US" sz="3600" dirty="0">
                <a:solidFill>
                  <a:srgbClr val="007D40"/>
                </a:solidFill>
                <a:latin typeface="MgOpen Cosmetica" panose="020B0604020202020204"/>
                <a:ea typeface="+mn-ea"/>
                <a:cs typeface="+mn-cs"/>
              </a:rPr>
              <a:t>Children’s responsibilities</a:t>
            </a:r>
            <a:endParaRPr kumimoji="0" lang="en-GB" altLang="en-NA" sz="4800" b="1" i="0" u="none" strike="noStrike" kern="0" cap="none" spc="0" normalizeH="0" baseline="0" noProof="0" dirty="0">
              <a:ln>
                <a:noFill/>
              </a:ln>
              <a:solidFill>
                <a:srgbClr val="007D40"/>
              </a:solidFill>
              <a:effectLst/>
              <a:uLnTx/>
              <a:uFillTx/>
              <a:latin typeface="MgOpen Cosmetica" panose="020B0500000300020003" pitchFamily="34" charset="0"/>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261938" y="1561076"/>
            <a:ext cx="457265" cy="861774"/>
            <a:chOff x="230263" y="28119"/>
            <a:chExt cx="457265" cy="861774"/>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8746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altLang="en-NA"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230263" y="28119"/>
              <a:ext cx="34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7E2C76"/>
                </a:buClr>
                <a:buSzTx/>
                <a:buFontTx/>
                <a:buChar char="•"/>
                <a:tabLst/>
                <a:defRPr/>
              </a:pPr>
              <a:endParaRPr kumimoji="0" lang="en-GB" altLang="en-NA"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sp>
        <p:nvSpPr>
          <p:cNvPr id="24" name="Rectangle 5">
            <a:extLst>
              <a:ext uri="{FF2B5EF4-FFF2-40B4-BE49-F238E27FC236}">
                <a16:creationId xmlns:a16="http://schemas.microsoft.com/office/drawing/2014/main" id="{6944942F-359F-4CE4-B036-CD6B2210511E}"/>
              </a:ext>
            </a:extLst>
          </p:cNvPr>
          <p:cNvSpPr txBox="1">
            <a:spLocks noChangeArrowheads="1"/>
          </p:cNvSpPr>
          <p:nvPr/>
        </p:nvSpPr>
        <p:spPr bwMode="auto">
          <a:xfrm>
            <a:off x="623561" y="1759573"/>
            <a:ext cx="7909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just" defTabSz="914400" rtl="0" eaLnBrk="1" fontAlgn="base" latinLnBrk="0" hangingPunct="1">
              <a:lnSpc>
                <a:spcPct val="100000"/>
              </a:lnSpc>
              <a:spcBef>
                <a:spcPts val="0"/>
              </a:spcBef>
              <a:spcAft>
                <a:spcPct val="0"/>
              </a:spcAft>
              <a:buClr>
                <a:srgbClr val="7E2C76"/>
              </a:buClr>
              <a:buSzTx/>
              <a:buFontTx/>
              <a:buNone/>
              <a:tabLst/>
              <a:defRPr/>
            </a:pPr>
            <a:r>
              <a:rPr kumimoji="0" lang="en-ZA" altLang="x-none" sz="2200" b="0" i="0" u="none" strike="noStrike" kern="0" cap="none" normalizeH="0" baseline="0" noProof="0" dirty="0">
                <a:ln>
                  <a:noFill/>
                </a:ln>
                <a:solidFill>
                  <a:srgbClr val="000000"/>
                </a:solidFill>
                <a:effectLst/>
                <a:uLnTx/>
                <a:uFillTx/>
                <a:latin typeface="MgOpen Cosmetica" panose="020B0500000300020003" pitchFamily="34" charset="0"/>
                <a:ea typeface="+mn-ea"/>
                <a:cs typeface="+mn-cs"/>
              </a:rPr>
              <a:t>Children also have </a:t>
            </a:r>
            <a:r>
              <a:rPr kumimoji="0" lang="en-ZA" altLang="x-none" sz="2200" b="1" i="0" u="none" strike="noStrike" kern="0" cap="none" normalizeH="0" baseline="0" noProof="0" dirty="0">
                <a:ln>
                  <a:noFill/>
                </a:ln>
                <a:solidFill>
                  <a:srgbClr val="007D40"/>
                </a:solidFill>
                <a:effectLst/>
                <a:uLnTx/>
                <a:uFillTx/>
                <a:latin typeface="MgOpen Cosmetica" panose="020B0500000300020003" pitchFamily="34" charset="0"/>
                <a:ea typeface="+mn-ea"/>
                <a:cs typeface="+mn-cs"/>
              </a:rPr>
              <a:t>responsibilities</a:t>
            </a:r>
            <a:r>
              <a:rPr kumimoji="0" lang="en-ZA" altLang="x-none" sz="2200" b="0" i="0" u="none" strike="noStrike" kern="0" cap="none" normalizeH="0" baseline="0" noProof="0" dirty="0">
                <a:ln>
                  <a:noFill/>
                </a:ln>
                <a:solidFill>
                  <a:srgbClr val="7E2C76"/>
                </a:solidFill>
                <a:effectLst/>
                <a:uLnTx/>
                <a:uFillTx/>
                <a:latin typeface="MgOpen Cosmetica" panose="020B0500000300020003" pitchFamily="34" charset="0"/>
                <a:ea typeface="+mn-ea"/>
                <a:cs typeface="+mn-cs"/>
              </a:rPr>
              <a:t> </a:t>
            </a:r>
            <a:r>
              <a:rPr kumimoji="0" lang="en-ZA" altLang="x-none" sz="2200" b="0" i="0" u="none" strike="noStrike" kern="0" cap="none" normalizeH="0" baseline="0" noProof="0" dirty="0">
                <a:ln>
                  <a:noFill/>
                </a:ln>
                <a:solidFill>
                  <a:srgbClr val="007D40"/>
                </a:solidFill>
                <a:effectLst/>
                <a:uLnTx/>
                <a:uFillTx/>
                <a:latin typeface="MgOpen Cosmetica" panose="020B0500000300020003" pitchFamily="34" charset="0"/>
                <a:ea typeface="+mn-ea"/>
                <a:cs typeface="+mn-cs"/>
              </a:rPr>
              <a:t>in </a:t>
            </a:r>
          </a:p>
          <a:p>
            <a:pPr marL="0" marR="0" lvl="0" indent="0" algn="just" defTabSz="914400" rtl="0" eaLnBrk="1" fontAlgn="base" latinLnBrk="0" hangingPunct="1">
              <a:lnSpc>
                <a:spcPct val="100000"/>
              </a:lnSpc>
              <a:spcBef>
                <a:spcPts val="0"/>
              </a:spcBef>
              <a:spcAft>
                <a:spcPct val="0"/>
              </a:spcAft>
              <a:buClr>
                <a:srgbClr val="7E2C76"/>
              </a:buClr>
              <a:buSzTx/>
              <a:buFontTx/>
              <a:buNone/>
              <a:tabLst/>
              <a:defRPr/>
            </a:pPr>
            <a:r>
              <a:rPr kumimoji="0" lang="en-ZA" altLang="x-none" sz="2200" b="0" i="0" u="none" strike="noStrike" kern="0" cap="none" normalizeH="0" baseline="0" noProof="0" dirty="0">
                <a:ln>
                  <a:noFill/>
                </a:ln>
                <a:solidFill>
                  <a:srgbClr val="007D40"/>
                </a:solidFill>
                <a:effectLst/>
                <a:uLnTx/>
                <a:uFillTx/>
                <a:latin typeface="MgOpen Cosmetica" panose="020B0500000300020003" pitchFamily="34" charset="0"/>
                <a:ea typeface="+mn-ea"/>
                <a:cs typeface="+mn-cs"/>
              </a:rPr>
              <a:t>light of their age, maturity, stage of </a:t>
            </a:r>
          </a:p>
          <a:p>
            <a:pPr marL="0" marR="0" lvl="0" indent="0" algn="just" defTabSz="914400" rtl="0" eaLnBrk="1" fontAlgn="base" latinLnBrk="0" hangingPunct="1">
              <a:lnSpc>
                <a:spcPct val="100000"/>
              </a:lnSpc>
              <a:spcBef>
                <a:spcPts val="0"/>
              </a:spcBef>
              <a:spcAft>
                <a:spcPct val="0"/>
              </a:spcAft>
              <a:buClr>
                <a:srgbClr val="7E2C76"/>
              </a:buClr>
              <a:buSzTx/>
              <a:buFontTx/>
              <a:buNone/>
              <a:tabLst/>
              <a:defRPr/>
            </a:pPr>
            <a:r>
              <a:rPr kumimoji="0" lang="en-ZA" altLang="x-none" sz="2200" b="0" i="0" u="none" strike="noStrike" kern="0" cap="none" normalizeH="0" baseline="0" noProof="0" dirty="0">
                <a:ln>
                  <a:noFill/>
                </a:ln>
                <a:solidFill>
                  <a:srgbClr val="007D40"/>
                </a:solidFill>
                <a:effectLst/>
                <a:uLnTx/>
                <a:uFillTx/>
                <a:latin typeface="MgOpen Cosmetica" panose="020B0500000300020003" pitchFamily="34" charset="0"/>
                <a:ea typeface="+mn-ea"/>
                <a:cs typeface="+mn-cs"/>
              </a:rPr>
              <a:t>development &amp; </a:t>
            </a:r>
            <a:r>
              <a:rPr kumimoji="0" lang="en-ZA" altLang="x-none" sz="2200" b="0" u="none" strike="noStrike" kern="0" cap="none" normalizeH="0" baseline="0" noProof="0" dirty="0">
                <a:ln>
                  <a:noFill/>
                </a:ln>
                <a:solidFill>
                  <a:srgbClr val="007D40"/>
                </a:solidFill>
                <a:effectLst/>
                <a:uLnTx/>
                <a:uFillTx/>
                <a:latin typeface="MgOpen Cosmetica" panose="020B0500000300020003" pitchFamily="34" charset="0"/>
                <a:ea typeface="+mn-ea"/>
                <a:cs typeface="+mn-cs"/>
              </a:rPr>
              <a:t>abil</a:t>
            </a:r>
            <a:r>
              <a:rPr kumimoji="0" lang="en-ZA" altLang="x-none" sz="2200" b="0" i="0" u="none" strike="noStrike" kern="0" cap="none" normalizeH="0" baseline="0" noProof="0" dirty="0">
                <a:ln>
                  <a:noFill/>
                </a:ln>
                <a:solidFill>
                  <a:srgbClr val="007D40"/>
                </a:solidFill>
                <a:effectLst/>
                <a:uLnTx/>
                <a:uFillTx/>
                <a:latin typeface="MgOpen Cosmetica" panose="020B0500000300020003" pitchFamily="34" charset="0"/>
                <a:ea typeface="+mn-ea"/>
                <a:cs typeface="+mn-cs"/>
              </a:rPr>
              <a:t>ity</a:t>
            </a:r>
            <a:r>
              <a:rPr lang="en-GB" altLang="x-none" sz="2200" kern="0" noProof="0" dirty="0">
                <a:solidFill>
                  <a:srgbClr val="000000"/>
                </a:solidFill>
                <a:latin typeface="MgOpen Cosmetica" panose="020B0500000300020003" pitchFamily="34" charset="0"/>
              </a:rPr>
              <a:t>:</a:t>
            </a:r>
            <a:endParaRPr kumimoji="0" lang="en-GB" altLang="x-none" sz="2200" b="0" i="0" u="none" strike="noStrike" kern="0" cap="none" normalizeH="0" baseline="0" noProof="0" dirty="0">
              <a:ln>
                <a:noFill/>
              </a:ln>
              <a:solidFill>
                <a:srgbClr val="000000"/>
              </a:solidFill>
              <a:effectLst/>
              <a:uLnTx/>
              <a:uFillTx/>
              <a:latin typeface="MgOpen Cosmetica" panose="020B0500000300020003"/>
              <a:ea typeface="+mn-ea"/>
              <a:cs typeface="+mn-cs"/>
            </a:endParaRPr>
          </a:p>
        </p:txBody>
      </p:sp>
      <p:sp>
        <p:nvSpPr>
          <p:cNvPr id="26"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20360" y="2952308"/>
            <a:ext cx="5967999" cy="35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60000" marR="0" lvl="0" indent="-360000" algn="l" defTabSz="914400" rtl="0" eaLnBrk="1" fontAlgn="base" latinLnBrk="0" hangingPunct="1">
              <a:lnSpc>
                <a:spcPct val="100000"/>
              </a:lnSpc>
              <a:spcBef>
                <a:spcPts val="0"/>
              </a:spcBef>
              <a:spcAft>
                <a:spcPct val="0"/>
              </a:spcAft>
              <a:buClr>
                <a:srgbClr val="007D40"/>
              </a:buClr>
              <a:buSzPct val="90000"/>
              <a:buFont typeface="Wingdings" panose="05000000000000000000" pitchFamily="2" charset="2"/>
              <a:buChar char="l"/>
              <a:tabLst/>
              <a:defRPr/>
            </a:pPr>
            <a:r>
              <a:rPr kumimoji="0" lang="en-GB"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Duty to family</a:t>
            </a:r>
          </a:p>
          <a:p>
            <a:pPr marL="630238" marR="0" lvl="0" indent="-268288" algn="l" defTabSz="914400" rtl="0" eaLnBrk="1" fontAlgn="base" latinLnBrk="0" hangingPunct="1">
              <a:lnSpc>
                <a:spcPct val="100000"/>
              </a:lnSpc>
              <a:spcBef>
                <a:spcPts val="0"/>
              </a:spcBef>
              <a:spcAft>
                <a:spcPct val="0"/>
              </a:spcAft>
              <a:buClr>
                <a:srgbClr val="007D40"/>
              </a:buClr>
              <a:buSzTx/>
              <a:buFont typeface="Arial" panose="020B0604020202020204" pitchFamily="34" charset="0"/>
              <a:buChar char="●"/>
              <a:tabLst/>
              <a:defRPr/>
            </a:pPr>
            <a:r>
              <a:rPr kumimoji="0" lang="en-GB" altLang="x-none" sz="1800" b="0"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respect rights of family members</a:t>
            </a:r>
          </a:p>
          <a:p>
            <a:pPr marL="630238" marR="0" lvl="0" indent="-268288" algn="l" defTabSz="914400" rtl="0" eaLnBrk="1" fontAlgn="base" latinLnBrk="0" hangingPunct="1">
              <a:lnSpc>
                <a:spcPct val="100000"/>
              </a:lnSpc>
              <a:spcBef>
                <a:spcPts val="0"/>
              </a:spcBef>
              <a:spcAft>
                <a:spcPts val="0"/>
              </a:spcAft>
              <a:buClr>
                <a:srgbClr val="007D40"/>
              </a:buClr>
              <a:buSzTx/>
              <a:buFont typeface="Arial" panose="020B0604020202020204" pitchFamily="34" charset="0"/>
              <a:buChar char="●"/>
              <a:tabLst/>
              <a:defRPr/>
            </a:pPr>
            <a:r>
              <a:rPr kumimoji="0" lang="en-GB" altLang="x-none" sz="1800" b="0"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assist them in times of need</a:t>
            </a:r>
          </a:p>
          <a:p>
            <a:pPr marL="360000" marR="0" lvl="0" indent="-360000" algn="l" defTabSz="914400" rtl="0" eaLnBrk="1" fontAlgn="base" latinLnBrk="0" hangingPunct="1">
              <a:lnSpc>
                <a:spcPct val="100000"/>
              </a:lnSpc>
              <a:spcBef>
                <a:spcPts val="0"/>
              </a:spcBef>
              <a:spcAft>
                <a:spcPct val="0"/>
              </a:spcAft>
              <a:buClr>
                <a:srgbClr val="007D40"/>
              </a:buClr>
              <a:buSzPct val="90000"/>
              <a:buFont typeface="Wingdings" panose="05000000000000000000" pitchFamily="2" charset="2"/>
              <a:buChar char="l"/>
              <a:tabLst/>
              <a:defRPr/>
            </a:pPr>
            <a:r>
              <a:rPr kumimoji="0" lang="en-GB"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Duty to community</a:t>
            </a:r>
          </a:p>
          <a:p>
            <a:pPr marL="630238" marR="0" lvl="0" indent="-268288" algn="l" defTabSz="914400" rtl="0" eaLnBrk="1" fontAlgn="base" latinLnBrk="0" hangingPunct="1">
              <a:lnSpc>
                <a:spcPct val="100000"/>
              </a:lnSpc>
              <a:spcBef>
                <a:spcPts val="0"/>
              </a:spcBef>
              <a:spcAft>
                <a:spcPct val="0"/>
              </a:spcAft>
              <a:buClr>
                <a:srgbClr val="007D40"/>
              </a:buClr>
              <a:buSzTx/>
              <a:buFont typeface="Arial" panose="020B0604020202020204" pitchFamily="34" charset="0"/>
              <a:buChar char="●"/>
              <a:tabLst/>
              <a:defRPr/>
            </a:pPr>
            <a:r>
              <a:rPr kumimoji="0" lang="en-GB" altLang="x-none" sz="1800" b="0"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respect rights of community members</a:t>
            </a:r>
          </a:p>
          <a:p>
            <a:pPr marL="630238" marR="0" lvl="0" indent="-268288" algn="l" defTabSz="914400" rtl="0" eaLnBrk="1" fontAlgn="base" latinLnBrk="0" hangingPunct="1">
              <a:lnSpc>
                <a:spcPct val="100000"/>
              </a:lnSpc>
              <a:spcBef>
                <a:spcPts val="0"/>
              </a:spcBef>
              <a:spcAft>
                <a:spcPct val="0"/>
              </a:spcAft>
              <a:buClr>
                <a:srgbClr val="007D40"/>
              </a:buClr>
              <a:buSzTx/>
              <a:buFont typeface="Arial" panose="020B0604020202020204" pitchFamily="34" charset="0"/>
              <a:buChar char="●"/>
              <a:tabLst/>
              <a:defRPr/>
            </a:pPr>
            <a:r>
              <a:rPr kumimoji="0" lang="en-GB" altLang="x-none" sz="1800" b="0"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serve community</a:t>
            </a:r>
          </a:p>
          <a:p>
            <a:pPr marL="630238" marR="0" lvl="0" indent="-268288" algn="l" defTabSz="914400" rtl="0" eaLnBrk="1" fontAlgn="base" latinLnBrk="0" hangingPunct="1">
              <a:lnSpc>
                <a:spcPct val="100000"/>
              </a:lnSpc>
              <a:spcBef>
                <a:spcPts val="0"/>
              </a:spcBef>
              <a:spcAft>
                <a:spcPts val="0"/>
              </a:spcAft>
              <a:buClr>
                <a:srgbClr val="007D40"/>
              </a:buClr>
              <a:buSzTx/>
              <a:buFont typeface="Arial" panose="020B0604020202020204" pitchFamily="34" charset="0"/>
              <a:buChar char="●"/>
              <a:tabLst/>
              <a:defRPr/>
            </a:pPr>
            <a:r>
              <a:rPr kumimoji="0" lang="en-GB" altLang="x-none" sz="1800" b="0"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preserve &amp; strengthen positive cultural values </a:t>
            </a:r>
          </a:p>
          <a:p>
            <a:pPr marL="360000" marR="0" lvl="0" indent="-360000" algn="l" defTabSz="914400" rtl="0" eaLnBrk="1" fontAlgn="base" latinLnBrk="0" hangingPunct="1">
              <a:lnSpc>
                <a:spcPct val="100000"/>
              </a:lnSpc>
              <a:spcBef>
                <a:spcPts val="0"/>
              </a:spcBef>
              <a:spcAft>
                <a:spcPct val="0"/>
              </a:spcAft>
              <a:buClr>
                <a:srgbClr val="007D40"/>
              </a:buClr>
              <a:buSzPct val="90000"/>
              <a:buFont typeface="Wingdings" panose="05000000000000000000" pitchFamily="2" charset="2"/>
              <a:buChar char="l"/>
              <a:tabLst/>
              <a:defRPr/>
            </a:pPr>
            <a:r>
              <a:rPr kumimoji="0" lang="en-GB"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Duty to nation</a:t>
            </a:r>
            <a:endParaRPr kumimoji="0" lang="en-GB"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a:p>
            <a:pPr marL="630238" marR="0" lvl="0" indent="-268288" algn="l" defTabSz="914400" rtl="0" eaLnBrk="1" fontAlgn="base" latinLnBrk="0" hangingPunct="1">
              <a:lnSpc>
                <a:spcPct val="100000"/>
              </a:lnSpc>
              <a:spcBef>
                <a:spcPts val="0"/>
              </a:spcBef>
              <a:spcAft>
                <a:spcPct val="0"/>
              </a:spcAft>
              <a:buClr>
                <a:srgbClr val="007D40"/>
              </a:buClr>
              <a:buSzTx/>
              <a:buFont typeface="Arial" panose="020B0604020202020204" pitchFamily="34" charset="0"/>
              <a:buChar char="●"/>
              <a:tabLst/>
              <a:defRPr/>
            </a:pPr>
            <a:r>
              <a:rPr kumimoji="0" lang="en-GB" altLang="x-none" sz="1800" b="0"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respect rights of all persons in Namibia</a:t>
            </a:r>
          </a:p>
          <a:p>
            <a:pPr marL="630238" marR="0" lvl="0" indent="-268288" algn="l" defTabSz="914400" rtl="0" eaLnBrk="1" fontAlgn="base" latinLnBrk="0" hangingPunct="1">
              <a:lnSpc>
                <a:spcPct val="100000"/>
              </a:lnSpc>
              <a:spcBef>
                <a:spcPts val="0"/>
              </a:spcBef>
              <a:spcAft>
                <a:spcPts val="0"/>
              </a:spcAft>
              <a:buClr>
                <a:srgbClr val="007D40"/>
              </a:buClr>
              <a:buSzTx/>
              <a:buFont typeface="Arial" panose="020B0604020202020204" pitchFamily="34" charset="0"/>
              <a:buChar char="●"/>
              <a:tabLst/>
              <a:defRPr/>
            </a:pPr>
            <a:r>
              <a:rPr kumimoji="0" lang="en-GB" altLang="x-none" sz="1800" b="0"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serve nation, preserve &amp; strengthen national solidarity</a:t>
            </a:r>
            <a:endParaRPr kumimoji="0" lang="en-GB" altLang="x-none" sz="2400" b="0"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endParaRPr>
          </a:p>
          <a:p>
            <a:pPr marL="360000" marR="0" lvl="0" indent="-360000" algn="l" defTabSz="914400" rtl="0" eaLnBrk="1" fontAlgn="base" latinLnBrk="0" hangingPunct="1">
              <a:lnSpc>
                <a:spcPct val="100000"/>
              </a:lnSpc>
              <a:spcBef>
                <a:spcPts val="0"/>
              </a:spcBef>
              <a:spcAft>
                <a:spcPct val="0"/>
              </a:spcAft>
              <a:buClr>
                <a:srgbClr val="007D40"/>
              </a:buClr>
              <a:buSzPct val="90000"/>
              <a:buFont typeface="Wingdings" panose="05000000000000000000" pitchFamily="2" charset="2"/>
              <a:buChar char="l"/>
              <a:tabLst/>
              <a:defRPr/>
            </a:pPr>
            <a:r>
              <a:rPr kumimoji="0" lang="en-GB"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Duty to society </a:t>
            </a:r>
          </a:p>
          <a:p>
            <a:pPr marL="630238" marR="0" lvl="0" indent="-268288" algn="l" defTabSz="914400" rtl="0" eaLnBrk="1" fontAlgn="base" latinLnBrk="0" hangingPunct="1">
              <a:lnSpc>
                <a:spcPct val="100000"/>
              </a:lnSpc>
              <a:spcBef>
                <a:spcPts val="0"/>
              </a:spcBef>
              <a:spcAft>
                <a:spcPct val="0"/>
              </a:spcAft>
              <a:buClr>
                <a:srgbClr val="007D40"/>
              </a:buClr>
              <a:buSzTx/>
              <a:buFont typeface="Arial" panose="020B0604020202020204" pitchFamily="34" charset="0"/>
              <a:buChar char="●"/>
              <a:tabLst/>
              <a:defRPr/>
            </a:pPr>
            <a:r>
              <a:rPr kumimoji="0" lang="en-GB" altLang="x-none" sz="1800" b="0"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contribute to moral well-being of society</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3837" y="1867959"/>
            <a:ext cx="3066602" cy="1862793"/>
          </a:xfrm>
          <a:prstGeom prst="rect">
            <a:avLst/>
          </a:prstGeom>
        </p:spPr>
      </p:pic>
      <p:grpSp>
        <p:nvGrpSpPr>
          <p:cNvPr id="41" name="Group 40">
            <a:extLst>
              <a:ext uri="{FF2B5EF4-FFF2-40B4-BE49-F238E27FC236}">
                <a16:creationId xmlns:a16="http://schemas.microsoft.com/office/drawing/2014/main" id="{DFBD18BB-12D1-44F8-A9C2-CFB3D2CB3E8E}"/>
              </a:ext>
            </a:extLst>
          </p:cNvPr>
          <p:cNvGrpSpPr/>
          <p:nvPr/>
        </p:nvGrpSpPr>
        <p:grpSpPr>
          <a:xfrm>
            <a:off x="158646" y="542427"/>
            <a:ext cx="1514069" cy="900000"/>
            <a:chOff x="122070" y="542427"/>
            <a:chExt cx="1514069" cy="900000"/>
          </a:xfrm>
        </p:grpSpPr>
        <p:grpSp>
          <p:nvGrpSpPr>
            <p:cNvPr id="42" name="Group 9">
              <a:extLst>
                <a:ext uri="{FF2B5EF4-FFF2-40B4-BE49-F238E27FC236}">
                  <a16:creationId xmlns:a16="http://schemas.microsoft.com/office/drawing/2014/main" id="{EC618AD0-082B-4C3F-AE5B-7379F4F6B1EA}"/>
                </a:ext>
              </a:extLst>
            </p:cNvPr>
            <p:cNvGrpSpPr>
              <a:grpSpLocks/>
            </p:cNvGrpSpPr>
            <p:nvPr/>
          </p:nvGrpSpPr>
          <p:grpSpPr bwMode="auto">
            <a:xfrm>
              <a:off x="122070" y="589753"/>
              <a:ext cx="1021943" cy="792000"/>
              <a:chOff x="45451" y="590550"/>
              <a:chExt cx="1213436" cy="848620"/>
            </a:xfrm>
          </p:grpSpPr>
          <p:cxnSp>
            <p:nvCxnSpPr>
              <p:cNvPr id="46" name="Straight Connector 45">
                <a:extLst>
                  <a:ext uri="{FF2B5EF4-FFF2-40B4-BE49-F238E27FC236}">
                    <a16:creationId xmlns:a16="http://schemas.microsoft.com/office/drawing/2014/main" id="{4E58F9F2-CB1D-4D9C-AC69-AD037BE24679}"/>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3FE1BC6-90C6-4BA6-93B3-9CA6E1EEA61C}"/>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5C2B677-08DC-46C0-8D42-BA2717639273}"/>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87561B-2453-45B0-B7F2-31CD88E98C54}"/>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6EA2DAD-3746-4FCA-9A37-4B05E885FDF7}"/>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5157CEF-D9E9-4817-A9CB-3A5227939252}"/>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C7D4D0B-7673-4AE5-89EC-C8F9A05B26F9}"/>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2B999FD-11D4-4E4B-A9D5-7D582B70DACB}"/>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777E84F-17A2-4AAA-9AC1-9DFE4334546F}"/>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3" name="Group 12">
              <a:extLst>
                <a:ext uri="{FF2B5EF4-FFF2-40B4-BE49-F238E27FC236}">
                  <a16:creationId xmlns:a16="http://schemas.microsoft.com/office/drawing/2014/main" id="{003FEC7D-3CEC-4019-AC07-591F521BAE55}"/>
                </a:ext>
              </a:extLst>
            </p:cNvPr>
            <p:cNvGrpSpPr>
              <a:grpSpLocks noChangeAspect="1"/>
            </p:cNvGrpSpPr>
            <p:nvPr/>
          </p:nvGrpSpPr>
          <p:grpSpPr bwMode="auto">
            <a:xfrm>
              <a:off x="721038" y="542427"/>
              <a:ext cx="915101" cy="900000"/>
              <a:chOff x="785813" y="539748"/>
              <a:chExt cx="962298" cy="946152"/>
            </a:xfrm>
          </p:grpSpPr>
          <p:sp>
            <p:nvSpPr>
              <p:cNvPr id="44" name="Oval 43">
                <a:extLst>
                  <a:ext uri="{FF2B5EF4-FFF2-40B4-BE49-F238E27FC236}">
                    <a16:creationId xmlns:a16="http://schemas.microsoft.com/office/drawing/2014/main" id="{FEA3A534-87AB-42FB-BED0-540877A5EB1D}"/>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5" name="Picture 22">
                <a:extLst>
                  <a:ext uri="{FF2B5EF4-FFF2-40B4-BE49-F238E27FC236}">
                    <a16:creationId xmlns:a16="http://schemas.microsoft.com/office/drawing/2014/main" id="{70E65FFD-DC7A-4666-9A48-C2BDAAD4829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70971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2A5313-7D4C-4D6E-97AF-41E5E1127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4205" y="1300568"/>
            <a:ext cx="4038608" cy="4562866"/>
          </a:xfrm>
          <a:prstGeom prst="rect">
            <a:avLst/>
          </a:prstGeom>
        </p:spPr>
      </p:pic>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007D4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007D40"/>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34609" y="746570"/>
            <a:ext cx="6298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lvl="0" algn="l" eaLnBrk="1" hangingPunct="1">
              <a:defRPr/>
            </a:pPr>
            <a:r>
              <a:rPr lang="en-US" sz="3600" dirty="0">
                <a:solidFill>
                  <a:srgbClr val="007D40"/>
                </a:solidFill>
                <a:latin typeface="MgOpen Cosmetica" panose="020B0604020202020204"/>
                <a:ea typeface="+mn-ea"/>
                <a:cs typeface="+mn-cs"/>
              </a:rPr>
              <a:t>Parent’s rights</a:t>
            </a:r>
            <a:endParaRPr kumimoji="0" lang="en-GB" altLang="en-NA" sz="4800" b="1" i="0" u="none" strike="noStrike" kern="0" cap="none" spc="0" normalizeH="0" baseline="0" noProof="0" dirty="0">
              <a:ln>
                <a:noFill/>
              </a:ln>
              <a:solidFill>
                <a:srgbClr val="007D40"/>
              </a:solidFill>
              <a:effectLst/>
              <a:uLnTx/>
              <a:uFillTx/>
              <a:latin typeface="MgOpen Cosmetica" panose="020B0500000300020003" pitchFamily="34" charset="0"/>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261938" y="1561076"/>
            <a:ext cx="457265" cy="861774"/>
            <a:chOff x="230263" y="28119"/>
            <a:chExt cx="457265" cy="861774"/>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8746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altLang="en-NA"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230263" y="28119"/>
              <a:ext cx="34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7E2C76"/>
                </a:buClr>
                <a:buSzTx/>
                <a:buFontTx/>
                <a:buChar char="•"/>
                <a:tabLst/>
                <a:defRPr/>
              </a:pPr>
              <a:endParaRPr kumimoji="0" lang="en-GB" altLang="en-NA"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sp>
        <p:nvSpPr>
          <p:cNvPr id="24"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8" y="1776519"/>
            <a:ext cx="419180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60000" marR="0" lvl="0" indent="-360000" algn="l" defTabSz="914400" rtl="0" eaLnBrk="1" fontAlgn="base" latinLnBrk="0" hangingPunct="1">
              <a:lnSpc>
                <a:spcPct val="100000"/>
              </a:lnSpc>
              <a:spcBef>
                <a:spcPts val="0"/>
              </a:spcBef>
              <a:spcAft>
                <a:spcPts val="1200"/>
              </a:spcAft>
              <a:buClr>
                <a:srgbClr val="007D40"/>
              </a:buClr>
              <a:buSzPct val="90000"/>
              <a:buFont typeface="Wingdings" panose="05000000000000000000" pitchFamily="2" charset="2"/>
              <a:buChar char="l"/>
              <a:tabLst>
                <a:tab pos="361950" algn="l"/>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Right to control and </a:t>
            </a:r>
            <a:b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administer child’s </a:t>
            </a:r>
            <a:r>
              <a:rPr kumimoji="0" lang="en-ZA" altLang="x-none" sz="2400" b="1"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property</a:t>
            </a:r>
          </a:p>
          <a:p>
            <a:pPr marL="360000" marR="0" lvl="0" indent="-360000" algn="l" defTabSz="914400" rtl="0" eaLnBrk="1" fontAlgn="base" latinLnBrk="0" hangingPunct="1">
              <a:lnSpc>
                <a:spcPct val="100000"/>
              </a:lnSpc>
              <a:spcBef>
                <a:spcPts val="0"/>
              </a:spcBef>
              <a:spcAft>
                <a:spcPts val="1200"/>
              </a:spcAft>
              <a:buClr>
                <a:srgbClr val="007D40"/>
              </a:buClr>
              <a:buSzPct val="90000"/>
              <a:buFont typeface="Wingdings" panose="05000000000000000000" pitchFamily="2" charset="2"/>
              <a:buChar char="l"/>
              <a:tabLst>
                <a:tab pos="361950" algn="l"/>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Right to represent the child </a:t>
            </a:r>
            <a:b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in </a:t>
            </a:r>
            <a:r>
              <a:rPr kumimoji="0" lang="en-ZA" altLang="x-none" sz="2400" b="1"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legal proceedings</a:t>
            </a:r>
          </a:p>
          <a:p>
            <a:pPr marL="360000" marR="0" lvl="0" indent="-360000" algn="l" defTabSz="914400" rtl="0" eaLnBrk="1" fontAlgn="base" latinLnBrk="0" hangingPunct="1">
              <a:lnSpc>
                <a:spcPct val="100000"/>
              </a:lnSpc>
              <a:spcBef>
                <a:spcPts val="0"/>
              </a:spcBef>
              <a:spcAft>
                <a:spcPts val="1200"/>
              </a:spcAft>
              <a:buClr>
                <a:srgbClr val="007D40"/>
              </a:buClr>
              <a:buSzPct val="90000"/>
              <a:buFont typeface="Wingdings" panose="05000000000000000000" pitchFamily="2" charset="2"/>
              <a:buChar char="l"/>
              <a:tabLst>
                <a:tab pos="361950" algn="l"/>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Right to maintain </a:t>
            </a:r>
            <a:r>
              <a:rPr kumimoji="0" lang="en-ZA" altLang="x-none" sz="2400" b="1"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contact </a:t>
            </a:r>
            <a:br>
              <a:rPr kumimoji="0" lang="en-ZA" altLang="x-none" sz="2400" b="1"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br>
            <a:r>
              <a:rPr kumimoji="0" lang="en-ZA" altLang="x-none" sz="2400" b="1"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with the child</a:t>
            </a: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if this is in </a:t>
            </a:r>
            <a:b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child’s best interests</a:t>
            </a:r>
          </a:p>
          <a:p>
            <a:pPr marL="360000" marR="0" lvl="0" indent="-360000" algn="l" defTabSz="914400" rtl="0" eaLnBrk="1" fontAlgn="base" latinLnBrk="0" hangingPunct="1">
              <a:lnSpc>
                <a:spcPct val="100000"/>
              </a:lnSpc>
              <a:spcBef>
                <a:spcPts val="0"/>
              </a:spcBef>
              <a:spcAft>
                <a:spcPts val="1200"/>
              </a:spcAft>
              <a:buClr>
                <a:srgbClr val="007D40"/>
              </a:buClr>
              <a:buSzPct val="90000"/>
              <a:buFont typeface="Wingdings" panose="05000000000000000000" pitchFamily="2" charset="2"/>
              <a:buChar char="l"/>
              <a:tabLst>
                <a:tab pos="361950" algn="l"/>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Right to give or refuse </a:t>
            </a:r>
            <a:b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400" b="1"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consents</a:t>
            </a: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required by law </a:t>
            </a:r>
            <a:b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for in respect of the child.</a:t>
            </a:r>
          </a:p>
        </p:txBody>
      </p:sp>
      <p:grpSp>
        <p:nvGrpSpPr>
          <p:cNvPr id="40" name="Group 39">
            <a:extLst>
              <a:ext uri="{FF2B5EF4-FFF2-40B4-BE49-F238E27FC236}">
                <a16:creationId xmlns:a16="http://schemas.microsoft.com/office/drawing/2014/main" id="{5EB16094-8C8B-4A40-BBD3-3FBE1FE21D55}"/>
              </a:ext>
            </a:extLst>
          </p:cNvPr>
          <p:cNvGrpSpPr/>
          <p:nvPr/>
        </p:nvGrpSpPr>
        <p:grpSpPr>
          <a:xfrm>
            <a:off x="158646" y="542427"/>
            <a:ext cx="1514069" cy="900000"/>
            <a:chOff x="122070" y="542427"/>
            <a:chExt cx="1514069" cy="900000"/>
          </a:xfrm>
        </p:grpSpPr>
        <p:grpSp>
          <p:nvGrpSpPr>
            <p:cNvPr id="41" name="Group 9">
              <a:extLst>
                <a:ext uri="{FF2B5EF4-FFF2-40B4-BE49-F238E27FC236}">
                  <a16:creationId xmlns:a16="http://schemas.microsoft.com/office/drawing/2014/main" id="{7B14FCBA-1943-4145-AE6F-493B808FDEA6}"/>
                </a:ext>
              </a:extLst>
            </p:cNvPr>
            <p:cNvGrpSpPr>
              <a:grpSpLocks/>
            </p:cNvGrpSpPr>
            <p:nvPr/>
          </p:nvGrpSpPr>
          <p:grpSpPr bwMode="auto">
            <a:xfrm>
              <a:off x="122070" y="589753"/>
              <a:ext cx="1021943" cy="792000"/>
              <a:chOff x="45451" y="590550"/>
              <a:chExt cx="1213436" cy="848620"/>
            </a:xfrm>
          </p:grpSpPr>
          <p:cxnSp>
            <p:nvCxnSpPr>
              <p:cNvPr id="45" name="Straight Connector 44">
                <a:extLst>
                  <a:ext uri="{FF2B5EF4-FFF2-40B4-BE49-F238E27FC236}">
                    <a16:creationId xmlns:a16="http://schemas.microsoft.com/office/drawing/2014/main" id="{89F07243-23CC-4973-AA14-E60AA0AA3751}"/>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055621B-DFF7-49BA-972D-835EE2F8D655}"/>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CDA5A6E-433C-49A7-8F33-2D78B6D0D6DA}"/>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213ECC-78A1-437A-9B27-A4838CA34461}"/>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B7E9AA4-A5C5-455C-BC8C-D68C78F42A01}"/>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644F442-F0EC-4EBF-BDC7-2BD9DC3F0602}"/>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05CD838-BDE4-43D9-BEC6-0AB49214C105}"/>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02541AC-47C0-4A7D-9149-5DAF0BD7EB58}"/>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02008DD-CE11-4191-8C0D-787D62F55219}"/>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2" name="Group 12">
              <a:extLst>
                <a:ext uri="{FF2B5EF4-FFF2-40B4-BE49-F238E27FC236}">
                  <a16:creationId xmlns:a16="http://schemas.microsoft.com/office/drawing/2014/main" id="{FB80D77A-5769-4FD3-84C8-E012576FC25D}"/>
                </a:ext>
              </a:extLst>
            </p:cNvPr>
            <p:cNvGrpSpPr>
              <a:grpSpLocks noChangeAspect="1"/>
            </p:cNvGrpSpPr>
            <p:nvPr/>
          </p:nvGrpSpPr>
          <p:grpSpPr bwMode="auto">
            <a:xfrm>
              <a:off x="721038" y="542427"/>
              <a:ext cx="915101" cy="900000"/>
              <a:chOff x="785813" y="539748"/>
              <a:chExt cx="962298" cy="946152"/>
            </a:xfrm>
          </p:grpSpPr>
          <p:sp>
            <p:nvSpPr>
              <p:cNvPr id="43" name="Oval 42">
                <a:extLst>
                  <a:ext uri="{FF2B5EF4-FFF2-40B4-BE49-F238E27FC236}">
                    <a16:creationId xmlns:a16="http://schemas.microsoft.com/office/drawing/2014/main" id="{607BC0F7-6962-4B31-95DA-67468C1C4DCB}"/>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4" name="Picture 22">
                <a:extLst>
                  <a:ext uri="{FF2B5EF4-FFF2-40B4-BE49-F238E27FC236}">
                    <a16:creationId xmlns:a16="http://schemas.microsoft.com/office/drawing/2014/main" id="{6148D791-8D0A-4366-8152-9BC17F2FFC6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06685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007D4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007D40"/>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71683" y="628409"/>
            <a:ext cx="6261130"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lvl="0" algn="l" eaLnBrk="1" hangingPunct="1">
              <a:defRPr/>
            </a:pPr>
            <a:r>
              <a:rPr lang="en-US" sz="3600" dirty="0">
                <a:solidFill>
                  <a:srgbClr val="007D40"/>
                </a:solidFill>
                <a:latin typeface="MgOpen Cosmetica" panose="020B0604020202020204"/>
                <a:ea typeface="+mn-ea"/>
                <a:cs typeface="+mn-cs"/>
              </a:rPr>
              <a:t>Parent’s responsibilities</a:t>
            </a:r>
            <a:endParaRPr kumimoji="0" lang="en-GB" altLang="en-NA" sz="4800" b="1" i="0" u="none" strike="noStrike" kern="0" cap="none" spc="0" normalizeH="0" baseline="0" noProof="0" dirty="0">
              <a:ln>
                <a:noFill/>
              </a:ln>
              <a:solidFill>
                <a:srgbClr val="007D40"/>
              </a:solidFill>
              <a:effectLst/>
              <a:uLnTx/>
              <a:uFillTx/>
              <a:latin typeface="MgOpen Cosmetica" panose="020B0500000300020003" pitchFamily="34" charset="0"/>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261938" y="1561076"/>
            <a:ext cx="457265" cy="861774"/>
            <a:chOff x="230263" y="28119"/>
            <a:chExt cx="457265" cy="861774"/>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8746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altLang="en-NA"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230263" y="28119"/>
              <a:ext cx="34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7E2C76"/>
                </a:buClr>
                <a:buSzTx/>
                <a:buFontTx/>
                <a:buChar char="•"/>
                <a:tabLst/>
                <a:defRPr/>
              </a:pPr>
              <a:endParaRPr kumimoji="0" lang="en-GB" altLang="en-NA"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sp>
        <p:nvSpPr>
          <p:cNvPr id="26"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08187" y="1877263"/>
            <a:ext cx="556462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60000" marR="0" lvl="0" indent="-360000" algn="l" defTabSz="914400" rtl="0" eaLnBrk="1" fontAlgn="base" latinLnBrk="0" hangingPunct="1">
              <a:lnSpc>
                <a:spcPct val="100000"/>
              </a:lnSpc>
              <a:spcBef>
                <a:spcPts val="0"/>
              </a:spcBef>
              <a:spcAft>
                <a:spcPts val="1200"/>
              </a:spcAft>
              <a:buClr>
                <a:srgbClr val="007D40"/>
              </a:buClr>
              <a:buSzPct val="90000"/>
              <a:buFont typeface="Wingdings" panose="05000000000000000000" pitchFamily="2" charset="2"/>
              <a:buChar char="l"/>
              <a:tabLst>
                <a:tab pos="361950" algn="l"/>
                <a:tab pos="715963" algn="l"/>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Duty to </a:t>
            </a:r>
            <a:r>
              <a:rPr kumimoji="0" lang="en-ZA" altLang="x-none" sz="2400" i="0" u="none" strike="noStrike" kern="0" cap="none" spc="0" normalizeH="0" baseline="0" noProof="0" dirty="0">
                <a:ln>
                  <a:noFill/>
                </a:ln>
                <a:solidFill>
                  <a:schemeClr val="tx1"/>
                </a:solidFill>
                <a:effectLst/>
                <a:uLnTx/>
                <a:uFillTx/>
                <a:latin typeface="MgOpen Cosmetica" panose="020B0500000300020003" pitchFamily="34" charset="0"/>
                <a:ea typeface="+mn-ea"/>
                <a:cs typeface="+mn-cs"/>
              </a:rPr>
              <a:t>act in child’s </a:t>
            </a:r>
            <a:r>
              <a:rPr kumimoji="0" lang="en-ZA" altLang="x-none" sz="2400" b="1"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best interests</a:t>
            </a:r>
          </a:p>
          <a:p>
            <a:pPr marL="360000" marR="0" lvl="0" indent="-360000" algn="l" defTabSz="914400" rtl="0" eaLnBrk="1" fontAlgn="base" latinLnBrk="0" hangingPunct="1">
              <a:lnSpc>
                <a:spcPct val="100000"/>
              </a:lnSpc>
              <a:spcBef>
                <a:spcPts val="0"/>
              </a:spcBef>
              <a:spcAft>
                <a:spcPts val="1200"/>
              </a:spcAft>
              <a:buClr>
                <a:srgbClr val="007D40"/>
              </a:buClr>
              <a:buSzPct val="90000"/>
              <a:buFont typeface="Wingdings" panose="05000000000000000000" pitchFamily="2" charset="2"/>
              <a:buChar char="l"/>
              <a:tabLst>
                <a:tab pos="361950" algn="l"/>
                <a:tab pos="715963" algn="l"/>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Duty to </a:t>
            </a:r>
            <a:r>
              <a:rPr kumimoji="0" lang="en-ZA" altLang="x-none" sz="2400" b="1"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guide and direct </a:t>
            </a: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child</a:t>
            </a:r>
          </a:p>
          <a:p>
            <a:pPr marL="360000" marR="0" lvl="0" indent="-360000" algn="l" defTabSz="914400" rtl="0" eaLnBrk="1" fontAlgn="base" latinLnBrk="0" hangingPunct="1">
              <a:lnSpc>
                <a:spcPct val="100000"/>
              </a:lnSpc>
              <a:spcBef>
                <a:spcPts val="0"/>
              </a:spcBef>
              <a:spcAft>
                <a:spcPts val="1200"/>
              </a:spcAft>
              <a:buClr>
                <a:srgbClr val="007D40"/>
              </a:buClr>
              <a:buSzPct val="90000"/>
              <a:buFont typeface="Wingdings" panose="05000000000000000000" pitchFamily="2" charset="2"/>
              <a:buChar char="l"/>
              <a:tabLst>
                <a:tab pos="361950" algn="l"/>
                <a:tab pos="715963" algn="l"/>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Duty to </a:t>
            </a:r>
            <a:r>
              <a:rPr kumimoji="0" lang="en-ZA" altLang="x-none" sz="2400" b="1"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protect</a:t>
            </a: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child</a:t>
            </a:r>
          </a:p>
          <a:p>
            <a:pPr marL="360000" marR="0" lvl="0" indent="-360000" algn="l" defTabSz="914400" rtl="0" eaLnBrk="1" fontAlgn="base" latinLnBrk="0" hangingPunct="1">
              <a:lnSpc>
                <a:spcPct val="100000"/>
              </a:lnSpc>
              <a:spcBef>
                <a:spcPts val="0"/>
              </a:spcBef>
              <a:spcAft>
                <a:spcPts val="1200"/>
              </a:spcAft>
              <a:buClr>
                <a:srgbClr val="007D40"/>
              </a:buClr>
              <a:buSzPct val="90000"/>
              <a:buFont typeface="Wingdings" panose="05000000000000000000" pitchFamily="2" charset="2"/>
              <a:buChar char="l"/>
              <a:tabLst>
                <a:tab pos="361950" algn="l"/>
                <a:tab pos="715963" algn="l"/>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Duty to make sure the child </a:t>
            </a:r>
            <a:b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receives </a:t>
            </a:r>
            <a:r>
              <a:rPr kumimoji="0" lang="en-ZA" altLang="x-none" sz="2400" b="1"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proper care</a:t>
            </a:r>
          </a:p>
          <a:p>
            <a:pPr marL="360000" marR="0" lvl="0" indent="-360000" algn="l" defTabSz="914400" rtl="0" eaLnBrk="1" fontAlgn="base" latinLnBrk="0" hangingPunct="1">
              <a:lnSpc>
                <a:spcPct val="100000"/>
              </a:lnSpc>
              <a:spcBef>
                <a:spcPts val="0"/>
              </a:spcBef>
              <a:spcAft>
                <a:spcPts val="1200"/>
              </a:spcAft>
              <a:buClr>
                <a:srgbClr val="007D40"/>
              </a:buClr>
              <a:buSzPct val="90000"/>
              <a:buFont typeface="Wingdings" panose="05000000000000000000" pitchFamily="2" charset="2"/>
              <a:buChar char="l"/>
              <a:tabLst>
                <a:tab pos="361950" algn="l"/>
                <a:tab pos="715963" algn="l"/>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Duty to provide </a:t>
            </a:r>
            <a:r>
              <a:rPr kumimoji="0" lang="en-ZA" altLang="x-none" sz="2400" b="1"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rPr>
              <a:t>basic living conditions </a:t>
            </a:r>
            <a:b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necessary for child’s development</a:t>
            </a:r>
          </a:p>
          <a:p>
            <a:pPr marL="0" marR="0" lvl="0" indent="-540000" algn="l" defTabSz="914400" rtl="0" eaLnBrk="1" fontAlgn="base" latinLnBrk="0" hangingPunct="1">
              <a:lnSpc>
                <a:spcPct val="100000"/>
              </a:lnSpc>
              <a:spcBef>
                <a:spcPts val="0"/>
              </a:spcBef>
              <a:spcAft>
                <a:spcPct val="0"/>
              </a:spcAft>
              <a:buClr>
                <a:srgbClr val="007D40"/>
              </a:buClr>
              <a:buSzTx/>
              <a:buFont typeface="Courier New" panose="02070309020205020404" pitchFamily="49" charset="0"/>
              <a:buChar char="o"/>
              <a:tabLst/>
              <a:defRPr/>
            </a:pPr>
            <a:endParaRPr kumimoji="0" lang="en-ZA" altLang="x-none" sz="2400" b="0" i="0" u="none" strike="noStrike" kern="0" cap="none" spc="0" normalizeH="0" baseline="0" noProof="0" dirty="0">
              <a:ln>
                <a:noFill/>
              </a:ln>
              <a:solidFill>
                <a:srgbClr val="007D40"/>
              </a:solidFill>
              <a:effectLst/>
              <a:uLnTx/>
              <a:uFillTx/>
              <a:latin typeface="MgOpen Cosmetica" panose="020B0500000300020003" pitchFamily="34" charset="0"/>
              <a:ea typeface="+mn-ea"/>
              <a:cs typeface="+mn-cs"/>
            </a:endParaRPr>
          </a:p>
          <a:p>
            <a:pPr marL="0" marR="0" lvl="0" indent="-540000" algn="l" defTabSz="914400" rtl="0" eaLnBrk="1" fontAlgn="base" latinLnBrk="0" hangingPunct="1">
              <a:lnSpc>
                <a:spcPct val="100000"/>
              </a:lnSpc>
              <a:spcBef>
                <a:spcPts val="0"/>
              </a:spcBef>
              <a:spcAft>
                <a:spcPct val="0"/>
              </a:spcAft>
              <a:buClr>
                <a:srgbClr val="007D40"/>
              </a:buClr>
              <a:buSzTx/>
              <a:buFont typeface="Courier New" panose="02070309020205020404" pitchFamily="49" charset="0"/>
              <a:buChar char="o"/>
              <a:tabLst/>
              <a:defRPr/>
            </a:pPr>
            <a:endParaRPr kumimoji="0" lang="en-GB"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1659" y="1636776"/>
            <a:ext cx="2097256" cy="3344452"/>
          </a:xfrm>
          <a:prstGeom prst="rect">
            <a:avLst/>
          </a:prstGeom>
        </p:spPr>
      </p:pic>
      <p:grpSp>
        <p:nvGrpSpPr>
          <p:cNvPr id="40" name="Group 39">
            <a:extLst>
              <a:ext uri="{FF2B5EF4-FFF2-40B4-BE49-F238E27FC236}">
                <a16:creationId xmlns:a16="http://schemas.microsoft.com/office/drawing/2014/main" id="{94B8D2A0-F01E-4CEB-B210-325975C17E94}"/>
              </a:ext>
            </a:extLst>
          </p:cNvPr>
          <p:cNvGrpSpPr/>
          <p:nvPr/>
        </p:nvGrpSpPr>
        <p:grpSpPr>
          <a:xfrm>
            <a:off x="158646" y="542427"/>
            <a:ext cx="1514069" cy="900000"/>
            <a:chOff x="122070" y="542427"/>
            <a:chExt cx="1514069" cy="900000"/>
          </a:xfrm>
        </p:grpSpPr>
        <p:grpSp>
          <p:nvGrpSpPr>
            <p:cNvPr id="41" name="Group 9">
              <a:extLst>
                <a:ext uri="{FF2B5EF4-FFF2-40B4-BE49-F238E27FC236}">
                  <a16:creationId xmlns:a16="http://schemas.microsoft.com/office/drawing/2014/main" id="{3D7D9EF3-0687-4FD3-BF41-B570D0719CFB}"/>
                </a:ext>
              </a:extLst>
            </p:cNvPr>
            <p:cNvGrpSpPr>
              <a:grpSpLocks/>
            </p:cNvGrpSpPr>
            <p:nvPr/>
          </p:nvGrpSpPr>
          <p:grpSpPr bwMode="auto">
            <a:xfrm>
              <a:off x="122070" y="589753"/>
              <a:ext cx="1021943" cy="792000"/>
              <a:chOff x="45451" y="590550"/>
              <a:chExt cx="1213436" cy="848620"/>
            </a:xfrm>
          </p:grpSpPr>
          <p:cxnSp>
            <p:nvCxnSpPr>
              <p:cNvPr id="45" name="Straight Connector 44">
                <a:extLst>
                  <a:ext uri="{FF2B5EF4-FFF2-40B4-BE49-F238E27FC236}">
                    <a16:creationId xmlns:a16="http://schemas.microsoft.com/office/drawing/2014/main" id="{6E6D820F-2223-4629-9431-01B095BEEC6C}"/>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F850DBC-79B2-42AE-B834-4DD8929EB33E}"/>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1D52377-C13D-4F12-8ABA-786A11D85AC1}"/>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91F067A-50CA-46B1-A0E0-A5B99A41E966}"/>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41410A2-AD58-430F-A6C5-532AEE78BDC3}"/>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A347DC3-2EC3-4939-B3D3-57D5BC985B7A}"/>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FBC7060-0425-4307-98F5-6D776E6DAA4B}"/>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717E7-D563-4260-9124-E70EB7B44100}"/>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98AF4A4-5201-49CC-B870-266C5EFBAADE}"/>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2" name="Group 12">
              <a:extLst>
                <a:ext uri="{FF2B5EF4-FFF2-40B4-BE49-F238E27FC236}">
                  <a16:creationId xmlns:a16="http://schemas.microsoft.com/office/drawing/2014/main" id="{A722042E-E32B-4504-8EAD-08DFD2BCB169}"/>
                </a:ext>
              </a:extLst>
            </p:cNvPr>
            <p:cNvGrpSpPr>
              <a:grpSpLocks noChangeAspect="1"/>
            </p:cNvGrpSpPr>
            <p:nvPr/>
          </p:nvGrpSpPr>
          <p:grpSpPr bwMode="auto">
            <a:xfrm>
              <a:off x="721038" y="542427"/>
              <a:ext cx="915101" cy="900000"/>
              <a:chOff x="785813" y="539748"/>
              <a:chExt cx="962298" cy="946152"/>
            </a:xfrm>
          </p:grpSpPr>
          <p:sp>
            <p:nvSpPr>
              <p:cNvPr id="43" name="Oval 42">
                <a:extLst>
                  <a:ext uri="{FF2B5EF4-FFF2-40B4-BE49-F238E27FC236}">
                    <a16:creationId xmlns:a16="http://schemas.microsoft.com/office/drawing/2014/main" id="{FF59D4B9-356F-4F63-B77E-81E7EF9619B3}"/>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4" name="Picture 22">
                <a:extLst>
                  <a:ext uri="{FF2B5EF4-FFF2-40B4-BE49-F238E27FC236}">
                    <a16:creationId xmlns:a16="http://schemas.microsoft.com/office/drawing/2014/main" id="{C9AAC4EF-8D03-4407-A717-1A5640C6828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11823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11434" y="1561076"/>
            <a:ext cx="4921177" cy="4747649"/>
          </a:xfrm>
          <a:prstGeom prst="rect">
            <a:avLst/>
          </a:prstGeom>
        </p:spPr>
      </p:pic>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71684" y="628409"/>
            <a:ext cx="6260928"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lvl="0" algn="l" eaLnBrk="1" hangingPunct="1">
              <a:defRPr/>
            </a:pPr>
            <a:r>
              <a:rPr lang="en-US" sz="3600" dirty="0">
                <a:solidFill>
                  <a:srgbClr val="EC008C"/>
                </a:solidFill>
                <a:latin typeface="MgOpen Cosmetica" panose="020B0604020202020204"/>
                <a:ea typeface="+mn-ea"/>
                <a:cs typeface="+mn-cs"/>
              </a:rPr>
              <a:t>National Advisory Council </a:t>
            </a:r>
            <a:br>
              <a:rPr lang="en-US" sz="3600" dirty="0">
                <a:solidFill>
                  <a:srgbClr val="EC008C"/>
                </a:solidFill>
                <a:latin typeface="MgOpen Cosmetica" panose="020B0604020202020204"/>
                <a:ea typeface="+mn-ea"/>
                <a:cs typeface="+mn-cs"/>
              </a:rPr>
            </a:br>
            <a:r>
              <a:rPr lang="en-US" sz="3600" dirty="0">
                <a:solidFill>
                  <a:srgbClr val="EC008C"/>
                </a:solidFill>
                <a:latin typeface="MgOpen Cosmetica" panose="020B0604020202020204"/>
                <a:ea typeface="+mn-ea"/>
                <a:cs typeface="+mn-cs"/>
              </a:rPr>
              <a:t>on Children</a:t>
            </a:r>
            <a:endParaRPr kumimoji="0" lang="en-GB" altLang="en-NA" sz="5400" b="1" i="0" u="none" strike="noStrike" kern="0" cap="none" spc="0" normalizeH="0" baseline="0" noProof="0" dirty="0">
              <a:ln>
                <a:noFill/>
              </a:ln>
              <a:solidFill>
                <a:srgbClr val="EC008C"/>
              </a:solidFill>
              <a:effectLst/>
              <a:uLnTx/>
              <a:uFillTx/>
              <a:latin typeface="MgOpen Cosmetica" panose="020B0500000300020003" pitchFamily="34" charset="0"/>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261938" y="1561076"/>
            <a:ext cx="457265" cy="861774"/>
            <a:chOff x="230263" y="28119"/>
            <a:chExt cx="457265" cy="861774"/>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8746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altLang="en-NA"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230263" y="28119"/>
              <a:ext cx="34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7E2C76"/>
                </a:buClr>
                <a:buSzTx/>
                <a:buFontTx/>
                <a:buChar char="•"/>
                <a:tabLst/>
                <a:defRPr/>
              </a:pPr>
              <a:endParaRPr kumimoji="0" lang="en-GB" altLang="en-NA"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sp>
        <p:nvSpPr>
          <p:cNvPr id="2" name="Rectangle 1"/>
          <p:cNvSpPr/>
          <p:nvPr/>
        </p:nvSpPr>
        <p:spPr>
          <a:xfrm>
            <a:off x="619695" y="1991963"/>
            <a:ext cx="3275007" cy="3200876"/>
          </a:xfrm>
          <a:prstGeom prst="rect">
            <a:avLst/>
          </a:prstGeom>
        </p:spPr>
        <p:txBody>
          <a:bodyPr wrap="square" lIns="0" tIns="0" rIns="0" bIns="0">
            <a:spAutoFit/>
          </a:bodyPr>
          <a:lstStyle/>
          <a:p>
            <a:r>
              <a:rPr lang="en-US" sz="2600" dirty="0">
                <a:solidFill>
                  <a:srgbClr val="000000"/>
                </a:solidFill>
                <a:latin typeface="MgOpen Cosmetica" panose="020B0604020202020204"/>
              </a:rPr>
              <a:t>The Act sets up a body with members of different ministries </a:t>
            </a:r>
            <a:br>
              <a:rPr lang="en-US" sz="2600" dirty="0">
                <a:solidFill>
                  <a:srgbClr val="000000"/>
                </a:solidFill>
                <a:latin typeface="MgOpen Cosmetica" panose="020B0604020202020204"/>
              </a:rPr>
            </a:br>
            <a:r>
              <a:rPr lang="en-US" sz="2600" dirty="0">
                <a:solidFill>
                  <a:srgbClr val="000000"/>
                </a:solidFill>
                <a:latin typeface="MgOpen Cosmetica" panose="020B0604020202020204"/>
              </a:rPr>
              <a:t>and groups, </a:t>
            </a:r>
            <a:br>
              <a:rPr lang="en-US" sz="2600" dirty="0">
                <a:solidFill>
                  <a:srgbClr val="000000"/>
                </a:solidFill>
                <a:latin typeface="MgOpen Cosmetica" panose="020B0604020202020204"/>
              </a:rPr>
            </a:br>
            <a:r>
              <a:rPr lang="en-US" sz="2600" dirty="0">
                <a:solidFill>
                  <a:srgbClr val="000000"/>
                </a:solidFill>
                <a:latin typeface="MgOpen Cosmetica" panose="020B0604020202020204"/>
              </a:rPr>
              <a:t>to monitor the implementation of </a:t>
            </a:r>
          </a:p>
          <a:p>
            <a:r>
              <a:rPr lang="en-US" sz="2600" dirty="0">
                <a:solidFill>
                  <a:srgbClr val="000000"/>
                </a:solidFill>
                <a:latin typeface="MgOpen Cosmetica" panose="020B0604020202020204"/>
              </a:rPr>
              <a:t>the law and to advise on children’s rights. </a:t>
            </a:r>
          </a:p>
        </p:txBody>
      </p:sp>
      <p:grpSp>
        <p:nvGrpSpPr>
          <p:cNvPr id="39" name="Group 38">
            <a:extLst>
              <a:ext uri="{FF2B5EF4-FFF2-40B4-BE49-F238E27FC236}">
                <a16:creationId xmlns:a16="http://schemas.microsoft.com/office/drawing/2014/main" id="{2048AE1E-08B3-4860-BA4A-C671411D8EDF}"/>
              </a:ext>
            </a:extLst>
          </p:cNvPr>
          <p:cNvGrpSpPr/>
          <p:nvPr/>
        </p:nvGrpSpPr>
        <p:grpSpPr>
          <a:xfrm>
            <a:off x="158646" y="542427"/>
            <a:ext cx="1514069" cy="900000"/>
            <a:chOff x="122070" y="542427"/>
            <a:chExt cx="1514069" cy="900000"/>
          </a:xfrm>
        </p:grpSpPr>
        <p:grpSp>
          <p:nvGrpSpPr>
            <p:cNvPr id="40" name="Group 9">
              <a:extLst>
                <a:ext uri="{FF2B5EF4-FFF2-40B4-BE49-F238E27FC236}">
                  <a16:creationId xmlns:a16="http://schemas.microsoft.com/office/drawing/2014/main" id="{CE4703FA-07D2-42C9-AF8E-D0821B6D76F4}"/>
                </a:ext>
              </a:extLst>
            </p:cNvPr>
            <p:cNvGrpSpPr>
              <a:grpSpLocks/>
            </p:cNvGrpSpPr>
            <p:nvPr/>
          </p:nvGrpSpPr>
          <p:grpSpPr bwMode="auto">
            <a:xfrm>
              <a:off x="122070" y="589753"/>
              <a:ext cx="1021943" cy="792000"/>
              <a:chOff x="45451" y="590550"/>
              <a:chExt cx="1213436" cy="848620"/>
            </a:xfrm>
          </p:grpSpPr>
          <p:cxnSp>
            <p:nvCxnSpPr>
              <p:cNvPr id="44" name="Straight Connector 43">
                <a:extLst>
                  <a:ext uri="{FF2B5EF4-FFF2-40B4-BE49-F238E27FC236}">
                    <a16:creationId xmlns:a16="http://schemas.microsoft.com/office/drawing/2014/main" id="{C65E422C-9EAE-404B-95F1-7E1A7D30EE59}"/>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3DDBEEF-A5CD-44F4-A01E-F07875ACAD4A}"/>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99A1234-DE38-466A-ABC7-4414DC01D03D}"/>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E773C7-B3FD-4035-B189-B2BA79037F09}"/>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4FEBAE3-E86F-4929-AA28-3A8664201346}"/>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73FC519-929A-46F9-ADB0-54F1B747DAA9}"/>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1D420E-51EE-4AE2-A97F-0B65335B7404}"/>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3E8A527-E032-4014-86C9-9F92E88A33B4}"/>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63404A8-67AC-4347-BCE5-1026F54B40F8}"/>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1" name="Group 12">
              <a:extLst>
                <a:ext uri="{FF2B5EF4-FFF2-40B4-BE49-F238E27FC236}">
                  <a16:creationId xmlns:a16="http://schemas.microsoft.com/office/drawing/2014/main" id="{4C024178-7EAF-4C21-AA07-FA00DC4A330B}"/>
                </a:ext>
              </a:extLst>
            </p:cNvPr>
            <p:cNvGrpSpPr>
              <a:grpSpLocks noChangeAspect="1"/>
            </p:cNvGrpSpPr>
            <p:nvPr/>
          </p:nvGrpSpPr>
          <p:grpSpPr bwMode="auto">
            <a:xfrm>
              <a:off x="721038" y="542427"/>
              <a:ext cx="915101" cy="900000"/>
              <a:chOff x="785813" y="539748"/>
              <a:chExt cx="962298" cy="946152"/>
            </a:xfrm>
          </p:grpSpPr>
          <p:sp>
            <p:nvSpPr>
              <p:cNvPr id="42" name="Oval 41">
                <a:extLst>
                  <a:ext uri="{FF2B5EF4-FFF2-40B4-BE49-F238E27FC236}">
                    <a16:creationId xmlns:a16="http://schemas.microsoft.com/office/drawing/2014/main" id="{79918507-9B84-4B5A-AFC3-399C7BE96F03}"/>
                  </a:ext>
                </a:extLst>
              </p:cNvPr>
              <p:cNvSpPr/>
              <p:nvPr/>
            </p:nvSpPr>
            <p:spPr bwMode="auto">
              <a:xfrm>
                <a:off x="785813" y="539748"/>
                <a:ext cx="962298" cy="946152"/>
              </a:xfrm>
              <a:prstGeom prst="ellipse">
                <a:avLst/>
              </a:prstGeom>
              <a:solidFill>
                <a:srgbClr val="7E2C7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3" name="Picture 22">
                <a:extLst>
                  <a:ext uri="{FF2B5EF4-FFF2-40B4-BE49-F238E27FC236}">
                    <a16:creationId xmlns:a16="http://schemas.microsoft.com/office/drawing/2014/main" id="{0E3FD315-1C2B-44DB-A796-855180EC38A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866360563"/>
      </p:ext>
    </p:extLst>
  </p:cSld>
  <p:clrMapOvr>
    <a:masterClrMapping/>
  </p:clrMapOvr>
</p:sld>
</file>

<file path=ppt/theme/theme1.xml><?xml version="1.0" encoding="utf-8"?>
<a:theme xmlns:a="http://schemas.openxmlformats.org/drawingml/2006/main" name="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 - Introduction FINAL (25sept19) - TEMPLATE" id="{E5A42397-2949-4843-A34C-503D6485B8AF}" vid="{C901B9D0-7816-4B44-B0AE-6B5AD15A9796}"/>
    </a:ext>
  </a:extLst>
</a:theme>
</file>

<file path=ppt/theme/theme10.xml><?xml version="1.0" encoding="utf-8"?>
<a:theme xmlns:a="http://schemas.openxmlformats.org/drawingml/2006/main" name="8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1 - Baby-Dumping (30sept19) - TEMPLATE" id="{A504FA5F-ED43-48F7-B3C4-F1B1B3937C0F}" vid="{993868F8-5DEA-42BE-8E88-4518468203CD}"/>
    </a:ext>
  </a:extLst>
</a:theme>
</file>

<file path=ppt/theme/theme11.xml><?xml version="1.0" encoding="utf-8"?>
<a:theme xmlns:a="http://schemas.openxmlformats.org/drawingml/2006/main" name="Ch22 - Corporal Punishment (30sept19) -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2 - Corporal Punishment (30sept19) - TEMPLATE" id="{A3B88BEF-A9C8-46D4-8992-5881F731BD1E}" vid="{D3B0B52F-91B4-471B-BA26-8A0820803CA5}"/>
    </a:ext>
  </a:extLst>
</a:theme>
</file>

<file path=ppt/theme/theme12.xml><?xml version="1.0" encoding="utf-8"?>
<a:theme xmlns:a="http://schemas.openxmlformats.org/drawingml/2006/main" name="9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3 - Child Entertainment (30sept19) - TEMPLATE" id="{616B06FD-9020-442A-A377-8BB814D9E6D8}" vid="{10397894-ADE3-47F4-8113-5AB6B63C3B80}"/>
    </a:ext>
  </a:extLst>
</a:theme>
</file>

<file path=ppt/theme/theme13.xml><?xml version="1.0" encoding="utf-8"?>
<a:theme xmlns:a="http://schemas.openxmlformats.org/drawingml/2006/main" name="10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4 - Children &amp; Alcohol (15oct19) - TEMPLATE" id="{E141A0B2-1283-43D9-A528-2C81BA6B5F49}" vid="{5552EDAD-3854-4466-9935-43D1D01602C6}"/>
    </a:ext>
  </a:extLst>
</a:theme>
</file>

<file path=ppt/theme/theme14.xml><?xml version="1.0" encoding="utf-8"?>
<a:theme xmlns:a="http://schemas.openxmlformats.org/drawingml/2006/main" name="11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5 - Children in Prisons or Police Cells (30sept19) - TEMPLATE" id="{C6D5F8F9-69BD-49E9-A75D-B8A77B4D506A}" vid="{0B29DD92-88A9-41B0-8305-6A25AB4C593B}"/>
    </a:ext>
  </a:extLst>
</a:theme>
</file>

<file path=ppt/theme/theme15.xml><?xml version="1.0" encoding="utf-8"?>
<a:theme xmlns:a="http://schemas.openxmlformats.org/drawingml/2006/main" name="12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6 - Child Exploitation (30sept19) - TEMPLATE" id="{4D0736BD-5268-4822-89FD-CB83528DD726}" vid="{9AC44277-AB37-4AF9-9DFE-8C31FC15D840}"/>
    </a:ext>
  </a:extLst>
</a:theme>
</file>

<file path=ppt/theme/theme16.xml><?xml version="1.0" encoding="utf-8"?>
<a:theme xmlns:a="http://schemas.openxmlformats.org/drawingml/2006/main" name="13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7 - Police Clearance Certificates (30sept19) - TEMPLATE" id="{28E2D37E-4DEF-4ABE-A464-A84833623533}" vid="{BE3F2BCB-13BE-4FFF-96F6-8D822C33E19F}"/>
    </a:ext>
  </a:extLst>
</a:theme>
</file>

<file path=ppt/theme/theme17.xml><?xml version="1.0" encoding="utf-8"?>
<a:theme xmlns:a="http://schemas.openxmlformats.org/drawingml/2006/main" name="14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8 - Grants &amp; Emergency Aid (30sept19) - TEMPLATE" id="{3CE52EBF-3DCD-4A77-903E-E544F4839812}" vid="{F8EF35CA-A0C8-4B5C-B8D3-C2A7227FF573}"/>
    </a:ext>
  </a:extLst>
</a:theme>
</file>

<file path=ppt/theme/theme18.xml><?xml version="1.0" encoding="utf-8"?>
<a:theme xmlns:a="http://schemas.openxmlformats.org/drawingml/2006/main" name="15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 - Introduction FINAL (25sept19) - TEMPLATE" id="{E5A42397-2949-4843-A34C-503D6485B8AF}" vid="{C901B9D0-7816-4B44-B0AE-6B5AD15A9796}"/>
    </a:ext>
  </a:ext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CPA Presentation for Police" id="{6B1F0E36-F9D7-4302-8AF6-FF7D21684B65}" vid="{9BF36CCD-B7D2-429D-9468-23F238B1DC0B}"/>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CPA Presentation for Police" id="{6B1F0E36-F9D7-4302-8AF6-FF7D21684B65}" vid="{9BF36CCD-B7D2-429D-9468-23F238B1DC0B}"/>
    </a:ext>
  </a:extLst>
</a:theme>
</file>

<file path=ppt/theme/theme4.xml><?xml version="1.0" encoding="utf-8"?>
<a:theme xmlns:a="http://schemas.openxmlformats.org/drawingml/2006/main" name="3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CPA TEMPLATE" id="{ED91BF77-AAA5-476D-83CD-90706C762E12}" vid="{5135F76C-BB0D-407D-BC64-20822E805792}"/>
    </a:ext>
  </a:extLst>
</a:theme>
</file>

<file path=ppt/theme/theme5.xml><?xml version="1.0" encoding="utf-8"?>
<a:theme xmlns:a="http://schemas.openxmlformats.org/drawingml/2006/main" name="4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6 - Contribution Orders (30sept19) - TEMPLATE" id="{18F0BC1F-C80A-49AB-B4DC-C4CF7A18AF22}" vid="{AB304C98-5D37-4D5A-96EA-CCEDA3C09721}"/>
    </a:ext>
  </a:extLst>
</a:theme>
</file>

<file path=ppt/theme/theme6.xml><?xml version="1.0" encoding="utf-8"?>
<a:theme xmlns:a="http://schemas.openxmlformats.org/drawingml/2006/main" name="5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CPA Template Ch17 - Adoption (10Oct19) - TEMPLATE" id="{B015AC87-AF76-4FA1-8E85-0487DD6B0BD7}" vid="{227D2DA9-5712-49D5-8CD0-73BF39222AB7}"/>
    </a:ext>
  </a:extLst>
</a:theme>
</file>

<file path=ppt/theme/theme7.xml><?xml version="1.0" encoding="utf-8"?>
<a:theme xmlns:a="http://schemas.openxmlformats.org/drawingml/2006/main" name="6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8 - Medical Interventions &amp; HIV Testing (30sept19) - TEMPLATE" id="{B082BD40-4519-45C8-B688-AD92EC25219B}" vid="{2B623839-C58A-45D1-A9EE-50B6153D5A49}"/>
    </a:ext>
  </a:extLst>
</a:theme>
</file>

<file path=ppt/theme/theme8.xml><?xml version="1.0" encoding="utf-8"?>
<a:theme xmlns:a="http://schemas.openxmlformats.org/drawingml/2006/main" name="Ch19 - Child-Headed Households (30sept19) -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9 - Child-Headed Households (30sept19) - TEMPLATE" id="{4617CC8E-04F9-4704-AE49-AF488BA5A0D6}" vid="{0EA7F300-6E00-42A5-A49D-45BBF53A920B}"/>
    </a:ext>
  </a:extLst>
</a:theme>
</file>

<file path=ppt/theme/theme9.xml><?xml version="1.0" encoding="utf-8"?>
<a:theme xmlns:a="http://schemas.openxmlformats.org/drawingml/2006/main" name="7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0 - Harmful Social, Cultural or Religious Practices (30sept19) - TEMPLATE" id="{9520D7F5-D472-479C-B96C-AED33EA0FFE8}" vid="{A5A30183-43EE-4294-A61E-803AD35FF121}"/>
    </a:ext>
  </a:extLst>
</a:theme>
</file>

<file path=docProps/app.xml><?xml version="1.0" encoding="utf-8"?>
<Properties xmlns="http://schemas.openxmlformats.org/officeDocument/2006/extended-properties" xmlns:vt="http://schemas.openxmlformats.org/officeDocument/2006/docPropsVTypes">
  <Template/>
  <TotalTime>3828</TotalTime>
  <Words>3422</Words>
  <Application>Microsoft Office PowerPoint</Application>
  <PresentationFormat>On-screen Show (4:3)</PresentationFormat>
  <Paragraphs>293</Paragraphs>
  <Slides>44</Slides>
  <Notes>44</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44</vt:i4>
      </vt:variant>
    </vt:vector>
  </HeadingPairs>
  <TitlesOfParts>
    <vt:vector size="66" baseType="lpstr">
      <vt:lpstr>Courier New</vt:lpstr>
      <vt:lpstr>Wingdings</vt:lpstr>
      <vt:lpstr>Arial</vt:lpstr>
      <vt:lpstr>MgOpen Cosmetica</vt:lpstr>
      <vt:lpstr>CCPA Presentation for Police</vt:lpstr>
      <vt:lpstr>1_CCPA Presentation for Police</vt:lpstr>
      <vt:lpstr>2_CCPA Presentation for Police</vt:lpstr>
      <vt:lpstr>3_CCPA Presentation for Police</vt:lpstr>
      <vt:lpstr>4_CCPA Presentation for Police</vt:lpstr>
      <vt:lpstr>5_CCPA Presentation for Police</vt:lpstr>
      <vt:lpstr>6_CCPA Presentation for Police</vt:lpstr>
      <vt:lpstr>Ch19 - Child-Headed Households (30sept19) - TEMPLATE</vt:lpstr>
      <vt:lpstr>7_CCPA Presentation for Police</vt:lpstr>
      <vt:lpstr>8_CCPA Presentation for Police</vt:lpstr>
      <vt:lpstr>Ch22 - Corporal Punishment (30sept19) - TEMPLATE</vt:lpstr>
      <vt:lpstr>9_CCPA Presentation for Police</vt:lpstr>
      <vt:lpstr>10_CCPA Presentation for Police</vt:lpstr>
      <vt:lpstr>11_CCPA Presentation for Police</vt:lpstr>
      <vt:lpstr>12_CCPA Presentation for Police</vt:lpstr>
      <vt:lpstr>13_CCPA Presentation for Police</vt:lpstr>
      <vt:lpstr>14_CCPA Presentation for Police</vt:lpstr>
      <vt:lpstr>15_CCPA Presentation for Police</vt:lpstr>
      <vt:lpstr>OVERVIEW  CHILD CARE AND PROTECTION ACT (Act No. 3 of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Parenting plans</vt:lpstr>
      <vt:lpstr>PowerPoint Presentation</vt:lpstr>
      <vt:lpstr>PowerPoint Presentation</vt:lpstr>
      <vt:lpstr>PowerPoint Presentation</vt:lpstr>
      <vt:lpstr>Prevention and early  intervention services</vt:lpstr>
      <vt:lpstr>PowerPoint Presentation</vt:lpstr>
      <vt:lpstr>Foster care</vt:lpstr>
      <vt:lpstr>Contribution orders</vt:lpstr>
      <vt:lpstr>PowerPoint Presentation</vt:lpstr>
      <vt:lpstr>PowerPoint Presentation</vt:lpstr>
      <vt:lpstr>PowerPoint Presentation</vt:lpstr>
      <vt:lpstr>PowerPoint Presentation</vt:lpstr>
      <vt:lpstr>Harmful social, cultural or religious practices</vt:lpstr>
      <vt:lpstr>Are these practices harmful?</vt:lpstr>
      <vt:lpstr>Baby-dumping</vt:lpstr>
      <vt:lpstr>Where can an unwanted  baby be left safely? </vt:lpstr>
      <vt:lpstr>PowerPoint Presentation</vt:lpstr>
      <vt:lpstr>PowerPoint Presentation</vt:lpstr>
      <vt:lpstr>PowerPoint Presentation</vt:lpstr>
      <vt:lpstr>PowerPoint Presentation</vt:lpstr>
      <vt:lpstr>Children &amp; alcohol</vt:lpstr>
      <vt:lpstr>Children in prisons  or police cells</vt:lpstr>
      <vt:lpstr>PowerPoint Presentation</vt:lpstr>
      <vt:lpstr>PowerPoint Presentation</vt:lpstr>
      <vt:lpstr>Police clearance certificates</vt:lpstr>
      <vt:lpstr>PowerPoint Presentation</vt:lpstr>
      <vt:lpstr>PowerPoint Presentation</vt:lpstr>
    </vt:vector>
  </TitlesOfParts>
  <Company>Legal Assistance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Care and Protection Act 3 of 2015</dc:title>
  <dc:creator>Perri</dc:creator>
  <cp:lastModifiedBy>Perri</cp:lastModifiedBy>
  <cp:revision>720</cp:revision>
  <dcterms:created xsi:type="dcterms:W3CDTF">2019-09-25T11:50:31Z</dcterms:created>
  <dcterms:modified xsi:type="dcterms:W3CDTF">2020-05-05T15:02:44Z</dcterms:modified>
</cp:coreProperties>
</file>