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23"/>
  </p:notesMasterIdLst>
  <p:sldIdLst>
    <p:sldId id="423" r:id="rId2"/>
    <p:sldId id="424" r:id="rId3"/>
    <p:sldId id="425" r:id="rId4"/>
    <p:sldId id="426" r:id="rId5"/>
    <p:sldId id="430" r:id="rId6"/>
    <p:sldId id="446" r:id="rId7"/>
    <p:sldId id="444" r:id="rId8"/>
    <p:sldId id="427" r:id="rId9"/>
    <p:sldId id="447" r:id="rId10"/>
    <p:sldId id="448" r:id="rId11"/>
    <p:sldId id="433" r:id="rId12"/>
    <p:sldId id="436" r:id="rId13"/>
    <p:sldId id="437" r:id="rId14"/>
    <p:sldId id="438" r:id="rId15"/>
    <p:sldId id="439" r:id="rId16"/>
    <p:sldId id="449" r:id="rId17"/>
    <p:sldId id="440" r:id="rId18"/>
    <p:sldId id="450" r:id="rId19"/>
    <p:sldId id="441" r:id="rId20"/>
    <p:sldId id="442" r:id="rId21"/>
    <p:sldId id="451" r:id="rId22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24"/>
      <p:bold r:id="rId25"/>
      <p:italic r:id="rId26"/>
      <p:boldItalic r:id="rId2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026"/>
    <a:srgbClr val="EC9498"/>
    <a:srgbClr val="007D40"/>
    <a:srgbClr val="7192A9"/>
    <a:srgbClr val="0DB14B"/>
    <a:srgbClr val="7A3080"/>
    <a:srgbClr val="0092C8"/>
    <a:srgbClr val="AE8CB2"/>
    <a:srgbClr val="918093"/>
    <a:srgbClr val="ED9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16" autoAdjust="0"/>
  </p:normalViewPr>
  <p:slideViewPr>
    <p:cSldViewPr showGuides="1">
      <p:cViewPr varScale="1">
        <p:scale>
          <a:sx n="105" d="100"/>
          <a:sy n="105" d="100"/>
        </p:scale>
        <p:origin x="1716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5"/>
    </p:cViewPr>
  </p:sorterViewPr>
  <p:notesViewPr>
    <p:cSldViewPr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x-none" smtClean="0"/>
              <a:pPr>
                <a:defRPr/>
              </a:pPr>
              <a:t>‹#›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26623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DE6DDD-22DE-43FB-8E37-DF40755D59B6}" type="slidenum">
              <a:rPr lang="en-GB" altLang="x-none" smtClean="0"/>
              <a:pPr>
                <a:defRPr/>
              </a:pPr>
              <a:t>1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8493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10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11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13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14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x-non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7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18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9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19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80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20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21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5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6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2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8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>
                <a:latin typeface="MgOpen Cosmetica" panose="020B0500000300020003" pitchFamily="34" charset="0"/>
              </a:rPr>
              <a:pPr/>
              <a:t>8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5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9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B72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  <a:endParaRPr lang="en-GB" altLang="x-none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  <a:endParaRPr lang="en-GB" altLang="x-none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x-none" smtClean="0"/>
              <a:pPr>
                <a:defRPr/>
              </a:pPr>
              <a:t>‹#›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>
            <a:extLst>
              <a:ext uri="{FF2B5EF4-FFF2-40B4-BE49-F238E27FC236}">
                <a16:creationId xmlns:a16="http://schemas.microsoft.com/office/drawing/2014/main" id="{CD8C7DC0-036B-4319-90C5-EDF0F0F68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88" y="3880772"/>
            <a:ext cx="792162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x-none" sz="3600" b="1" kern="0" spc="-50" dirty="0">
                <a:latin typeface="MgOpen Cosmetica" panose="020B0500000300020003"/>
              </a:rPr>
              <a:t>SOCIAL WORKERS AND </a:t>
            </a:r>
            <a:br>
              <a:rPr lang="en-GB" altLang="x-none" sz="3600" b="1" kern="0" spc="-50" dirty="0">
                <a:latin typeface="MgOpen Cosmetica" panose="020B0500000300020003"/>
              </a:rPr>
            </a:br>
            <a:r>
              <a:rPr lang="en-GB" altLang="x-none" sz="3600" b="1" kern="0" spc="-50" dirty="0">
                <a:latin typeface="MgOpen Cosmetica" panose="020B0500000300020003"/>
              </a:rPr>
              <a:t>CHILD PROTECTION ORGANISATIONS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8E526C-2386-4C19-8B25-8B7083F2C5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B72026"/>
          </a:solidFill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4AFA1D60-05A8-4CD0-AF8F-EF0454B63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57" y="2483516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x-none" sz="3200" b="0" kern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x-none" sz="3200" b="0" kern="0" cap="all" dirty="0">
              <a:latin typeface="MgOpen Cosmetica" panose="020B0500000300020003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BEFEAE-1AE1-4C47-A843-89C8D8CD6981}"/>
              </a:ext>
            </a:extLst>
          </p:cNvPr>
          <p:cNvGrpSpPr/>
          <p:nvPr/>
        </p:nvGrpSpPr>
        <p:grpSpPr>
          <a:xfrm>
            <a:off x="1" y="631222"/>
            <a:ext cx="4571999" cy="1470588"/>
            <a:chOff x="0" y="624691"/>
            <a:chExt cx="3603428" cy="1464658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5376AB3-F1E8-4855-89F8-109F145B21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152400" cmpd="sng">
              <a:solidFill>
                <a:srgbClr val="ED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78AC4FA-30D5-47E5-AC81-7AFDF0E30E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152400" cmpd="sng">
              <a:solidFill>
                <a:srgbClr val="7192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3BA3340-55FE-4A51-A0FB-52E77411A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152400" cmpd="sng">
              <a:solidFill>
                <a:srgbClr val="ED9D1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0F5D2D1-1485-45B3-8FFB-786A0ED169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152400" cmpd="sng">
              <a:solidFill>
                <a:srgbClr val="0DB1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4CCEA74-6C8B-40C6-8C53-9C047D2CE5E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152400" cmpd="sng">
              <a:solidFill>
                <a:srgbClr val="0092C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6BC26C-7B63-4313-9FC4-F913B829E5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152400" cmpd="sng">
              <a:solidFill>
                <a:srgbClr val="EC008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5C9BE1C-6CFB-4B1E-818F-1166134630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152400" cmpd="sng">
              <a:solidFill>
                <a:srgbClr val="DE9DB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0CE40B2-C044-4E57-B4BF-D2B32223E21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152400" cmpd="sng">
              <a:solidFill>
                <a:srgbClr val="88C2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3D3DBF7-9E0D-416D-9A87-D5EDFF945F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152400" cmpd="sng">
              <a:solidFill>
                <a:srgbClr val="CA6D4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912F1658-0E13-4FC3-90E3-24D3E8652471}"/>
              </a:ext>
            </a:extLst>
          </p:cNvPr>
          <p:cNvSpPr/>
          <p:nvPr/>
        </p:nvSpPr>
        <p:spPr bwMode="auto">
          <a:xfrm>
            <a:off x="3683001" y="477292"/>
            <a:ext cx="1743075" cy="1714500"/>
          </a:xfrm>
          <a:prstGeom prst="ellipse">
            <a:avLst/>
          </a:prstGeom>
          <a:solidFill>
            <a:srgbClr val="B72026"/>
          </a:solidFill>
          <a:ln>
            <a:noFill/>
          </a:ln>
          <a:effectLst>
            <a:outerShdw blurRad="50800" dist="38100" dir="5400000" algn="t" rotWithShape="0">
              <a:schemeClr val="tx1"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x-none" dirty="0">
              <a:latin typeface="MgOpen Cosmetica" panose="020B0500000300020003" pitchFamily="34" charset="0"/>
            </a:endParaRPr>
          </a:p>
        </p:txBody>
      </p:sp>
      <p:pic>
        <p:nvPicPr>
          <p:cNvPr id="61" name="Picture 12">
            <a:extLst>
              <a:ext uri="{FF2B5EF4-FFF2-40B4-BE49-F238E27FC236}">
                <a16:creationId xmlns:a16="http://schemas.microsoft.com/office/drawing/2014/main" id="{7B19556A-DD59-40F1-A173-3B7D9056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7071" y="720029"/>
            <a:ext cx="1354933" cy="138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0A47A353-1543-4EF6-951D-ADBFFC51BA0F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121C76B-241D-4B08-B68E-5F4CF612F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39BE3D6-90C9-4369-9795-A7EB474E4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C53D812-72D0-4144-B8D2-5EC7B0E5FE9B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C47CF0CC-A31F-45B8-BB84-972D8137F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FD8044A-C05C-4C02-865D-0E7C13767C7A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434FFFA-DAEE-43B8-AD53-9CEFF8572D4F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D0F183C0-CEEB-4A8C-AF52-4FCDC24EE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AAD10CF-8DF6-4CFD-9303-90ADC5F1F505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x-none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AD1C69C6-19CC-46B8-9644-88DE23672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788943" y="3163307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57945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11188" y="1647189"/>
            <a:ext cx="8517213" cy="3385542"/>
            <a:chOff x="344032" y="15143"/>
            <a:chExt cx="8517213" cy="3385542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32" y="15143"/>
              <a:ext cx="8517213" cy="3385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IF intending to apply for state funding, </a:t>
              </a:r>
              <a:b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proof of sound financial management 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business plan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audited financial statements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Designated social workers on staff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Proof of their registration as social workers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Police clearance certificates for </a:t>
              </a:r>
              <a:b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everyone who works with children</a:t>
              </a: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945" y="707767"/>
            <a:ext cx="70081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Criteria for designation </a:t>
            </a:r>
            <a:r>
              <a:rPr lang="en-ZA" altLang="x-none" sz="2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(continued)</a:t>
            </a:r>
            <a:endParaRPr lang="en-GB" altLang="x-none" sz="3600" b="1" kern="0" dirty="0">
              <a:solidFill>
                <a:srgbClr val="B721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7221" y="5373919"/>
            <a:ext cx="5921663" cy="906366"/>
          </a:xfrm>
          <a:prstGeom prst="rect">
            <a:avLst/>
          </a:prstGeom>
          <a:noFill/>
          <a:ln w="44450">
            <a:solidFill>
              <a:srgbClr val="B72026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ZA" sz="2000" dirty="0">
                <a:latin typeface="MgOpen Cosmetica" panose="020B0500000300020003"/>
              </a:rPr>
              <a:t>There are extra requirements for authorisation and </a:t>
            </a:r>
            <a:br>
              <a:rPr lang="en-ZA" sz="2000" dirty="0">
                <a:latin typeface="MgOpen Cosmetica" panose="020B0500000300020003"/>
              </a:rPr>
            </a:br>
            <a:r>
              <a:rPr lang="en-ZA" sz="2000" dirty="0">
                <a:latin typeface="MgOpen Cosmetica" panose="020B0500000300020003"/>
              </a:rPr>
              <a:t>accreditation to perform intercountry adoptions.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639" y="1777267"/>
            <a:ext cx="2265971" cy="22836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E50B118-C9CE-4256-AA00-06E893C462F1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535644-60EB-4744-A2C8-EA62933344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85DD7CD-0D89-474E-AE2C-B1F7E8E6A5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30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5">
            <a:extLst>
              <a:ext uri="{FF2B5EF4-FFF2-40B4-BE49-F238E27FC236}">
                <a16:creationId xmlns:a16="http://schemas.microsoft.com/office/drawing/2014/main" id="{C9734D4D-E471-4228-9D71-F9B85A6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3321190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B7202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558" y="435618"/>
            <a:ext cx="653598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Renewing, altering or </a:t>
            </a:r>
            <a:br>
              <a:rPr lang="en-ZA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</a:br>
            <a:r>
              <a:rPr lang="en-ZA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revoking  designation</a:t>
            </a:r>
            <a:endParaRPr lang="en-GB" altLang="x-none" sz="3600" b="1" kern="0" dirty="0">
              <a:solidFill>
                <a:srgbClr val="B721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72" y="1798419"/>
            <a:ext cx="7277535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Certificate must be </a:t>
            </a:r>
            <a:r>
              <a:rPr lang="en-GB" altLang="x-none" sz="24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renewed</a:t>
            </a: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every </a:t>
            </a:r>
            <a:r>
              <a:rPr lang="en-GB" altLang="x-none" sz="24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TWO YEARS</a:t>
            </a:r>
          </a:p>
          <a:p>
            <a:pPr marL="630238" lvl="1" indent="-273050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proof of continued registration </a:t>
            </a:r>
            <a:b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of organisation (if applicable)</a:t>
            </a:r>
          </a:p>
          <a:p>
            <a:pPr marL="630238" lvl="1" indent="-273050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proof of continued registration </a:t>
            </a:r>
            <a:b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of social workers it employs</a:t>
            </a:r>
          </a:p>
          <a:p>
            <a:pPr marL="630238" lvl="1" indent="-273050" eaLnBrk="1" hangingPunct="1">
              <a:spcBef>
                <a:spcPts val="0"/>
              </a:spcBef>
              <a:spcAft>
                <a:spcPts val="1800"/>
              </a:spcAft>
              <a:buClr>
                <a:srgbClr val="B72026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new police clearance certificates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sz="24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Grounds </a:t>
            </a: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</a:t>
            </a:r>
            <a:r>
              <a:rPr lang="en-GB" altLang="x-none" sz="24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refusal to renew</a:t>
            </a:r>
          </a:p>
          <a:p>
            <a:pPr marL="630238" lvl="1" indent="-27305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performed unauthorized functions </a:t>
            </a:r>
          </a:p>
          <a:p>
            <a:pPr marL="630238" lvl="1" indent="-27305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MgOpen Cosmetica" panose="020B0500000300020003"/>
              </a:rPr>
              <a:t>violated </a:t>
            </a:r>
            <a:r>
              <a:rPr lang="en-US" sz="2000" dirty="0" err="1">
                <a:solidFill>
                  <a:schemeClr val="tx1"/>
                </a:solidFill>
                <a:latin typeface="MgOpen Cosmetica" panose="020B0500000300020003"/>
              </a:rPr>
              <a:t>CCPA</a:t>
            </a:r>
            <a:endParaRPr lang="en-US" sz="2000" dirty="0">
              <a:solidFill>
                <a:schemeClr val="tx1"/>
              </a:solidFill>
              <a:latin typeface="MgOpen Cosmetica" panose="020B0500000300020003"/>
            </a:endParaRPr>
          </a:p>
          <a:p>
            <a:pPr marL="630238" lvl="1" indent="-27305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on staff acted wrongly </a:t>
            </a:r>
            <a:br>
              <a:rPr lang="en-US" sz="18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1800" dirty="0">
                <a:solidFill>
                  <a:srgbClr val="B72026"/>
                </a:solidFill>
                <a:latin typeface="MgOpen Cosmetica" panose="020B0500000300020003" pitchFamily="34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MgOpen Cosmetica" panose="020B0500000300020003" pitchFamily="34" charset="0"/>
              </a:rPr>
              <a:t>organisation failed to take </a:t>
            </a:r>
            <a:br>
              <a:rPr lang="en-US" sz="180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MgOpen Cosmetica" panose="020B0500000300020003" pitchFamily="34" charset="0"/>
              </a:rPr>
              <a:t>appropriate action </a:t>
            </a:r>
            <a:endParaRPr lang="en-GB" altLang="x-none" sz="2000" kern="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702" y="3986501"/>
            <a:ext cx="3053295" cy="2139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583" y="2368600"/>
            <a:ext cx="3053230" cy="149283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9C4D391-A04D-4D4A-8A2B-64B0111EAF91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510AA60-9000-454D-8507-A89971D56BF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445C91-1239-4C22-88BE-09D91C6FF6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5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42" y="610121"/>
            <a:ext cx="646607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47675" indent="-447675" algn="l" eaLnBrk="1" hangingPunct="1"/>
            <a: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5.	Social auxiliary workers and </a:t>
            </a:r>
            <a:b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</a:br>
            <a: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community child care workers</a:t>
            </a:r>
            <a:endParaRPr lang="en-GB" altLang="x-none" sz="32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9" y="1676042"/>
            <a:ext cx="79216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help implement the </a:t>
            </a:r>
            <a:r>
              <a:rPr lang="en-ZA" altLang="x-none" sz="22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CCPA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the Minister may identity/appoint:</a:t>
            </a:r>
            <a:endParaRPr lang="en-GB" altLang="x-none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6" y="2033513"/>
            <a:ext cx="789419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indent="-357188"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2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Social auxiliary workers 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employed by the Ministry </a:t>
            </a:r>
            <a:b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(or other ministries, with their agreement)</a:t>
            </a:r>
          </a:p>
          <a:p>
            <a:pPr marL="357188" indent="-357188" eaLnBrk="1" hangingPunct="1">
              <a:spcBef>
                <a:spcPts val="0"/>
              </a:spcBef>
              <a:spcAft>
                <a:spcPts val="18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2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Community child care workers 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employed by the Ministry 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None/>
            </a:pP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These persons must work under the direct supervision of designated social workers. They </a:t>
            </a:r>
            <a:r>
              <a:rPr lang="en-ZA" altLang="x-none" sz="22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MAY NOT</a:t>
            </a:r>
            <a:r>
              <a:rPr lang="en-ZA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- 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facilitate adoptions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prepare court reports </a:t>
            </a:r>
            <a:b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on a child’s circumstances</a:t>
            </a:r>
          </a:p>
          <a:p>
            <a:pPr marL="357188" lvl="1" indent="-357188" eaLnBrk="1" hangingPunct="1">
              <a:spcBef>
                <a:spcPts val="0"/>
              </a:spcBef>
              <a:spcAft>
                <a:spcPts val="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remove children or alleged offenders </a:t>
            </a: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604" y="2435039"/>
            <a:ext cx="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638622" y="5641142"/>
            <a:ext cx="7863552" cy="646331"/>
          </a:xfrm>
          <a:prstGeom prst="rect">
            <a:avLst/>
          </a:prstGeom>
          <a:noFill/>
          <a:ln w="41275">
            <a:solidFill>
              <a:srgbClr val="B720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MgOpen Cosmetica" panose="020B0500000300020003" pitchFamily="34" charset="0"/>
              </a:rPr>
              <a:t>Designation of these staff members is an informal process. </a:t>
            </a:r>
            <a:br>
              <a:rPr lang="en-ZA" dirty="0">
                <a:latin typeface="MgOpen Cosmetica" panose="020B0500000300020003" pitchFamily="34" charset="0"/>
              </a:rPr>
            </a:br>
            <a:r>
              <a:rPr lang="en-ZA" dirty="0">
                <a:latin typeface="MgOpen Cosmetica" panose="020B0500000300020003" pitchFamily="34" charset="0"/>
              </a:rPr>
              <a:t>The </a:t>
            </a:r>
            <a:r>
              <a:rPr lang="en-ZA" b="1" dirty="0">
                <a:latin typeface="MgOpen Cosmetica" panose="020B0500000300020003" pitchFamily="34" charset="0"/>
              </a:rPr>
              <a:t>supervising social worker </a:t>
            </a:r>
            <a:r>
              <a:rPr lang="en-ZA" dirty="0">
                <a:latin typeface="MgOpen Cosmetica" panose="020B0500000300020003" pitchFamily="34" charset="0"/>
              </a:rPr>
              <a:t>remains the responsible official.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39E457-1C91-495F-AFC0-0CA598A78D43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D94BB0-1C5C-4945-8643-E60A176078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422BCF-7E30-4882-8C60-65BF6E4E9C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97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656A57-68B5-484A-937D-97308CF93C35}"/>
              </a:ext>
            </a:extLst>
          </p:cNvPr>
          <p:cNvCxnSpPr>
            <a:cxnSpLocks/>
          </p:cNvCxnSpPr>
          <p:nvPr/>
        </p:nvCxnSpPr>
        <p:spPr bwMode="auto">
          <a:xfrm>
            <a:off x="153358" y="98267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ABFA3-7824-4831-B109-4FBCE6D17790}"/>
              </a:ext>
            </a:extLst>
          </p:cNvPr>
          <p:cNvCxnSpPr>
            <a:cxnSpLocks/>
          </p:cNvCxnSpPr>
          <p:nvPr/>
        </p:nvCxnSpPr>
        <p:spPr bwMode="auto">
          <a:xfrm>
            <a:off x="153358" y="1080379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361C36-FE43-497B-8FB4-E162F77E8BED}"/>
              </a:ext>
            </a:extLst>
          </p:cNvPr>
          <p:cNvCxnSpPr>
            <a:cxnSpLocks/>
          </p:cNvCxnSpPr>
          <p:nvPr/>
        </p:nvCxnSpPr>
        <p:spPr bwMode="auto">
          <a:xfrm>
            <a:off x="153358" y="883491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85B9F9-C89A-41D1-AED5-BC8DE7A12454}"/>
              </a:ext>
            </a:extLst>
          </p:cNvPr>
          <p:cNvCxnSpPr>
            <a:cxnSpLocks/>
          </p:cNvCxnSpPr>
          <p:nvPr/>
        </p:nvCxnSpPr>
        <p:spPr bwMode="auto">
          <a:xfrm>
            <a:off x="153358" y="78430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0214B6-2EC5-4EA8-801B-ABFD46E47418}"/>
              </a:ext>
            </a:extLst>
          </p:cNvPr>
          <p:cNvCxnSpPr>
            <a:cxnSpLocks/>
          </p:cNvCxnSpPr>
          <p:nvPr/>
        </p:nvCxnSpPr>
        <p:spPr bwMode="auto">
          <a:xfrm>
            <a:off x="153358" y="685120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724380-15C4-4068-96C6-793B1E9FD88D}"/>
              </a:ext>
            </a:extLst>
          </p:cNvPr>
          <p:cNvCxnSpPr>
            <a:cxnSpLocks/>
          </p:cNvCxnSpPr>
          <p:nvPr/>
        </p:nvCxnSpPr>
        <p:spPr bwMode="auto">
          <a:xfrm>
            <a:off x="153358" y="58593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A101DE-3402-4716-BCAB-77315607523B}"/>
              </a:ext>
            </a:extLst>
          </p:cNvPr>
          <p:cNvCxnSpPr>
            <a:cxnSpLocks/>
          </p:cNvCxnSpPr>
          <p:nvPr/>
        </p:nvCxnSpPr>
        <p:spPr bwMode="auto">
          <a:xfrm>
            <a:off x="153358" y="137793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0A02E7-1282-4D3C-BBAA-AD82908D863F}"/>
              </a:ext>
            </a:extLst>
          </p:cNvPr>
          <p:cNvCxnSpPr>
            <a:cxnSpLocks/>
          </p:cNvCxnSpPr>
          <p:nvPr/>
        </p:nvCxnSpPr>
        <p:spPr bwMode="auto">
          <a:xfrm>
            <a:off x="153358" y="117956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F18723-702B-4C9B-96AC-3A51FAE7CAD5}"/>
              </a:ext>
            </a:extLst>
          </p:cNvPr>
          <p:cNvCxnSpPr>
            <a:cxnSpLocks/>
          </p:cNvCxnSpPr>
          <p:nvPr/>
        </p:nvCxnSpPr>
        <p:spPr bwMode="auto">
          <a:xfrm>
            <a:off x="153358" y="1278750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2">
            <a:extLst>
              <a:ext uri="{FF2B5EF4-FFF2-40B4-BE49-F238E27FC236}">
                <a16:creationId xmlns:a16="http://schemas.microsoft.com/office/drawing/2014/main" id="{E8486DBA-6C77-461E-9656-D8B168BDC1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326" y="538609"/>
            <a:ext cx="915101" cy="900000"/>
            <a:chOff x="785813" y="539748"/>
            <a:chExt cx="962298" cy="9461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ACDF9C-2E17-4234-B76B-7557D4ECC145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B7202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x-none" dirty="0">
                <a:latin typeface="MgOpen Cosmetica" panose="020B0500000300020003" pitchFamily="34" charset="0"/>
              </a:endParaRPr>
            </a:p>
          </p:txBody>
        </p:sp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3A264A63-1141-4C65-8578-1008606BD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98D476B-8B5A-4FD7-8AFE-232F30484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817" y="537457"/>
            <a:ext cx="3564366" cy="57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5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1727" y="552450"/>
            <a:ext cx="6481086" cy="881063"/>
          </a:xfrm>
        </p:spPr>
        <p:txBody>
          <a:bodyPr lIns="0" tIns="0" rIns="0" bIns="0"/>
          <a:lstStyle/>
          <a:p>
            <a:pPr algn="l"/>
            <a:r>
              <a:rPr lang="en-ZA" altLang="x-none" sz="4000" dirty="0">
                <a:solidFill>
                  <a:srgbClr val="B72026"/>
                </a:solidFill>
                <a:latin typeface="MgOpen Cosmetica" panose="020B0500000300020003" pitchFamily="34" charset="0"/>
              </a:rPr>
              <a:t>6. Probation officers</a:t>
            </a:r>
            <a:endParaRPr lang="en-GB" altLang="x-none" sz="400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8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465" y="1712317"/>
            <a:ext cx="2556000" cy="983939"/>
          </a:xfrm>
          <a:prstGeom prst="borderCallout2">
            <a:avLst>
              <a:gd name="adj1" fmla="val 18750"/>
              <a:gd name="adj2" fmla="val -470"/>
              <a:gd name="adj3" fmla="val 19771"/>
              <a:gd name="adj4" fmla="val -20205"/>
              <a:gd name="adj5" fmla="val 97983"/>
              <a:gd name="adj6" fmla="val -32914"/>
            </a:avLst>
          </a:prstGeom>
          <a:solidFill>
            <a:srgbClr val="B72026">
              <a:alpha val="20000"/>
            </a:srgbClr>
          </a:solidFill>
          <a:ln w="28575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Supervising or controlling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convicted children</a:t>
            </a:r>
            <a:endParaRPr lang="en-GB" altLang="x-none" sz="1800" b="1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6149" name="AutoShape 212">
            <a:extLst>
              <a:ext uri="{FF2B5EF4-FFF2-40B4-BE49-F238E27FC236}">
                <a16:creationId xmlns:a16="http://schemas.microsoft.com/office/drawing/2014/main" id="{55E40662-A026-45C4-9410-3C47406D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60" y="1716798"/>
            <a:ext cx="2556000" cy="983939"/>
          </a:xfrm>
          <a:prstGeom prst="borderCallout2">
            <a:avLst>
              <a:gd name="adj1" fmla="val 19165"/>
              <a:gd name="adj2" fmla="val 100472"/>
              <a:gd name="adj3" fmla="val 19165"/>
              <a:gd name="adj4" fmla="val 120819"/>
              <a:gd name="adj5" fmla="val 95841"/>
              <a:gd name="adj6" fmla="val 130908"/>
            </a:avLst>
          </a:prstGeom>
          <a:solidFill>
            <a:srgbClr val="B72026">
              <a:alpha val="20000"/>
            </a:srgbClr>
          </a:solidFill>
          <a:ln w="25400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x-none" sz="1800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Investigating circumstances of child offenders</a:t>
            </a:r>
            <a:endParaRPr lang="en-GB" altLang="x-none" sz="1800" b="1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F22BCF-4D9A-4757-BABD-6F9353D5F3F2}"/>
              </a:ext>
            </a:extLst>
          </p:cNvPr>
          <p:cNvSpPr/>
          <p:nvPr/>
        </p:nvSpPr>
        <p:spPr>
          <a:xfrm>
            <a:off x="3635896" y="2639270"/>
            <a:ext cx="1842653" cy="1005754"/>
          </a:xfrm>
          <a:prstGeom prst="roundRect">
            <a:avLst/>
          </a:prstGeom>
          <a:solidFill>
            <a:srgbClr val="B7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b="1" kern="0" dirty="0">
                <a:latin typeface="MgOpen Cosmetica" panose="020B0500000300020003" pitchFamily="34" charset="0"/>
              </a:rPr>
              <a:t>Functions re: </a:t>
            </a:r>
            <a:br>
              <a:rPr lang="en-ZA" altLang="x-none" b="1" kern="0" dirty="0">
                <a:latin typeface="MgOpen Cosmetica" panose="020B0500000300020003" pitchFamily="34" charset="0"/>
              </a:rPr>
            </a:br>
            <a:r>
              <a:rPr lang="en-ZA" altLang="x-none" b="1" kern="0" dirty="0">
                <a:latin typeface="MgOpen Cosmetica" panose="020B0500000300020003" pitchFamily="34" charset="0"/>
              </a:rPr>
              <a:t>child offenders</a:t>
            </a:r>
            <a:endParaRPr lang="en-GB" altLang="x-none" b="1" kern="0" dirty="0">
              <a:latin typeface="MgOpen Cosmetica" panose="020B05000003000200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4E0936-71C5-461D-8460-7803F2C6419A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68BCF1EE-7C4A-4617-8806-3AC830F633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8CDAFC3-7CD9-47AA-8159-6243E4B572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A638919-F47A-4D8F-89C8-C4EE65DED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A3E14D6-8059-4D0E-89B1-29836E345D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0427D71-7C0C-4C89-80A0-C470F4EA9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CD3EB36-E7A6-4525-9394-B5FAC7233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134D02B-6AAB-4118-BF7F-038337979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8D706AE-D181-423C-A428-2AEFF03C9F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E82D6AB-687C-4C07-8867-F40972E278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C8212939-A536-45F9-AECA-1D6C57935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2">
              <a:extLst>
                <a:ext uri="{FF2B5EF4-FFF2-40B4-BE49-F238E27FC236}">
                  <a16:creationId xmlns:a16="http://schemas.microsoft.com/office/drawing/2014/main" id="{FF713222-0BA6-4905-9256-6D35230F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0E32E25-EA9A-4F42-AA0C-3C787DABB1B2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30" name="Picture 22">
                <a:extLst>
                  <a:ext uri="{FF2B5EF4-FFF2-40B4-BE49-F238E27FC236}">
                    <a16:creationId xmlns:a16="http://schemas.microsoft.com/office/drawing/2014/main" id="{15CD5FD9-1EAE-49B7-997E-BFC41FFAE9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2" name="AutoShape 212">
            <a:extLst>
              <a:ext uri="{FF2B5EF4-FFF2-40B4-BE49-F238E27FC236}">
                <a16:creationId xmlns:a16="http://schemas.microsoft.com/office/drawing/2014/main" id="{55E40662-A026-45C4-9410-3C47406D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60" y="2900464"/>
            <a:ext cx="2543599" cy="945926"/>
          </a:xfrm>
          <a:prstGeom prst="borderCallout2">
            <a:avLst>
              <a:gd name="adj1" fmla="val 25292"/>
              <a:gd name="adj2" fmla="val 99448"/>
              <a:gd name="adj3" fmla="val 23167"/>
              <a:gd name="adj4" fmla="val 188767"/>
              <a:gd name="adj5" fmla="val 22546"/>
              <a:gd name="adj6" fmla="val 210151"/>
            </a:avLst>
          </a:prstGeom>
          <a:solidFill>
            <a:srgbClr val="B72026">
              <a:alpha val="20000"/>
            </a:srgbClr>
          </a:solidFill>
          <a:ln w="25400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x-none" sz="1800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Assessment and referral of children for appropriate services </a:t>
            </a:r>
            <a:endParaRPr lang="en-GB" altLang="x-none" sz="1800" b="1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3" name="AutoShape 212">
            <a:extLst>
              <a:ext uri="{FF2B5EF4-FFF2-40B4-BE49-F238E27FC236}">
                <a16:creationId xmlns:a16="http://schemas.microsoft.com/office/drawing/2014/main" id="{55E40662-A026-45C4-9410-3C47406D3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60" y="4048082"/>
            <a:ext cx="2556000" cy="792163"/>
          </a:xfrm>
          <a:prstGeom prst="borderCallout2">
            <a:avLst>
              <a:gd name="adj1" fmla="val 26561"/>
              <a:gd name="adj2" fmla="val 100472"/>
              <a:gd name="adj3" fmla="val 26560"/>
              <a:gd name="adj4" fmla="val 120033"/>
              <a:gd name="adj5" fmla="val -55811"/>
              <a:gd name="adj6" fmla="val 129651"/>
            </a:avLst>
          </a:prstGeom>
          <a:solidFill>
            <a:srgbClr val="B72026">
              <a:alpha val="20000"/>
            </a:srgbClr>
          </a:solidFill>
          <a:ln w="25400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x-none" sz="1800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Giving evidence </a:t>
            </a:r>
            <a:br>
              <a:rPr lang="en-ZA" altLang="x-none" sz="1800" b="1" dirty="0">
                <a:solidFill>
                  <a:srgbClr val="B72026"/>
                </a:solidFill>
                <a:latin typeface="MgOpen Cosmetica" panose="020B0500000300020003" pitchFamily="34" charset="0"/>
              </a:rPr>
            </a:br>
            <a:r>
              <a:rPr lang="en-ZA" altLang="x-none" sz="1800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in court </a:t>
            </a:r>
            <a:endParaRPr lang="en-GB" altLang="x-none" sz="1800" b="1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4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465" y="4054891"/>
            <a:ext cx="2556000" cy="934465"/>
          </a:xfrm>
          <a:prstGeom prst="borderCallout2">
            <a:avLst>
              <a:gd name="adj1" fmla="val 20901"/>
              <a:gd name="adj2" fmla="val -77"/>
              <a:gd name="adj3" fmla="val 20901"/>
              <a:gd name="adj4" fmla="val -18633"/>
              <a:gd name="adj5" fmla="val -86319"/>
              <a:gd name="adj6" fmla="val -39832"/>
            </a:avLst>
          </a:prstGeom>
          <a:solidFill>
            <a:srgbClr val="B72026">
              <a:alpha val="20000"/>
            </a:srgbClr>
          </a:solidFill>
          <a:ln w="28575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Reporting to court  on children on probation or under supervision</a:t>
            </a:r>
            <a:endParaRPr lang="en-GB" altLang="x-none" sz="1800" b="1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847" y="5213818"/>
            <a:ext cx="79129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ZA" dirty="0">
                <a:latin typeface="MgOpen Cosmetica" panose="020B0500000300020003"/>
              </a:rPr>
              <a:t>Probation officers work with adults and children. </a:t>
            </a:r>
            <a:br>
              <a:rPr lang="en-ZA" dirty="0">
                <a:latin typeface="MgOpen Cosmetica" panose="020B0500000300020003"/>
              </a:rPr>
            </a:br>
            <a:r>
              <a:rPr lang="en-ZA" dirty="0">
                <a:latin typeface="MgOpen Cosmetica" panose="020B0500000300020003"/>
              </a:rPr>
              <a:t>Other laws cover some of their general duties, such as supervising offenders </a:t>
            </a:r>
            <a:br>
              <a:rPr lang="en-ZA" dirty="0">
                <a:latin typeface="MgOpen Cosmetica" panose="020B0500000300020003"/>
              </a:rPr>
            </a:br>
            <a:r>
              <a:rPr lang="en-ZA" dirty="0">
                <a:latin typeface="MgOpen Cosmetica" panose="020B0500000300020003"/>
              </a:rPr>
              <a:t>with suspended sentences or offenders on parole. The CCPA covers only </a:t>
            </a:r>
            <a:br>
              <a:rPr lang="en-ZA" dirty="0">
                <a:latin typeface="MgOpen Cosmetica" panose="020B0500000300020003"/>
              </a:rPr>
            </a:br>
            <a:r>
              <a:rPr lang="en-ZA" dirty="0">
                <a:latin typeface="MgOpen Cosmetica" panose="020B0500000300020003"/>
              </a:rPr>
              <a:t>probation officer duties related to </a:t>
            </a:r>
            <a:r>
              <a:rPr lang="en-ZA" b="1" dirty="0">
                <a:latin typeface="MgOpen Cosmetica" panose="020B0500000300020003"/>
              </a:rPr>
              <a:t>child offenders</a:t>
            </a:r>
            <a:r>
              <a:rPr lang="en-ZA" dirty="0">
                <a:latin typeface="MgOpen Cosmetica" panose="020B0500000300020003"/>
              </a:rPr>
              <a:t>. </a:t>
            </a:r>
          </a:p>
        </p:txBody>
      </p:sp>
      <p:sp>
        <p:nvSpPr>
          <p:cNvPr id="46" name="AutoShape 211">
            <a:extLst>
              <a:ext uri="{FF2B5EF4-FFF2-40B4-BE49-F238E27FC236}">
                <a16:creationId xmlns:a16="http://schemas.microsoft.com/office/drawing/2014/main" id="{52037E6A-D4C1-4CBB-9334-E0CB750F7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465" y="2900464"/>
            <a:ext cx="2543599" cy="945925"/>
          </a:xfrm>
          <a:prstGeom prst="rect">
            <a:avLst/>
          </a:prstGeom>
          <a:solidFill>
            <a:srgbClr val="B72026">
              <a:alpha val="20000"/>
            </a:srgbClr>
          </a:solidFill>
          <a:ln w="28575">
            <a:solidFill>
              <a:srgbClr val="B72026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ZA" altLang="x-none" sz="18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Assisting convicted children to comply with probation</a:t>
            </a:r>
            <a:endParaRPr lang="en-GB" altLang="x-none" sz="1800" b="1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1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94" y="466119"/>
            <a:ext cx="7924819" cy="2137857"/>
            <a:chOff x="-927384" y="293749"/>
            <a:chExt cx="7924819" cy="2759911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64" y="293749"/>
              <a:ext cx="6466062" cy="1430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3600" b="1" kern="0" dirty="0">
                  <a:solidFill>
                    <a:srgbClr val="B72126"/>
                  </a:solidFill>
                  <a:latin typeface="MgOpen Cosmetica" panose="020B0500000300020003" pitchFamily="34" charset="0"/>
                </a:rPr>
                <a:t>Criteria for designation </a:t>
              </a:r>
              <a:br>
                <a:rPr lang="en-ZA" altLang="x-none" sz="3600" b="1" kern="0" dirty="0">
                  <a:solidFill>
                    <a:srgbClr val="B72126"/>
                  </a:solidFill>
                  <a:latin typeface="MgOpen Cosmetica" panose="020B0500000300020003" pitchFamily="34" charset="0"/>
                </a:rPr>
              </a:br>
              <a:r>
                <a:rPr lang="en-ZA" altLang="x-none" sz="3600" b="1" kern="0" dirty="0">
                  <a:solidFill>
                    <a:srgbClr val="B72126"/>
                  </a:solidFill>
                  <a:latin typeface="MgOpen Cosmetica" panose="020B0500000300020003" pitchFamily="34" charset="0"/>
                </a:rPr>
                <a:t>of probation officers</a:t>
              </a:r>
              <a:endParaRPr lang="en-GB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27384" y="1941135"/>
              <a:ext cx="7924819" cy="111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r>
                <a:rPr lang="en-ZA" altLang="x-none" sz="28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Only </a:t>
              </a:r>
              <a:r>
                <a:rPr lang="en-ZA" altLang="x-none" sz="28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state-employed social workers </a:t>
              </a:r>
              <a:r>
                <a:rPr lang="en-ZA" altLang="x-none" sz="28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are eligible to be designated as probation officers.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03560" y="2806405"/>
            <a:ext cx="80292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Registration as a social worker</a:t>
            </a:r>
          </a:p>
          <a:p>
            <a:pPr marL="630238" lvl="1" indent="-27305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MgOpen Cosmetica" panose="020B0500000300020003"/>
              </a:rPr>
              <a:t>proof of registration required</a:t>
            </a:r>
          </a:p>
          <a:p>
            <a:pPr marL="285750" indent="-285750"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Experience or skills</a:t>
            </a:r>
          </a:p>
          <a:p>
            <a:pPr marL="630238" lvl="1" indent="-27305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dirty="0">
                <a:latin typeface="MgOpen Cosmetica" panose="020B0500000300020003"/>
              </a:rPr>
              <a:t>written reference required</a:t>
            </a:r>
          </a:p>
          <a:p>
            <a:endParaRPr lang="en-US" b="1" dirty="0">
              <a:latin typeface="MgOpen Cosmetica" panose="020B0500000300020003"/>
            </a:endParaRPr>
          </a:p>
          <a:p>
            <a:r>
              <a:rPr lang="en-US" b="1" dirty="0">
                <a:solidFill>
                  <a:srgbClr val="B72026"/>
                </a:solidFill>
                <a:latin typeface="MgOpen Cosmetica" panose="020B0500000300020003"/>
              </a:rPr>
              <a:t>Extra requirements to work with children:</a:t>
            </a:r>
          </a:p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Suitability to work with children </a:t>
            </a:r>
            <a:br>
              <a:rPr lang="en-US" b="1" dirty="0">
                <a:latin typeface="MgOpen Cosmetica" panose="020B0500000300020003"/>
              </a:rPr>
            </a:br>
            <a:r>
              <a:rPr lang="en-US" b="1" dirty="0">
                <a:latin typeface="MgOpen Cosmetica" panose="020B0500000300020003"/>
              </a:rPr>
              <a:t>(</a:t>
            </a:r>
            <a:r>
              <a:rPr lang="en-US" dirty="0">
                <a:latin typeface="MgOpen Cosmetica" panose="020B0500000300020003"/>
              </a:rPr>
              <a:t>no finding of unsuitability by Council or </a:t>
            </a:r>
            <a:br>
              <a:rPr lang="en-US" dirty="0">
                <a:latin typeface="MgOpen Cosmetica" panose="020B0500000300020003"/>
              </a:rPr>
            </a:br>
            <a:r>
              <a:rPr lang="en-US" dirty="0">
                <a:latin typeface="MgOpen Cosmetica" panose="020B0500000300020003"/>
              </a:rPr>
              <a:t>court)</a:t>
            </a:r>
          </a:p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b="1" kern="0" dirty="0">
                <a:latin typeface="MgOpen Cosmetica" panose="020B0500000300020003"/>
              </a:rPr>
              <a:t>Police clearance certificate proving </a:t>
            </a:r>
            <a:br>
              <a:rPr lang="en-GB" altLang="x-none" b="1" kern="0" dirty="0">
                <a:latin typeface="MgOpen Cosmetica" panose="020B0500000300020003"/>
              </a:rPr>
            </a:br>
            <a:r>
              <a:rPr lang="en-GB" altLang="x-none" b="1" kern="0" dirty="0">
                <a:latin typeface="MgOpen Cosmetica" panose="020B0500000300020003"/>
              </a:rPr>
              <a:t>no previous convictions for specified </a:t>
            </a:r>
            <a:br>
              <a:rPr lang="en-GB" altLang="x-none" b="1" kern="0" dirty="0">
                <a:latin typeface="MgOpen Cosmetica" panose="020B0500000300020003"/>
              </a:rPr>
            </a:br>
            <a:r>
              <a:rPr lang="en-GB" altLang="x-none" b="1" kern="0" dirty="0">
                <a:latin typeface="MgOpen Cosmetica" panose="020B0500000300020003"/>
              </a:rPr>
              <a:t>crimes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04"/>
          <a:stretch/>
        </p:blipFill>
        <p:spPr>
          <a:xfrm>
            <a:off x="5364095" y="4282766"/>
            <a:ext cx="3168709" cy="203449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368C338-283C-43D5-9081-FC818FB2C42C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A864CE-DDF7-4583-AA8D-CEFE2FFE06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2D54A4-A0C8-47EA-B82A-7979D98CC9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637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86" y="1807257"/>
            <a:ext cx="7053435" cy="4431983"/>
            <a:chOff x="308961" y="175211"/>
            <a:chExt cx="11545714" cy="4431983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961" y="175211"/>
              <a:ext cx="11545714" cy="443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Certificate must be </a:t>
              </a: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72026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renewed</a:t>
              </a: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 every </a:t>
              </a:r>
              <a:r>
                <a:rPr kumimoji="0" lang="en-GB" altLang="x-non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B72026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FIVE YEARS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proof of continued registration as social worker</a:t>
              </a:r>
            </a:p>
            <a:p>
              <a:pPr marL="742950" marR="0" lvl="1" indent="-2857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GB" altLang="x-none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new police clearance certificate 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72026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Grounds </a:t>
              </a: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for </a:t>
              </a:r>
              <a:r>
                <a:rPr kumimoji="0" lang="en-GB" altLang="x-non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B72126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refusal to renew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72026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performed unauthorized functions 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72026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violated CCPA or Social Work and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Psychology Act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72026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repeatedly failed to submit reports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on time 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72026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did not or cannot act in best interests 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of children</a:t>
              </a:r>
            </a:p>
            <a:p>
              <a:pPr marL="742950" marR="0" lvl="1" indent="-28575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B72026"/>
                </a:buClr>
                <a:buSzTx/>
                <a:buFont typeface="Courier New" panose="02070309020205020404" pitchFamily="49" charset="0"/>
                <a:buChar char="o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/>
                  <a:ea typeface="+mn-ea"/>
                  <a:cs typeface="+mn-cs"/>
                </a:rPr>
                <a:t>arrested for, or convicted of, any of the specified crimes</a:t>
              </a:r>
              <a:endParaRPr kumimoji="0" lang="en-GB" altLang="x-non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7E2C76"/>
                </a:buClr>
                <a:buSzTx/>
                <a:buFontTx/>
                <a:buNone/>
                <a:tabLst/>
                <a:defRPr/>
              </a:pPr>
              <a:endPara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2" y="466119"/>
            <a:ext cx="64754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x-none" sz="3600" b="1" i="0" u="none" strike="noStrike" kern="0" cap="none" spc="0" normalizeH="0" baseline="0" noProof="0" dirty="0">
                <a:ln>
                  <a:noFill/>
                </a:ln>
                <a:solidFill>
                  <a:srgbClr val="B721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Renewing, altering or revoking  designation as probation officer</a:t>
            </a:r>
            <a:endParaRPr kumimoji="0" lang="en-GB" altLang="x-none" sz="3600" b="1" i="0" u="none" strike="noStrike" kern="0" cap="none" spc="0" normalizeH="0" baseline="0" noProof="0" dirty="0">
              <a:ln>
                <a:noFill/>
              </a:ln>
              <a:solidFill>
                <a:srgbClr val="B72126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50" y="4522932"/>
            <a:ext cx="2664663" cy="954107"/>
          </a:xfrm>
          <a:prstGeom prst="rect">
            <a:avLst/>
          </a:prstGeom>
          <a:noFill/>
          <a:ln w="34925">
            <a:solidFill>
              <a:srgbClr val="B7202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Designation can be </a:t>
            </a:r>
            <a:b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altered </a:t>
            </a: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 </a:t>
            </a: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B72026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revoked</a:t>
            </a: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for </a:t>
            </a:r>
            <a:b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GB" alt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same reasons</a:t>
            </a:r>
            <a:r>
              <a:rPr kumimoji="0" lang="en-GB" altLang="x-non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50" y="2780928"/>
            <a:ext cx="2664663" cy="142880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D37F5B-FEC0-4E07-89A3-F2F8FD39B01B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496958F-2778-4AFF-BBE6-1308981D6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B4308D-7346-400A-A8BE-138CF9C06D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90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48232" y="3987634"/>
            <a:ext cx="2090689" cy="2321091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634" y="603837"/>
            <a:ext cx="647217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630238" indent="-630238" algn="l" eaLnBrk="1" hangingPunct="1"/>
            <a:r>
              <a:rPr lang="en-ZA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7.  Channelling of </a:t>
            </a:r>
            <a:br>
              <a:rPr lang="en-ZA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</a:br>
            <a:r>
              <a:rPr lang="en-ZA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social worker reports</a:t>
            </a:r>
            <a:endParaRPr lang="en-GB" altLang="x-none" sz="36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56843" y="1717633"/>
            <a:ext cx="79634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B72026"/>
                </a:solidFill>
                <a:latin typeface="MgOpen Cosmetica" panose="020B0500000300020003"/>
              </a:rPr>
              <a:t>Purpose of </a:t>
            </a:r>
            <a:r>
              <a:rPr lang="en-US" sz="2400" b="1" dirty="0" err="1">
                <a:solidFill>
                  <a:srgbClr val="B72026"/>
                </a:solidFill>
                <a:latin typeface="MgOpen Cosmetica" panose="020B0500000300020003"/>
              </a:rPr>
              <a:t>channelling</a:t>
            </a:r>
            <a:endParaRPr lang="en-US" sz="2400" b="1" dirty="0">
              <a:solidFill>
                <a:srgbClr val="B72026"/>
              </a:solidFill>
              <a:latin typeface="MgOpen Cosmetica" panose="020B0500000300020003"/>
            </a:endParaRPr>
          </a:p>
          <a:p>
            <a:r>
              <a:rPr lang="en-US" sz="2000" dirty="0">
                <a:latin typeface="MgOpen Cosmetica" panose="020B0500000300020003"/>
              </a:rPr>
              <a:t>Advance approval of reports by State and private social workers before submission to court is designed -</a:t>
            </a:r>
          </a:p>
          <a:p>
            <a:pPr marL="342900" indent="-3429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MgOpen Cosmetica" panose="020B0500000300020003"/>
              </a:rPr>
              <a:t>for quality control</a:t>
            </a:r>
          </a:p>
          <a:p>
            <a:pPr marL="342900" indent="-342900">
              <a:buClr>
                <a:srgbClr val="C00000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latin typeface="MgOpen Cosmetica" panose="020B0500000300020003"/>
              </a:rPr>
              <a:t>to avoid wasting court time in postponements </a:t>
            </a:r>
            <a:br>
              <a:rPr lang="en-US" sz="2000" dirty="0">
                <a:latin typeface="MgOpen Cosmetica" panose="020B0500000300020003"/>
              </a:rPr>
            </a:br>
            <a:r>
              <a:rPr lang="en-US" sz="2000" dirty="0">
                <a:latin typeface="MgOpen Cosmetica" panose="020B0500000300020003"/>
              </a:rPr>
              <a:t>due to reports of unsatisfactory quality.</a:t>
            </a:r>
            <a:endParaRPr lang="en-ZA" sz="2000" dirty="0">
              <a:latin typeface="MgOpen Cosmetica" panose="020B050000030002000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704" y="3785237"/>
            <a:ext cx="665758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B72026"/>
                </a:solidFill>
                <a:latin typeface="MgOpen Cosmetica" panose="020B0500000300020003"/>
              </a:rPr>
              <a:t>Channelling</a:t>
            </a:r>
            <a:r>
              <a:rPr lang="en-US" sz="2400" b="1" dirty="0">
                <a:solidFill>
                  <a:srgbClr val="B72026"/>
                </a:solidFill>
                <a:latin typeface="MgOpen Cosmetica" panose="020B0500000300020003"/>
              </a:rPr>
              <a:t> applies to these types of reports</a:t>
            </a:r>
            <a:endParaRPr lang="en-US" sz="2000" b="1" dirty="0">
              <a:solidFill>
                <a:srgbClr val="B72026"/>
              </a:solidFill>
              <a:latin typeface="MgOpen Cosmetica" panose="020B0500000300020003"/>
            </a:endParaRPr>
          </a:p>
          <a:p>
            <a:pPr marL="342900" indent="-342900">
              <a:buClr>
                <a:srgbClr val="B72026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reports requested by the children’s court </a:t>
            </a:r>
            <a:b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re: investigation into a child’s circumstances </a:t>
            </a:r>
            <a:b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(s. 47(2)(g)) </a:t>
            </a:r>
          </a:p>
          <a:p>
            <a:pPr marL="342900" indent="-342900">
              <a:buClr>
                <a:srgbClr val="B72026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reports compiled for court assessing whether </a:t>
            </a:r>
            <a:b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or not a child is in need of protective services </a:t>
            </a:r>
            <a:b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</a:b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(s. 139(1)) </a:t>
            </a:r>
          </a:p>
          <a:p>
            <a:pPr marL="342900" indent="-342900" algn="just">
              <a:buClr>
                <a:srgbClr val="B72026"/>
              </a:buClr>
              <a:buSzPct val="101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  <a:latin typeface="MgOpen Cosmetica" panose="020B0500000300020003"/>
              </a:rPr>
              <a:t>any other reports requested by the children’s court</a:t>
            </a:r>
            <a:endParaRPr lang="en-ZA" sz="2000" dirty="0">
              <a:latin typeface="MgOpen Cosmetica" panose="020B0500000300020003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A1A357-FD72-4AA2-B3FA-F33C53B68F18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45CC3B9-499D-4B94-AE0A-46E63465F1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D17D4AA-F53C-44CC-89F8-CC833D1FD80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8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6279" y="549275"/>
            <a:ext cx="6716531" cy="575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E91BD0A-7509-44BE-9970-3A55C75B0BAB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9D11CB-84FE-4FD4-B573-8CA8FE3099F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5A03E5-5949-4E24-BC13-D4654D74F6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532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467" y="4137111"/>
            <a:ext cx="5521785" cy="21719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638" y="571666"/>
            <a:ext cx="645227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9750" indent="-539750" algn="l" eaLnBrk="1" hangingPunct="1"/>
            <a:r>
              <a:rPr lang="en-ZA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8. </a:t>
            </a:r>
            <a: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Offences related to </a:t>
            </a:r>
            <a:b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</a:br>
            <a:r>
              <a:rPr lang="en-ZA" altLang="x-none" sz="32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social work personnel</a:t>
            </a:r>
            <a:endParaRPr lang="en-GB" altLang="x-none" sz="32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261939" y="1899677"/>
            <a:ext cx="5616237" cy="2155370"/>
            <a:chOff x="687463" y="528947"/>
            <a:chExt cx="10357540" cy="804022"/>
          </a:xfrm>
        </p:grpSpPr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697" y="528947"/>
              <a:ext cx="9824306" cy="74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"/>
              </a:pPr>
              <a: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unable or unwilling to produce a valid certificate on </a:t>
              </a:r>
              <a:r>
                <a:rPr lang="en-ZA" altLang="x-none" sz="2400" kern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request by </a:t>
              </a:r>
              <a: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someone with a valid reason to see it 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"/>
              </a:pPr>
              <a: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acting on authority of an </a:t>
              </a:r>
              <a:b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expired certificate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6217397" y="1952836"/>
            <a:ext cx="2308520" cy="1963954"/>
          </a:xfrm>
          <a:prstGeom prst="rect">
            <a:avLst/>
          </a:prstGeom>
          <a:noFill/>
          <a:ln w="38100">
            <a:solidFill>
              <a:srgbClr val="B7202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eaLnBrk="1" hangingPunct="1">
              <a:spcBef>
                <a:spcPts val="0"/>
              </a:spcBef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ZA" altLang="x-none" sz="24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 </a:t>
            </a:r>
            <a:r>
              <a:rPr lang="en-ZA" altLang="x-none" sz="20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N$ 20,000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 fine</a:t>
            </a:r>
          </a:p>
          <a:p>
            <a:pPr eaLnBrk="1" hangingPunct="1">
              <a:spcBef>
                <a:spcPts val="0"/>
              </a:spcBef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ZA" altLang="x-none" sz="20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 5 years 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imprisonment</a:t>
            </a:r>
          </a:p>
          <a:p>
            <a:pPr eaLnBrk="1" hangingPunct="1">
              <a:spcBef>
                <a:spcPts val="0"/>
              </a:spcBef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ZA" altLang="x-none" sz="2000" kern="0" dirty="0">
                <a:latin typeface="MgOpen Cosmetica" panose="020B0500000300020003" pitchFamily="34" charset="0"/>
              </a:rPr>
              <a:t> </a:t>
            </a:r>
            <a:r>
              <a:rPr lang="en-ZA" altLang="x-none" sz="20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both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 fine &amp; imprisonment</a:t>
            </a:r>
            <a:endParaRPr lang="en-GB" altLang="x-none" sz="2000" kern="0" dirty="0">
              <a:latin typeface="MgOpen Cosmetica" panose="020B05000003000200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1F8040-0211-4F1C-B0C8-548D53017733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5D35A5-8B56-4483-905B-08CF0E373A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7FE2145-A872-449B-A04B-A57814FEC8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008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564652-EEDA-4714-90B2-50A64B809176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DF90E5-92C6-4C39-92D5-6D834FF6613E}"/>
                </a:ext>
              </a:extLst>
            </p:cNvPr>
            <p:cNvCxnSpPr/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F9F94F-69DA-43E0-95D6-DCAAA6A05FB0}"/>
                </a:ext>
              </a:extLst>
            </p:cNvPr>
            <p:cNvCxnSpPr/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10121"/>
            <a:ext cx="648109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48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1. Overview</a:t>
            </a:r>
            <a:endParaRPr lang="en-GB" altLang="x-none" sz="48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719138" y="2435039"/>
            <a:ext cx="65" cy="1317038"/>
            <a:chOff x="687463" y="902082"/>
            <a:chExt cx="65" cy="1317038"/>
          </a:xfrm>
        </p:grpSpPr>
        <p:sp>
          <p:nvSpPr>
            <p:cNvPr id="88" name="Rectangle 5">
              <a:extLst>
                <a:ext uri="{FF2B5EF4-FFF2-40B4-BE49-F238E27FC236}">
                  <a16:creationId xmlns:a16="http://schemas.microsoft.com/office/drawing/2014/main" id="{C9734D4D-E471-4228-9D71-F9B85A6DE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1788233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B7202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9222" y="4004666"/>
            <a:ext cx="3485555" cy="23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564" y="1696375"/>
            <a:ext cx="7682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solidFill>
                  <a:srgbClr val="000000"/>
                </a:solidFill>
                <a:latin typeface="MgOpen Cosmetica" panose="020B0500000300020003" pitchFamily="34" charset="0"/>
              </a:rPr>
              <a:t>Many functions under the Act can be carried out only by “</a:t>
            </a:r>
            <a:r>
              <a:rPr lang="en-US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designated social workers</a:t>
            </a:r>
            <a:r>
              <a:rPr lang="en-US" b="1" dirty="0">
                <a:solidFill>
                  <a:srgbClr val="000000"/>
                </a:solidFill>
                <a:latin typeface="MgOpen Cosmetica" panose="020B0500000300020003" pitchFamily="34" charset="0"/>
              </a:rPr>
              <a:t>” or “</a:t>
            </a:r>
            <a:r>
              <a:rPr lang="en-US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designated child protection </a:t>
            </a:r>
            <a:r>
              <a:rPr lang="en-US" b="1" dirty="0" err="1">
                <a:solidFill>
                  <a:srgbClr val="B72026"/>
                </a:solidFill>
                <a:latin typeface="MgOpen Cosmetica" panose="020B0500000300020003" pitchFamily="34" charset="0"/>
              </a:rPr>
              <a:t>organisations</a:t>
            </a:r>
            <a:r>
              <a:rPr lang="en-US" b="1" dirty="0">
                <a:solidFill>
                  <a:srgbClr val="000000"/>
                </a:solidFill>
                <a:latin typeface="MgOpen Cosmetica" panose="020B0500000300020003" pitchFamily="34" charset="0"/>
              </a:rPr>
              <a:t>” with certificates from the Minister responsible for child welfare certifying what statutory work they are </a:t>
            </a:r>
            <a:r>
              <a:rPr lang="en-US" b="1" dirty="0" err="1">
                <a:solidFill>
                  <a:srgbClr val="000000"/>
                </a:solidFill>
                <a:latin typeface="MgOpen Cosmetica" panose="020B0500000300020003" pitchFamily="34" charset="0"/>
              </a:rPr>
              <a:t>authorised</a:t>
            </a:r>
            <a:r>
              <a:rPr lang="en-US" b="1" dirty="0">
                <a:solidFill>
                  <a:srgbClr val="000000"/>
                </a:solidFill>
                <a:latin typeface="MgOpen Cosmetica" panose="020B0500000300020003" pitchFamily="34" charset="0"/>
              </a:rPr>
              <a:t> to do.</a:t>
            </a:r>
          </a:p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endParaRPr lang="en-US" b="1" dirty="0">
              <a:solidFill>
                <a:srgbClr val="000000"/>
              </a:solidFill>
              <a:latin typeface="MgOpen Cosmetica" panose="020B0500000300020003" pitchFamily="34" charset="0"/>
            </a:endParaRPr>
          </a:p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 pitchFamily="34" charset="0"/>
              </a:rPr>
              <a:t>The Act also provides for “</a:t>
            </a:r>
            <a:r>
              <a:rPr lang="en-US" b="1" dirty="0">
                <a:solidFill>
                  <a:srgbClr val="B72026"/>
                </a:solidFill>
                <a:latin typeface="MgOpen Cosmetica" panose="020B0500000300020003" pitchFamily="34" charset="0"/>
              </a:rPr>
              <a:t>probation officers</a:t>
            </a:r>
            <a:r>
              <a:rPr lang="en-US" b="1" dirty="0">
                <a:latin typeface="MgOpen Cosmetica" panose="020B0500000300020003" pitchFamily="34" charset="0"/>
              </a:rPr>
              <a:t>”, who are State-employed social workers </a:t>
            </a:r>
            <a:r>
              <a:rPr lang="en-US" b="1" dirty="0" err="1">
                <a:latin typeface="MgOpen Cosmetica" panose="020B0500000300020003" pitchFamily="34" charset="0"/>
              </a:rPr>
              <a:t>authorised</a:t>
            </a:r>
            <a:r>
              <a:rPr lang="en-US" b="1" dirty="0">
                <a:latin typeface="MgOpen Cosmetica" panose="020B0500000300020003" pitchFamily="34" charset="0"/>
              </a:rPr>
              <a:t> to work specifically with criminal matters. </a:t>
            </a:r>
            <a:r>
              <a:rPr lang="en-US" dirty="0">
                <a:latin typeface="MgOpen Cosmetica" panose="020B0500000300020003" pitchFamily="34" charset="0"/>
              </a:rPr>
              <a:t>	</a:t>
            </a:r>
          </a:p>
          <a:p>
            <a:pPr marL="285750" indent="-285750"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endParaRPr lang="en-US" dirty="0">
              <a:solidFill>
                <a:srgbClr val="000000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413" y="610121"/>
            <a:ext cx="645040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9. Fees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358" y="1626567"/>
            <a:ext cx="61196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prevent exploitation of the public and abuses, the Minister can set maximum fees for services by private social workers and child protection organisations.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75" b="4176"/>
          <a:stretch/>
        </p:blipFill>
        <p:spPr>
          <a:xfrm>
            <a:off x="1647222" y="2776024"/>
            <a:ext cx="6221771" cy="3079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1700" y="6063213"/>
            <a:ext cx="519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B72026"/>
                </a:solidFill>
                <a:latin typeface="MgOpen Cosmetica" panose="020B0500000300020003"/>
              </a:rPr>
              <a:t>Fees in Annexure 2 of Child Care and Protection Regulations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EF9805-7F5B-4E10-8AE1-8EBC42E570BE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1B2236-4046-4A7B-A55C-211617FF93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C98135-F048-4129-B266-EACCB3D151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37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54" y="610925"/>
            <a:ext cx="6479991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altLang="x-none" sz="36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10. Training</a:t>
            </a: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458" y="1687825"/>
            <a:ext cx="79168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buFontTx/>
              <a:buNone/>
            </a:pPr>
            <a:r>
              <a:rPr lang="en-US" sz="2400" spc="-50" dirty="0">
                <a:solidFill>
                  <a:schemeClr val="tx1"/>
                </a:solidFill>
                <a:latin typeface="MgOpen Cosmetica" panose="020B0500000300020003" pitchFamily="34" charset="0"/>
              </a:rPr>
              <a:t>Resources from the Children’s Fund can be used for </a:t>
            </a:r>
            <a:r>
              <a:rPr lang="en-US" sz="2400" b="1" spc="-50" dirty="0">
                <a:solidFill>
                  <a:schemeClr val="tx1"/>
                </a:solidFill>
                <a:latin typeface="MgOpen Cosmetica" panose="020B0500000300020003" pitchFamily="34" charset="0"/>
              </a:rPr>
              <a:t>training of persons who implement this Act or any other law relating to children</a:t>
            </a:r>
            <a:r>
              <a:rPr lang="en-US" sz="2400" spc="-50" dirty="0">
                <a:solidFill>
                  <a:schemeClr val="tx1"/>
                </a:solidFill>
                <a:latin typeface="MgOpen Cosmetica" panose="020B0500000300020003" pitchFamily="34" charset="0"/>
              </a:rPr>
              <a:t>, including:</a:t>
            </a:r>
            <a:endParaRPr lang="en-GB" altLang="x-none" sz="2800" kern="0" spc="-5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04" t="24819" r="28125" b="8756"/>
          <a:stretch/>
        </p:blipFill>
        <p:spPr bwMode="auto">
          <a:xfrm>
            <a:off x="4071877" y="2703686"/>
            <a:ext cx="4476324" cy="358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7283" y="283270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MgOpen Cosmetica" panose="020B0500000300020003"/>
              </a:rPr>
              <a:t>social workers</a:t>
            </a:r>
          </a:p>
          <a:p>
            <a:pPr marL="342900" indent="-34290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MgOpen Cosmetica" panose="020B0500000300020003"/>
              </a:rPr>
              <a:t>social auxiliary workers </a:t>
            </a:r>
          </a:p>
          <a:p>
            <a:pPr marL="342900" indent="-34290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MgOpen Cosmetica" panose="020B0500000300020003"/>
              </a:rPr>
              <a:t>community child care </a:t>
            </a:r>
            <a:br>
              <a:rPr lang="en-US" sz="2400" dirty="0">
                <a:solidFill>
                  <a:srgbClr val="000000"/>
                </a:solidFill>
                <a:latin typeface="MgOpen Cosmetica" panose="020B0500000300020003"/>
              </a:rPr>
            </a:br>
            <a:r>
              <a:rPr lang="en-US" sz="2400" dirty="0">
                <a:solidFill>
                  <a:srgbClr val="000000"/>
                </a:solidFill>
                <a:latin typeface="MgOpen Cosmetica" panose="020B0500000300020003"/>
              </a:rPr>
              <a:t>workers</a:t>
            </a:r>
          </a:p>
          <a:p>
            <a:pPr marL="342900" indent="-342900"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ZA" sz="2400" dirty="0">
                <a:latin typeface="MgOpen Cosmetica" panose="020B0500000300020003"/>
              </a:rPr>
              <a:t>probation officers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2DC291-2997-4427-B35F-1595BF22C4B5}"/>
              </a:ext>
            </a:extLst>
          </p:cNvPr>
          <p:cNvSpPr/>
          <p:nvPr/>
        </p:nvSpPr>
        <p:spPr>
          <a:xfrm>
            <a:off x="1775367" y="534485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B72026"/>
              </a:buClr>
            </a:pPr>
            <a:r>
              <a:rPr lang="en-ZA" dirty="0">
                <a:solidFill>
                  <a:srgbClr val="B72026"/>
                </a:solidFill>
                <a:latin typeface="MgOpen Cosmetica" panose="020B0500000300020003"/>
              </a:rPr>
              <a:t>***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8F8860-8C2B-4A11-8A08-15468244ECDE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640094-B73A-4828-ADE3-1C20F5F8DE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A8C5B06-11C6-4178-90C9-DBAD6D7A03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772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3129374"/>
            <a:ext cx="7921453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Child protection organisation: 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NGO that  employs </a:t>
            </a:r>
            <a:br>
              <a:rPr lang="en-ZA" altLang="x-none" sz="2000" kern="0" dirty="0">
                <a:latin typeface="MgOpen Cosmetica" panose="020B0500000300020003" pitchFamily="34" charset="0"/>
              </a:rPr>
            </a:br>
            <a:r>
              <a:rPr lang="en-ZA" altLang="x-none" sz="2000" kern="0" dirty="0">
                <a:latin typeface="MgOpen Cosmetica" panose="020B0500000300020003" pitchFamily="34" charset="0"/>
              </a:rPr>
              <a:t>private social workers</a:t>
            </a:r>
          </a:p>
          <a:p>
            <a:pPr marL="357188" indent="-357188"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Probation officer: </a:t>
            </a:r>
            <a:r>
              <a:rPr lang="en-ZA" altLang="x-none" sz="2000" kern="0" dirty="0">
                <a:latin typeface="MgOpen Cosmetica" panose="020B0500000300020003" pitchFamily="34" charset="0"/>
              </a:rPr>
              <a:t>government social worker </a:t>
            </a:r>
            <a:br>
              <a:rPr lang="en-ZA" altLang="x-none" sz="2000" kern="0" dirty="0">
                <a:latin typeface="MgOpen Cosmetica" panose="020B0500000300020003" pitchFamily="34" charset="0"/>
              </a:rPr>
            </a:br>
            <a:r>
              <a:rPr lang="en-ZA" altLang="x-none" sz="2000" kern="0" dirty="0">
                <a:latin typeface="MgOpen Cosmetica" panose="020B0500000300020003" pitchFamily="34" charset="0"/>
              </a:rPr>
              <a:t>who works specifically with criminal matters</a:t>
            </a:r>
          </a:p>
          <a:p>
            <a:endParaRPr lang="en-ZA" sz="2000" dirty="0">
              <a:latin typeface="MgOpen Cosmetica" panose="020B0500000300020003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41" y="630419"/>
            <a:ext cx="646589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48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2. Terminology</a:t>
            </a:r>
            <a:endParaRPr lang="en-GB" altLang="x-none" sz="48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C9734D4D-E471-4228-9D71-F9B85A6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57837"/>
            <a:ext cx="7921454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Social worker: </a:t>
            </a:r>
            <a:r>
              <a: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any social worker registered in terms of Social Work and Psychology Act 6 of 2004</a:t>
            </a:r>
          </a:p>
          <a:p>
            <a:pPr eaLnBrk="1" hangingPunct="1">
              <a:spcBef>
                <a:spcPts val="0"/>
              </a:spcBef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altLang="x-none" sz="2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Designated social worker: </a:t>
            </a:r>
            <a:r>
              <a: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state or private social worker designated by the Minister to perform functions under the Act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00" y="1189975"/>
            <a:ext cx="57" cy="4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B7202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00" y="695309"/>
            <a:ext cx="57" cy="4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3430" y="3259240"/>
            <a:ext cx="1959384" cy="123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188" y="4640341"/>
            <a:ext cx="7921625" cy="1660418"/>
          </a:xfrm>
          <a:prstGeom prst="rect">
            <a:avLst/>
          </a:prstGeom>
          <a:solidFill>
            <a:srgbClr val="EC9498">
              <a:alpha val="2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ZA" b="1" dirty="0">
                <a:solidFill>
                  <a:schemeClr val="tx1"/>
                </a:solidFill>
                <a:latin typeface="MgOpen Cosmetica" panose="020B0500000300020003"/>
              </a:rPr>
              <a:t>IN THE PAST: </a:t>
            </a:r>
            <a:r>
              <a:rPr lang="en-ZA" sz="1600" dirty="0">
                <a:solidFill>
                  <a:schemeClr val="tx1"/>
                </a:solidFill>
                <a:latin typeface="MgOpen Cosmetica" panose="020B0500000300020003"/>
              </a:rPr>
              <a:t>“Probation officer” referred to any social worker authorised to do statutory work under the Children’s Act. </a:t>
            </a:r>
          </a:p>
          <a:p>
            <a:pPr algn="just"/>
            <a:r>
              <a:rPr lang="en-ZA" b="1" dirty="0">
                <a:solidFill>
                  <a:schemeClr val="tx1"/>
                </a:solidFill>
                <a:latin typeface="MgOpen Cosmetica" panose="020B0500000300020003"/>
              </a:rPr>
              <a:t>NOW:</a:t>
            </a:r>
            <a:r>
              <a:rPr lang="en-ZA" dirty="0">
                <a:solidFill>
                  <a:schemeClr val="tx1"/>
                </a:solidFill>
                <a:latin typeface="MgOpen Cosmetica" panose="020B0500000300020003"/>
              </a:rPr>
              <a:t> </a:t>
            </a:r>
            <a:r>
              <a:rPr lang="en-ZA" sz="1600" dirty="0">
                <a:solidFill>
                  <a:schemeClr val="tx1"/>
                </a:solidFill>
                <a:latin typeface="MgOpen Cosmetica" panose="020B0500000300020003"/>
              </a:rPr>
              <a:t>General statutory work is done by a “designated social worker”. The meaning </a:t>
            </a:r>
            <a:br>
              <a:rPr lang="en-ZA" sz="1600" dirty="0">
                <a:solidFill>
                  <a:schemeClr val="tx1"/>
                </a:solidFill>
                <a:latin typeface="MgOpen Cosmetica" panose="020B0500000300020003"/>
              </a:rPr>
            </a:br>
            <a:r>
              <a:rPr lang="en-ZA" sz="1600" dirty="0">
                <a:solidFill>
                  <a:schemeClr val="tx1"/>
                </a:solidFill>
                <a:latin typeface="MgOpen Cosmetica" panose="020B0500000300020003"/>
              </a:rPr>
              <a:t>of the term “probation officer” was changed to harmonise </a:t>
            </a:r>
            <a:r>
              <a:rPr lang="en-US" sz="1600" dirty="0">
                <a:solidFill>
                  <a:schemeClr val="tx1"/>
                </a:solidFill>
                <a:latin typeface="MgOpen Cosmetica" panose="020B0500000300020003"/>
              </a:rPr>
              <a:t>with </a:t>
            </a:r>
            <a:r>
              <a:rPr lang="en-ZA" sz="1600" dirty="0">
                <a:solidFill>
                  <a:schemeClr val="tx1"/>
                </a:solidFill>
                <a:latin typeface="MgOpen Cosmetica" panose="020B0500000300020003"/>
              </a:rPr>
              <a:t>general</a:t>
            </a:r>
            <a:r>
              <a:rPr lang="en-US" sz="1600" dirty="0">
                <a:solidFill>
                  <a:schemeClr val="tx1"/>
                </a:solidFill>
                <a:latin typeface="MgOpen Cosmetica" panose="020B0500000300020003"/>
              </a:rPr>
              <a:t> international terminology.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13B45D-4482-457F-ACA9-6A5A49A24071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DDF90E5-92C6-4C39-92D5-6D834FF6613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F9239E-C0C9-4138-8AD3-F617DEB35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452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737" y="631129"/>
            <a:ext cx="65170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40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3. Designated social workers</a:t>
            </a:r>
            <a:endParaRPr lang="en-GB" altLang="x-none" sz="4000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35850" y="1667745"/>
            <a:ext cx="4193912" cy="4245281"/>
            <a:chOff x="223439" y="243458"/>
            <a:chExt cx="28456810" cy="4245281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459006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endParaRPr lang="en-GB" altLang="x-none" sz="28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39" y="872364"/>
              <a:ext cx="27922742" cy="361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539750" indent="-53975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None/>
              </a:pPr>
              <a:r>
                <a:rPr lang="en-ZA" altLang="x-none" sz="2000" b="1" kern="0" dirty="0">
                  <a:solidFill>
                    <a:srgbClr val="B72026"/>
                  </a:solidFill>
                  <a:latin typeface="MgOpen Cosmetica" panose="020B0500000300020003" pitchFamily="34" charset="0"/>
                </a:rPr>
                <a:t>(1) 	EVERYTHING BUT</a:t>
              </a:r>
              <a:r>
                <a:rPr lang="en-ZA" altLang="x-none" sz="2000" b="1" kern="0" dirty="0">
                  <a:solidFill>
                    <a:srgbClr val="B72026"/>
                  </a:solidFill>
                  <a:latin typeface="MgOpen Cosmetica" panose="020B0500000300020003"/>
                </a:rPr>
                <a:t>: </a:t>
              </a:r>
              <a:r>
                <a:rPr lang="en-US" altLang="x-none" sz="2000" dirty="0">
                  <a:solidFill>
                    <a:schemeClr val="tx1"/>
                  </a:solidFill>
                  <a:latin typeface="MgOpen Cosmetica" panose="020B0500000300020003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MgOpen Cosmetica" panose="020B0500000300020003"/>
                </a:rPr>
                <a:t>ocial worker can perform any function under the Act OTHER THAN probation services, inter-country adoption and any other functions listed on the certificate as EXCLUSIONS</a:t>
              </a:r>
              <a:endPara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  <a:p>
              <a:pPr marL="539750" indent="-539750" eaLnBrk="1" hangingPunct="1">
                <a:spcBef>
                  <a:spcPts val="60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None/>
              </a:pPr>
              <a:r>
                <a:rPr lang="en-ZA" altLang="x-none" sz="2000" b="1" kern="0" dirty="0">
                  <a:solidFill>
                    <a:srgbClr val="B72026"/>
                  </a:solidFill>
                  <a:latin typeface="MgOpen Cosmetica" panose="020B0500000300020003" pitchFamily="34" charset="0"/>
                </a:rPr>
                <a:t>(2) 	ONLY THIS: </a:t>
              </a:r>
              <a:r>
                <a:rPr lang="en-US" altLang="x-none" sz="2000" dirty="0">
                  <a:solidFill>
                    <a:schemeClr val="tx1"/>
                  </a:solidFill>
                  <a:latin typeface="MgOpen Cosmetica" panose="020B0500000300020003"/>
                </a:rPr>
                <a:t>S</a:t>
              </a:r>
              <a:r>
                <a:rPr lang="en-US" sz="2000" dirty="0">
                  <a:solidFill>
                    <a:schemeClr val="tx1"/>
                  </a:solidFill>
                  <a:latin typeface="MgOpen Cosmetica" panose="020B0500000300020003"/>
                </a:rPr>
                <a:t>ocial worker can perform ONLY </a:t>
              </a:r>
              <a:r>
                <a:rPr lang="en-ZA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the functions specifically indicated on the certificate</a:t>
              </a: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39" y="243458"/>
              <a:ext cx="284568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r>
                <a:rPr lang="en-ZA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Two approaches to designation: </a:t>
              </a:r>
              <a:endPara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464" y="2394287"/>
            <a:ext cx="3335090" cy="34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6864F71-9B61-435D-945A-FB7995F5830D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2C7C6A9-DAAD-449C-B465-D82C28A6A6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CA5F8B-D802-4C01-8437-D115F29940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4161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26787" y="1634981"/>
            <a:ext cx="8517213" cy="4093428"/>
            <a:chOff x="359631" y="2935"/>
            <a:chExt cx="8517213" cy="4093428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631" y="2935"/>
              <a:ext cx="8517213" cy="409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Registration as a social worker</a:t>
              </a:r>
            </a:p>
            <a:p>
              <a:pPr eaLnBrk="1" hangingPunct="1">
                <a:spcBef>
                  <a:spcPts val="0"/>
                </a:spcBef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Three years of relevant experience</a:t>
              </a:r>
            </a:p>
            <a:p>
              <a:pPr marL="357188" indent="0" eaLnBrk="1" hangingPunct="1">
                <a:spcBef>
                  <a:spcPts val="0"/>
                </a:spcBef>
                <a:buClr>
                  <a:srgbClr val="B72026"/>
                </a:buClr>
                <a:buSzPct val="90000"/>
                <a:buNone/>
              </a:pPr>
              <a:r>
                <a:rPr lang="en-GB" altLang="x-none" sz="1800" b="1" kern="0" dirty="0">
                  <a:solidFill>
                    <a:srgbClr val="B72026"/>
                  </a:solidFill>
                  <a:latin typeface="MgOpen Cosmetica" panose="020B0500000300020003" pitchFamily="34" charset="0"/>
                </a:rPr>
                <a:t>OR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Supervision by social worker with three </a:t>
              </a:r>
              <a:b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years of relevant experience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Suitability to work with children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Police clearance certificate proving </a:t>
              </a:r>
              <a:b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 previous convictions for specified crimes</a:t>
              </a:r>
            </a:p>
            <a:p>
              <a:pPr eaLnBrk="1" hangingPunct="1">
                <a:spcBef>
                  <a:spcPts val="0"/>
                </a:spcBef>
                <a:spcAft>
                  <a:spcPts val="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Skills and interest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18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demonstrated by reference letter 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Proof of Namibian citizenship or legal residence in Namibia </a:t>
              </a: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42" y="695309"/>
            <a:ext cx="644725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36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Criteria for designation</a:t>
            </a:r>
            <a:endParaRPr lang="en-GB" altLang="x-none" sz="3600" b="1" kern="0" dirty="0">
              <a:solidFill>
                <a:srgbClr val="B721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9004" y="1744800"/>
            <a:ext cx="2433809" cy="3423263"/>
          </a:xfrm>
          <a:prstGeom prst="roundRect">
            <a:avLst/>
          </a:prstGeom>
          <a:solidFill>
            <a:srgbClr val="EC9498">
              <a:alpha val="46000"/>
            </a:srgbClr>
          </a:solidFill>
          <a:ln>
            <a:solidFill>
              <a:srgbClr val="B72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216000" rIns="216000" bIns="216000" rtlCol="0" anchor="ctr">
            <a:spAutoFit/>
          </a:bodyPr>
          <a:lstStyle/>
          <a:p>
            <a:pPr lvl="0" algn="ctr" eaLnBrk="1" hangingPunct="1">
              <a:spcBef>
                <a:spcPts val="0"/>
              </a:spcBef>
              <a:buClr>
                <a:srgbClr val="B72026"/>
              </a:buClr>
            </a:pPr>
            <a:r>
              <a:rPr lang="en-GB" altLang="x-none" kern="0" dirty="0">
                <a:solidFill>
                  <a:srgbClr val="000000"/>
                </a:solidFill>
                <a:latin typeface="MgOpen Cosmetica" panose="020B0500000300020003" pitchFamily="34" charset="0"/>
              </a:rPr>
              <a:t>The Minister has duty to designate sufficient social workers to implement the Act, even if this means appointing additional social workers to the Ministry staff. 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3BB8F7-EC00-43F2-8FF7-E060CD0D51FA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171D74-F2AC-4457-89BB-CE6189D1D3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942881-EF94-4CAD-B90A-11BA3D8ACF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48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619" y="2534128"/>
            <a:ext cx="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Clr>
                <a:srgbClr val="7E2C76"/>
              </a:buClr>
              <a:buNone/>
            </a:pPr>
            <a:endParaRPr lang="en-GB" altLang="x-none" sz="2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43" y="695309"/>
            <a:ext cx="646606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4000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Specified crimes</a:t>
            </a:r>
            <a:endParaRPr lang="en-GB" altLang="x-none" sz="4000" b="1" kern="0" dirty="0">
              <a:solidFill>
                <a:srgbClr val="B721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667" y="1653214"/>
            <a:ext cx="797414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child neglect </a:t>
            </a:r>
            <a:r>
              <a:rPr lang="en-US" dirty="0">
                <a:latin typeface="MgOpen Cosmetica" panose="020B0500000300020003"/>
              </a:rPr>
              <a:t>or </a:t>
            </a:r>
            <a:r>
              <a:rPr lang="en-US" b="1" dirty="0">
                <a:latin typeface="MgOpen Cosmetica" panose="020B0500000300020003"/>
              </a:rPr>
              <a:t>abuse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drug trafficking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b="1" dirty="0">
                <a:latin typeface="MgOpen Cosmetica" panose="020B0500000300020003"/>
              </a:rPr>
              <a:t>murder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b="1" dirty="0">
                <a:latin typeface="MgOpen Cosmetica" panose="020B0500000300020003"/>
              </a:rPr>
              <a:t>rape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b="1" dirty="0">
                <a:latin typeface="MgOpen Cosmetica" panose="020B0500000300020003"/>
              </a:rPr>
              <a:t>indecent assault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b="1" dirty="0">
                <a:latin typeface="MgOpen Cosmetica" panose="020B0500000300020003"/>
              </a:rPr>
              <a:t>incest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b="1" dirty="0">
                <a:latin typeface="MgOpen Cosmetica" panose="020B0500000300020003"/>
              </a:rPr>
              <a:t>kidnapping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dirty="0">
                <a:latin typeface="MgOpen Cosmetica" panose="020B0500000300020003"/>
              </a:rPr>
              <a:t>any statutory </a:t>
            </a:r>
            <a:r>
              <a:rPr lang="en-ZA" b="1" dirty="0">
                <a:latin typeface="MgOpen Cosmetica" panose="020B0500000300020003"/>
              </a:rPr>
              <a:t>sexual offence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dirty="0">
                <a:latin typeface="MgOpen Cosmetica" panose="020B0500000300020003"/>
              </a:rPr>
              <a:t>any offence relating to the manufacture, distribution or possession of </a:t>
            </a:r>
            <a:r>
              <a:rPr lang="en-US" b="1" dirty="0">
                <a:latin typeface="MgOpen Cosmetica" panose="020B0500000300020003"/>
              </a:rPr>
              <a:t>pornography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dirty="0">
                <a:latin typeface="MgOpen Cosmetica" panose="020B0500000300020003"/>
              </a:rPr>
              <a:t>any offence relating to </a:t>
            </a:r>
            <a:r>
              <a:rPr lang="en-US" b="1" dirty="0">
                <a:latin typeface="MgOpen Cosmetica" panose="020B0500000300020003"/>
              </a:rPr>
              <a:t>human trafficking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abduction</a:t>
            </a:r>
            <a:r>
              <a:rPr lang="en-US" dirty="0">
                <a:latin typeface="MgOpen Cosmetica" panose="020B0500000300020003"/>
              </a:rPr>
              <a:t>, excluding the wrongful removal or retention of a child by a parent with parental responsibilities 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b="1" dirty="0">
                <a:latin typeface="MgOpen Cosmetica" panose="020B0500000300020003"/>
              </a:rPr>
              <a:t>assault with intent to cause grievous bodily harm </a:t>
            </a:r>
            <a:endParaRPr lang="en-ZA" b="1" dirty="0">
              <a:latin typeface="MgOpen Cosmetica" panose="020B050000030002000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129" y="1900948"/>
            <a:ext cx="3335457" cy="1194512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ZA" dirty="0">
                <a:latin typeface="MgOpen Cosmetica" panose="020B0500000300020003" pitchFamily="34" charset="0"/>
              </a:rPr>
              <a:t>Past convictions for any of these crimes will prevent designation under the </a:t>
            </a:r>
            <a:r>
              <a:rPr lang="en-ZA" dirty="0" err="1">
                <a:latin typeface="MgOpen Cosmetica" panose="020B0500000300020003" pitchFamily="34" charset="0"/>
              </a:rPr>
              <a:t>CCPA</a:t>
            </a:r>
            <a:r>
              <a:rPr lang="en-ZA" dirty="0">
                <a:latin typeface="MgOpen Cosmetica" panose="020B0500000300020003" pitchFamily="34" charset="0"/>
              </a:rPr>
              <a:t>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6139"/>
          <a:stretch/>
        </p:blipFill>
        <p:spPr>
          <a:xfrm>
            <a:off x="3641187" y="1720312"/>
            <a:ext cx="1527716" cy="162763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B02A6D4-9482-4397-89CC-8BA7BE9E1A69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B34DA6-9693-4A16-95D9-D9FC3664A8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4876232-B954-4DDA-8111-D9D87EA884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688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07" y="1749920"/>
            <a:ext cx="7921625" cy="369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Certificate must be </a:t>
            </a:r>
            <a:r>
              <a:rPr lang="en-GB" altLang="x-none" sz="24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renewed</a:t>
            </a: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every </a:t>
            </a:r>
            <a:r>
              <a:rPr lang="en-GB" altLang="x-none" sz="24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TWO YEARS</a:t>
            </a:r>
          </a:p>
          <a:p>
            <a:pPr marL="630238" lvl="1" indent="-273050" eaLnBrk="1" hangingPunct="1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proof of continued registration as social worker</a:t>
            </a:r>
          </a:p>
          <a:p>
            <a:pPr marL="630238" lvl="1" indent="-273050" eaLnBrk="1" hangingPunct="1">
              <a:spcBef>
                <a:spcPts val="0"/>
              </a:spcBef>
              <a:spcAft>
                <a:spcPts val="1800"/>
              </a:spcAft>
              <a:buClr>
                <a:srgbClr val="B72026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GB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new police clearance certificate 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GB" altLang="x-none" sz="24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Grounds </a:t>
            </a: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</a:t>
            </a:r>
            <a:r>
              <a:rPr lang="en-GB" altLang="x-none" sz="2400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refusal to renew</a:t>
            </a:r>
          </a:p>
          <a:p>
            <a:pPr marL="630238" lvl="1" indent="-273050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performed unauthorized functions </a:t>
            </a:r>
          </a:p>
          <a:p>
            <a:pPr marL="630238" lvl="1" indent="-273050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violated </a:t>
            </a:r>
            <a:r>
              <a:rPr lang="en-US" sz="2200" dirty="0" err="1">
                <a:solidFill>
                  <a:schemeClr val="tx1"/>
                </a:solidFill>
                <a:latin typeface="MgOpen Cosmetica" panose="020B0500000300020003"/>
              </a:rPr>
              <a:t>CCPA</a:t>
            </a: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 or Social Work and Psychology Act</a:t>
            </a:r>
          </a:p>
          <a:p>
            <a:pPr marL="630238" lvl="1" indent="-273050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repeatedly failed to submit reports on time </a:t>
            </a:r>
          </a:p>
          <a:p>
            <a:pPr marL="630238" lvl="1" indent="-273050">
              <a:spcBef>
                <a:spcPts val="0"/>
              </a:spcBef>
              <a:spcAft>
                <a:spcPts val="4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did not or cannot act in best interests of children</a:t>
            </a:r>
          </a:p>
          <a:p>
            <a:pPr marL="630238" lvl="1" indent="-273050">
              <a:spcBef>
                <a:spcPts val="0"/>
              </a:spcBef>
              <a:spcAft>
                <a:spcPts val="600"/>
              </a:spcAft>
              <a:buClr>
                <a:srgbClr val="B72026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1"/>
                </a:solidFill>
                <a:latin typeface="MgOpen Cosmetica" panose="020B0500000300020003"/>
              </a:rPr>
              <a:t>arrested for, or convicted of, any of the specified crimes</a:t>
            </a:r>
            <a:endParaRPr lang="en-GB" altLang="x-none" sz="2200" kern="0" dirty="0">
              <a:solidFill>
                <a:schemeClr val="tx1"/>
              </a:solidFill>
              <a:latin typeface="MgOpen Cosmetica" panose="020B0500000300020003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742" y="532743"/>
            <a:ext cx="459516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Renewing, altering or </a:t>
            </a:r>
            <a:br>
              <a:rPr lang="en-ZA" altLang="x-none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</a:br>
            <a:r>
              <a:rPr lang="en-ZA" altLang="x-none" b="1" kern="0" dirty="0">
                <a:solidFill>
                  <a:srgbClr val="B72126"/>
                </a:solidFill>
                <a:latin typeface="MgOpen Cosmetica" panose="020B0500000300020003" pitchFamily="34" charset="0"/>
              </a:rPr>
              <a:t>revoking  designation</a:t>
            </a:r>
            <a:endParaRPr lang="en-GB" altLang="x-none" b="1" kern="0" dirty="0">
              <a:solidFill>
                <a:srgbClr val="B721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6" y="5625244"/>
            <a:ext cx="6552724" cy="655903"/>
          </a:xfrm>
          <a:prstGeom prst="rect">
            <a:avLst/>
          </a:prstGeom>
          <a:noFill/>
          <a:ln w="34925">
            <a:solidFill>
              <a:srgbClr val="B7202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GB" altLang="x-none" sz="1900" kern="0" dirty="0">
                <a:latin typeface="MgOpen Cosmetica" panose="020B0500000300020003" pitchFamily="34" charset="0"/>
              </a:rPr>
              <a:t>Designation can be </a:t>
            </a:r>
            <a:r>
              <a:rPr lang="en-GB" altLang="x-none" sz="19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altered </a:t>
            </a:r>
            <a:r>
              <a:rPr lang="en-GB" altLang="x-none" sz="1900" kern="0" dirty="0">
                <a:latin typeface="MgOpen Cosmetica" panose="020B0500000300020003" pitchFamily="34" charset="0"/>
              </a:rPr>
              <a:t>or </a:t>
            </a:r>
            <a:r>
              <a:rPr lang="en-GB" altLang="x-none" sz="1900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revoked</a:t>
            </a:r>
            <a:r>
              <a:rPr lang="en-GB" altLang="x-none" sz="1900" kern="0" dirty="0">
                <a:latin typeface="MgOpen Cosmetica" panose="020B0500000300020003" pitchFamily="34" charset="0"/>
              </a:rPr>
              <a:t> for the same reasons.</a:t>
            </a:r>
            <a:endParaRPr lang="en-ZA" sz="1900" dirty="0">
              <a:latin typeface="MgOpen Cosmetica" panose="020B05000003000200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727" t="4969" b="22289"/>
          <a:stretch/>
        </p:blipFill>
        <p:spPr>
          <a:xfrm>
            <a:off x="6444215" y="549275"/>
            <a:ext cx="2088598" cy="84446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AB9F415-2239-4054-AAA9-78EEA8EF769F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57DF00-2E91-4118-8F09-A390848DFB9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43F0E4-A04E-4BF2-937F-24DB0DDABF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954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2CA17D1-918E-4096-84AF-89A75485E7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E9E1B8C-D236-41A0-B0D4-AE243A997302}"/>
                </a:ext>
              </a:extLst>
            </p:cNvPr>
            <p:cNvCxnSpPr>
              <a:cxnSpLocks/>
            </p:cNvCxnSpPr>
            <p:nvPr/>
          </p:nvCxnSpPr>
          <p:spPr>
            <a:xfrm>
              <a:off x="6058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CEB0CA-A8BA-4BA6-8189-AF2A8DC50F57}"/>
                </a:ext>
              </a:extLst>
            </p:cNvPr>
            <p:cNvCxnSpPr>
              <a:cxnSpLocks/>
            </p:cNvCxnSpPr>
            <p:nvPr/>
          </p:nvCxnSpPr>
          <p:spPr>
            <a:xfrm>
              <a:off x="9083420" y="-1586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656A57-68B5-484A-937D-97308CF93C35}"/>
              </a:ext>
            </a:extLst>
          </p:cNvPr>
          <p:cNvCxnSpPr>
            <a:cxnSpLocks/>
          </p:cNvCxnSpPr>
          <p:nvPr/>
        </p:nvCxnSpPr>
        <p:spPr bwMode="auto">
          <a:xfrm>
            <a:off x="153358" y="98267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DABFA3-7824-4831-B109-4FBCE6D17790}"/>
              </a:ext>
            </a:extLst>
          </p:cNvPr>
          <p:cNvCxnSpPr>
            <a:cxnSpLocks/>
          </p:cNvCxnSpPr>
          <p:nvPr/>
        </p:nvCxnSpPr>
        <p:spPr bwMode="auto">
          <a:xfrm>
            <a:off x="153358" y="1080379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361C36-FE43-497B-8FB4-E162F77E8BED}"/>
              </a:ext>
            </a:extLst>
          </p:cNvPr>
          <p:cNvCxnSpPr>
            <a:cxnSpLocks/>
          </p:cNvCxnSpPr>
          <p:nvPr/>
        </p:nvCxnSpPr>
        <p:spPr bwMode="auto">
          <a:xfrm>
            <a:off x="153358" y="883491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F85B9F9-C89A-41D1-AED5-BC8DE7A12454}"/>
              </a:ext>
            </a:extLst>
          </p:cNvPr>
          <p:cNvCxnSpPr>
            <a:cxnSpLocks/>
          </p:cNvCxnSpPr>
          <p:nvPr/>
        </p:nvCxnSpPr>
        <p:spPr bwMode="auto">
          <a:xfrm>
            <a:off x="153358" y="78430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30214B6-2EC5-4EA8-801B-ABFD46E47418}"/>
              </a:ext>
            </a:extLst>
          </p:cNvPr>
          <p:cNvCxnSpPr>
            <a:cxnSpLocks/>
          </p:cNvCxnSpPr>
          <p:nvPr/>
        </p:nvCxnSpPr>
        <p:spPr bwMode="auto">
          <a:xfrm>
            <a:off x="153358" y="685120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724380-15C4-4068-96C6-793B1E9FD88D}"/>
              </a:ext>
            </a:extLst>
          </p:cNvPr>
          <p:cNvCxnSpPr>
            <a:cxnSpLocks/>
          </p:cNvCxnSpPr>
          <p:nvPr/>
        </p:nvCxnSpPr>
        <p:spPr bwMode="auto">
          <a:xfrm>
            <a:off x="153358" y="58593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CA101DE-3402-4716-BCAB-77315607523B}"/>
              </a:ext>
            </a:extLst>
          </p:cNvPr>
          <p:cNvCxnSpPr>
            <a:cxnSpLocks/>
          </p:cNvCxnSpPr>
          <p:nvPr/>
        </p:nvCxnSpPr>
        <p:spPr bwMode="auto">
          <a:xfrm>
            <a:off x="153358" y="137793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0A02E7-1282-4D3C-BBAA-AD82908D863F}"/>
              </a:ext>
            </a:extLst>
          </p:cNvPr>
          <p:cNvCxnSpPr>
            <a:cxnSpLocks/>
          </p:cNvCxnSpPr>
          <p:nvPr/>
        </p:nvCxnSpPr>
        <p:spPr bwMode="auto">
          <a:xfrm>
            <a:off x="153358" y="1179565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7F18723-702B-4C9B-96AC-3A51FAE7CAD5}"/>
              </a:ext>
            </a:extLst>
          </p:cNvPr>
          <p:cNvCxnSpPr>
            <a:cxnSpLocks/>
          </p:cNvCxnSpPr>
          <p:nvPr/>
        </p:nvCxnSpPr>
        <p:spPr bwMode="auto">
          <a:xfrm>
            <a:off x="153358" y="1278750"/>
            <a:ext cx="1021943" cy="0"/>
          </a:xfrm>
          <a:prstGeom prst="line">
            <a:avLst/>
          </a:prstGeom>
          <a:ln w="76200" cmpd="sng">
            <a:solidFill>
              <a:srgbClr val="B7202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2">
            <a:extLst>
              <a:ext uri="{FF2B5EF4-FFF2-40B4-BE49-F238E27FC236}">
                <a16:creationId xmlns:a16="http://schemas.microsoft.com/office/drawing/2014/main" id="{E8486DBA-6C77-461E-9656-D8B168BDC1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2326" y="538609"/>
            <a:ext cx="915101" cy="900000"/>
            <a:chOff x="785813" y="539748"/>
            <a:chExt cx="962298" cy="9461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1ACDF9C-2E17-4234-B76B-7557D4ECC145}"/>
                </a:ext>
              </a:extLst>
            </p:cNvPr>
            <p:cNvSpPr/>
            <p:nvPr/>
          </p:nvSpPr>
          <p:spPr bwMode="auto">
            <a:xfrm>
              <a:off x="785813" y="539748"/>
              <a:ext cx="962298" cy="946152"/>
            </a:xfrm>
            <a:prstGeom prst="ellipse">
              <a:avLst/>
            </a:prstGeom>
            <a:solidFill>
              <a:srgbClr val="B72026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x-none" dirty="0">
                <a:latin typeface="MgOpen Cosmetica" panose="020B0500000300020003" pitchFamily="34" charset="0"/>
              </a:endParaRPr>
            </a:p>
          </p:txBody>
        </p:sp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3A264A63-1141-4C65-8578-1008606BD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27" y="670781"/>
              <a:ext cx="731700" cy="749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111196" y="804307"/>
            <a:ext cx="652845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ZA" sz="2700" b="1" dirty="0">
                <a:solidFill>
                  <a:srgbClr val="B72026"/>
                </a:solidFill>
                <a:latin typeface="MgOpen Cosmetica" panose="020B0500000300020003"/>
              </a:rPr>
              <a:t>Designated child protection organisations </a:t>
            </a:r>
            <a:endParaRPr lang="en-ZA" sz="270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187" y="1714808"/>
            <a:ext cx="8028463" cy="40164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57188" indent="-357188">
              <a:spcAft>
                <a:spcPts val="18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100" dirty="0">
                <a:latin typeface="MgOpen Cosmetica" panose="020B0604020202020204"/>
              </a:rPr>
              <a:t>There are </a:t>
            </a:r>
            <a:r>
              <a:rPr lang="en-ZA" sz="2100" b="1" dirty="0">
                <a:solidFill>
                  <a:srgbClr val="B72026"/>
                </a:solidFill>
                <a:latin typeface="MgOpen Cosmetica" panose="020B0604020202020204"/>
              </a:rPr>
              <a:t>only a few mentions of “designated child protection organisations” in the Act and regulations </a:t>
            </a:r>
            <a:r>
              <a:rPr lang="en-ZA" sz="2100" dirty="0">
                <a:latin typeface="MgOpen Cosmetica" panose="020B0604020202020204"/>
              </a:rPr>
              <a:t>(monitoring and reviewing foster care placements, family reunification in foster care situations, and facilitating adoptions) </a:t>
            </a:r>
          </a:p>
          <a:p>
            <a:pPr marL="357188" indent="-357188">
              <a:spcAft>
                <a:spcPts val="18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100" dirty="0">
                <a:latin typeface="MgOpen Cosmetica" panose="020B0604020202020204"/>
              </a:rPr>
              <a:t>But </a:t>
            </a:r>
            <a:r>
              <a:rPr lang="en-ZA" sz="2100" b="1" dirty="0">
                <a:solidFill>
                  <a:srgbClr val="B72026"/>
                </a:solidFill>
                <a:latin typeface="MgOpen Cosmetica" panose="020B0604020202020204"/>
              </a:rPr>
              <a:t>private social workers who are “designated social workers” </a:t>
            </a:r>
            <a:r>
              <a:rPr lang="en-ZA" sz="2100" b="1" spc="-10" dirty="0">
                <a:solidFill>
                  <a:srgbClr val="B72026"/>
                </a:solidFill>
                <a:latin typeface="MgOpen Cosmetica" panose="020B0604020202020204"/>
              </a:rPr>
              <a:t>may be employees of a designated child protection organization</a:t>
            </a:r>
            <a:r>
              <a:rPr lang="en-ZA" sz="2100" spc="-10" dirty="0">
                <a:latin typeface="MgOpen Cosmetica" panose="020B0604020202020204"/>
              </a:rPr>
              <a:t> </a:t>
            </a:r>
            <a:r>
              <a:rPr lang="en-ZA" sz="2100" dirty="0">
                <a:latin typeface="MgOpen Cosmetica" panose="020B0604020202020204"/>
              </a:rPr>
              <a:t>– so the organisation may be involved even where the Act and regulations refer only to a “designated social worker”. </a:t>
            </a:r>
          </a:p>
          <a:p>
            <a:pPr marL="357188" indent="-357188">
              <a:spcAft>
                <a:spcPts val="1200"/>
              </a:spcAft>
              <a:buClr>
                <a:srgbClr val="B72026"/>
              </a:buClr>
              <a:buSzPct val="90000"/>
              <a:buFont typeface="Wingdings" panose="05000000000000000000" pitchFamily="2" charset="2"/>
              <a:buChar char="l"/>
            </a:pPr>
            <a:r>
              <a:rPr lang="en-ZA" sz="2100" dirty="0">
                <a:latin typeface="MgOpen Cosmetica" panose="020B0604020202020204"/>
              </a:rPr>
              <a:t>A child protection organisation is eligible for </a:t>
            </a:r>
            <a:r>
              <a:rPr lang="en-ZA" sz="2100" b="1" dirty="0">
                <a:solidFill>
                  <a:srgbClr val="B72026"/>
                </a:solidFill>
                <a:latin typeface="MgOpen Cosmetica" panose="020B0604020202020204"/>
              </a:rPr>
              <a:t>State funding for prevention and early intervention services </a:t>
            </a:r>
            <a:r>
              <a:rPr lang="en-ZA" sz="2100" dirty="0">
                <a:latin typeface="MgOpen Cosmetica" panose="020B0604020202020204"/>
              </a:rPr>
              <a:t>only if it has been designated to provide </a:t>
            </a:r>
            <a:r>
              <a:rPr lang="en-US" sz="2100" dirty="0">
                <a:latin typeface="MgOpen Cosmetica" panose="020B0604020202020204"/>
              </a:rPr>
              <a:t>these services. </a:t>
            </a:r>
            <a:endParaRPr lang="en-ZA" sz="2100" dirty="0">
              <a:latin typeface="MgOpen Cosmetica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7222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88" y="1756072"/>
            <a:ext cx="7924823" cy="4355038"/>
            <a:chOff x="344040" y="300136"/>
            <a:chExt cx="7924823" cy="4355038"/>
          </a:xfrm>
        </p:grpSpPr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040" y="300136"/>
              <a:ext cx="7924823" cy="4355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Non-profit trust or other legal entity with objectives that include child protection services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18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constitution or other founding document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Proof of registration with appropriate authorities </a:t>
              </a:r>
              <a:b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(where required)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trust  = Master of High Court</a:t>
              </a:r>
            </a:p>
            <a:p>
              <a:pPr marL="630238" lvl="1" indent="-273050" eaLnBrk="1" hangingPunct="1">
                <a:spcBef>
                  <a:spcPts val="0"/>
                </a:spcBef>
                <a:spcAft>
                  <a:spcPts val="600"/>
                </a:spcAft>
                <a:buClr>
                  <a:srgbClr val="B72026"/>
                </a:buClr>
                <a:buSzPct val="90000"/>
                <a:buFont typeface="Courier New" panose="02070309020205020404" pitchFamily="49" charset="0"/>
                <a:buChar char="o"/>
              </a:pPr>
              <a:r>
                <a:rPr lang="en-GB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non-profit company = Registration Office</a:t>
              </a:r>
            </a:p>
            <a:p>
              <a:pPr eaLnBrk="1" hangingPunct="1">
                <a:spcBef>
                  <a:spcPts val="1200"/>
                </a:spcBef>
                <a:spcAft>
                  <a:spcPts val="18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Capacity and expertise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72026"/>
                </a:buClr>
                <a:buSzPct val="90000"/>
                <a:buFont typeface="Wingdings" panose="05000000000000000000" pitchFamily="2" charset="2"/>
                <a:buChar char="l"/>
              </a:pP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Ability to respond to special needs </a:t>
              </a:r>
              <a:b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GB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and disabilities (directly or via referrals)</a:t>
              </a:r>
            </a:p>
          </p:txBody>
        </p:sp>
        <p:sp>
          <p:nvSpPr>
            <p:cNvPr id="91" name="Rectangle 5">
              <a:extLst>
                <a:ext uri="{FF2B5EF4-FFF2-40B4-BE49-F238E27FC236}">
                  <a16:creationId xmlns:a16="http://schemas.microsoft.com/office/drawing/2014/main" id="{6944942F-359F-4CE4-B036-CD6B22105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63" y="902082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Clr>
                  <a:srgbClr val="7E2C76"/>
                </a:buClr>
                <a:buNone/>
              </a:pPr>
              <a:endParaRPr lang="en-GB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F9B63C-7DA3-4BA6-9317-4926596AD851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43" name="Group 9">
              <a:extLst>
                <a:ext uri="{FF2B5EF4-FFF2-40B4-BE49-F238E27FC236}">
                  <a16:creationId xmlns:a16="http://schemas.microsoft.com/office/drawing/2014/main" id="{B755E2C2-939C-4D28-AFD8-948494FA53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5F53568-5198-4782-8046-01C8EB086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5C27A07-20C7-4A48-8B6C-961C6F9404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303E28E-B8BF-4741-8666-1131C28D1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0627B40-CF6D-4093-9730-25CD41C7BD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746F338-788E-4459-9F09-E73A27BFE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2A053FE-BC93-4D93-A2F0-E27778F7FD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B6D57BB-F1B6-4247-A45F-3E944C004C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A394436-24AA-498C-8CD3-1526E418BB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2F433C2-85C0-4181-95B9-0376359CC6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72026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46BA5444-0F5E-44A9-A63B-46C2ADB819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5706D7C-9C68-4FE7-9AB2-F6C2809A9629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7202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46" name="Picture 22">
                <a:extLst>
                  <a:ext uri="{FF2B5EF4-FFF2-40B4-BE49-F238E27FC236}">
                    <a16:creationId xmlns:a16="http://schemas.microsoft.com/office/drawing/2014/main" id="{7A905F77-A34C-44A4-B4EE-0D34A764F3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736" y="712617"/>
            <a:ext cx="64450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ZA" altLang="x-none" sz="3600" b="1" kern="0" dirty="0">
                <a:solidFill>
                  <a:srgbClr val="B72026"/>
                </a:solidFill>
                <a:latin typeface="MgOpen Cosmetica" panose="020B0500000300020003" pitchFamily="34" charset="0"/>
              </a:rPr>
              <a:t>Criteria for designation</a:t>
            </a:r>
            <a:endParaRPr lang="en-GB" altLang="x-none" sz="3600" b="1" kern="0" dirty="0">
              <a:solidFill>
                <a:srgbClr val="B72026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A3174F-0FD6-44BD-A721-7ED6258105E9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A5A067-A0FA-4175-9275-EDE972162B6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155A73-52B2-4AF9-A8F2-72D797CE8E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720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243036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PA Presentation for Police" id="{6B1F0E36-F9D7-4302-8AF6-FF7D21684B65}" vid="{9BF36CCD-B7D2-429D-9468-23F238B1DC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CCPA Presentation for Police</Template>
  <TotalTime>3854</TotalTime>
  <Words>1429</Words>
  <Application>Microsoft Office PowerPoint</Application>
  <PresentationFormat>On-screen Show (4:3)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Courier New</vt:lpstr>
      <vt:lpstr>Wingdings</vt:lpstr>
      <vt:lpstr>Arial</vt:lpstr>
      <vt:lpstr>MgOpen Cosmetica</vt:lpstr>
      <vt:lpstr>CCPA Presentation for Police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6. Probation officers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</dc:title>
  <dc:creator>rcoomer</dc:creator>
  <cp:lastModifiedBy>Perri</cp:lastModifiedBy>
  <cp:revision>1091</cp:revision>
  <dcterms:created xsi:type="dcterms:W3CDTF">2009-04-14T14:35:01Z</dcterms:created>
  <dcterms:modified xsi:type="dcterms:W3CDTF">2020-05-12T10:07:25Z</dcterms:modified>
</cp:coreProperties>
</file>