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34" r:id="rId1"/>
    <p:sldMasterId id="2147483746" r:id="rId2"/>
  </p:sldMasterIdLst>
  <p:notesMasterIdLst>
    <p:notesMasterId r:id="rId17"/>
  </p:notesMasterIdLst>
  <p:sldIdLst>
    <p:sldId id="420" r:id="rId3"/>
    <p:sldId id="421" r:id="rId4"/>
    <p:sldId id="436" r:id="rId5"/>
    <p:sldId id="422" r:id="rId6"/>
    <p:sldId id="427" r:id="rId7"/>
    <p:sldId id="425" r:id="rId8"/>
    <p:sldId id="429" r:id="rId9"/>
    <p:sldId id="428" r:id="rId10"/>
    <p:sldId id="430" r:id="rId11"/>
    <p:sldId id="431" r:id="rId12"/>
    <p:sldId id="432" r:id="rId13"/>
    <p:sldId id="433" r:id="rId14"/>
    <p:sldId id="434" r:id="rId15"/>
    <p:sldId id="435" r:id="rId16"/>
  </p:sldIdLst>
  <p:sldSz cx="9144000" cy="6858000" type="screen4x3"/>
  <p:notesSz cx="6858000" cy="9144000"/>
  <p:embeddedFontLst>
    <p:embeddedFont>
      <p:font typeface="MgOpen Cosmetica" panose="020B0500000300020003" pitchFamily="34" charset="0"/>
      <p:regular r:id="rId18"/>
      <p:bold r:id="rId19"/>
      <p:italic r:id="rId20"/>
      <p:boldItalic r:id="rId21"/>
    </p:embeddedFont>
    <p:embeddedFont>
      <p:font typeface="Wingdings 2" panose="05020102010507070707" pitchFamily="18" charset="2"/>
      <p:regular r:id="rId22"/>
    </p:embeddedFont>
  </p:embeddedFontLst>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46" userDrawn="1">
          <p15:clr>
            <a:srgbClr val="A4A3A4"/>
          </p15:clr>
        </p15:guide>
        <p15:guide id="2" pos="385" userDrawn="1">
          <p15:clr>
            <a:srgbClr val="A4A3A4"/>
          </p15:clr>
        </p15:guide>
        <p15:guide id="3" pos="5375" userDrawn="1">
          <p15:clr>
            <a:srgbClr val="A4A3A4"/>
          </p15:clr>
        </p15:guide>
        <p15:guide id="4" orient="horz" pos="397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ri" initials="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008C"/>
    <a:srgbClr val="ED1C24"/>
    <a:srgbClr val="AE8CB2"/>
    <a:srgbClr val="87CDEB"/>
    <a:srgbClr val="88C240"/>
    <a:srgbClr val="DE9DBB"/>
    <a:srgbClr val="CC7A17"/>
    <a:srgbClr val="8B9322"/>
    <a:srgbClr val="D0C200"/>
    <a:srgbClr val="7192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0" autoAdjust="0"/>
    <p:restoredTop sz="94620" autoAdjust="0"/>
  </p:normalViewPr>
  <p:slideViewPr>
    <p:cSldViewPr snapToGrid="0" showGuides="1">
      <p:cViewPr varScale="1">
        <p:scale>
          <a:sx n="111" d="100"/>
          <a:sy n="111" d="100"/>
        </p:scale>
        <p:origin x="1344" y="78"/>
      </p:cViewPr>
      <p:guideLst>
        <p:guide orient="horz" pos="346"/>
        <p:guide pos="385"/>
        <p:guide pos="5375"/>
        <p:guide orient="horz" pos="39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18DF021-7038-47EF-87BF-AE45AA2A610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11267" name="Rectangle 3">
            <a:extLst>
              <a:ext uri="{FF2B5EF4-FFF2-40B4-BE49-F238E27FC236}">
                <a16:creationId xmlns:a16="http://schemas.microsoft.com/office/drawing/2014/main" id="{C6539493-CBA7-4306-9D22-8115180DAEA9}"/>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3076" name="Rectangle 4">
            <a:extLst>
              <a:ext uri="{FF2B5EF4-FFF2-40B4-BE49-F238E27FC236}">
                <a16:creationId xmlns:a16="http://schemas.microsoft.com/office/drawing/2014/main" id="{882F86E9-C150-4479-AD9E-7DA464365FA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a:extLst>
              <a:ext uri="{FF2B5EF4-FFF2-40B4-BE49-F238E27FC236}">
                <a16:creationId xmlns:a16="http://schemas.microsoft.com/office/drawing/2014/main" id="{2BFADCA0-41B4-42FD-85B3-1A86DE5BC200}"/>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270" name="Rectangle 6">
            <a:extLst>
              <a:ext uri="{FF2B5EF4-FFF2-40B4-BE49-F238E27FC236}">
                <a16:creationId xmlns:a16="http://schemas.microsoft.com/office/drawing/2014/main" id="{95B05171-C44F-4037-A594-E759B7A275F3}"/>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11271" name="Rectangle 7">
            <a:extLst>
              <a:ext uri="{FF2B5EF4-FFF2-40B4-BE49-F238E27FC236}">
                <a16:creationId xmlns:a16="http://schemas.microsoft.com/office/drawing/2014/main" id="{AC8A5394-7028-49C4-B014-3A105E164BAF}"/>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0DE6DDD-22DE-43FB-8E37-DF40755D59B6}" type="slidenum">
              <a:rPr lang="en-GB" altLang="en-NA"/>
              <a:pPr>
                <a:defRPr/>
              </a:pPr>
              <a:t>‹#›</a:t>
            </a:fld>
            <a:endParaRPr lang="en-GB" altLang="en-N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04D89C06-A66B-4283-9248-E05F80BCB220}"/>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id="{30F1023D-22A0-43C0-A4A5-83E1EC8C02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ZA" altLang="x-none" dirty="0" err="1">
                <a:latin typeface="Arial" panose="020B0604020202020204" pitchFamily="34" charset="0"/>
              </a:rPr>
              <a:t>Perri</a:t>
            </a:r>
            <a:r>
              <a:rPr lang="en-ZA" altLang="x-none" dirty="0">
                <a:latin typeface="Arial" panose="020B0604020202020204" pitchFamily="34" charset="0"/>
              </a:rPr>
              <a:t>, this is a bit neon-bright. Can the colour tone be taken </a:t>
            </a:r>
            <a:r>
              <a:rPr lang="en-ZA" altLang="x-none" baseline="0" dirty="0">
                <a:latin typeface="Arial" panose="020B0604020202020204" pitchFamily="34" charset="0"/>
              </a:rPr>
              <a:t>down a notch? Maybe in Guide and </a:t>
            </a:r>
            <a:r>
              <a:rPr lang="en-ZA" altLang="x-none" baseline="0" dirty="0" err="1">
                <a:latin typeface="Arial" panose="020B0604020202020204" pitchFamily="34" charset="0"/>
              </a:rPr>
              <a:t>PPt</a:t>
            </a:r>
            <a:r>
              <a:rPr lang="en-ZA" altLang="x-none" baseline="0" dirty="0">
                <a:latin typeface="Arial" panose="020B0604020202020204" pitchFamily="34" charset="0"/>
              </a:rPr>
              <a:t> both if that is not too complex. </a:t>
            </a:r>
            <a:endParaRPr lang="x-none" altLang="x-none" dirty="0">
              <a:latin typeface="Arial" panose="020B0604020202020204" pitchFamily="34" charset="0"/>
            </a:endParaRPr>
          </a:p>
        </p:txBody>
      </p:sp>
      <p:sp>
        <p:nvSpPr>
          <p:cNvPr id="5124" name="Slide Number Placeholder 3">
            <a:extLst>
              <a:ext uri="{FF2B5EF4-FFF2-40B4-BE49-F238E27FC236}">
                <a16:creationId xmlns:a16="http://schemas.microsoft.com/office/drawing/2014/main" id="{FA463D46-D002-4863-ABC0-092F8B3B34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8503022-1CC7-4F5C-826D-C83548050178}" type="slidenum">
              <a:rPr kumimoji="0" lang="en-GB" altLang="x-non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x-non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7487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ZA" altLang="x-none" dirty="0">
                <a:latin typeface="Arial" panose="020B0604020202020204" pitchFamily="34" charset="0"/>
              </a:rPr>
              <a:t>Box colour may not be right, and I am not sure why</a:t>
            </a:r>
            <a:r>
              <a:rPr lang="en-ZA" altLang="x-none" baseline="0" dirty="0">
                <a:latin typeface="Arial" panose="020B0604020202020204" pitchFamily="34" charset="0"/>
              </a:rPr>
              <a:t> the box text keep falling out. </a:t>
            </a:r>
          </a:p>
          <a:p>
            <a:r>
              <a:rPr lang="en-ZA" altLang="x-none" baseline="0" dirty="0">
                <a:latin typeface="Arial" panose="020B0604020202020204" pitchFamily="34" charset="0"/>
              </a:rPr>
              <a:t>The Parliament building drawing is from government factsheet 2 – can you make it work here ?</a:t>
            </a:r>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BBE660-C142-4858-A07C-E4325909DC2B}" type="slidenum">
              <a:rPr lang="en-GB" altLang="x-none" smtClean="0"/>
              <a:pPr/>
              <a:t>10</a:t>
            </a:fld>
            <a:endParaRPr lang="en-GB" altLang="x-none"/>
          </a:p>
        </p:txBody>
      </p:sp>
    </p:spTree>
    <p:extLst>
      <p:ext uri="{BB962C8B-B14F-4D97-AF65-F5344CB8AC3E}">
        <p14:creationId xmlns:p14="http://schemas.microsoft.com/office/powerpoint/2010/main" val="3020398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ZA" altLang="x-none" dirty="0">
                <a:latin typeface="Arial" panose="020B0604020202020204" pitchFamily="34" charset="0"/>
              </a:rPr>
              <a:t>I love this photo! </a:t>
            </a:r>
            <a:endParaRPr lang="x-none" altLang="x-none" dirty="0">
              <a:latin typeface="Arial" panose="020B0604020202020204" pitchFamily="34" charset="0"/>
            </a:endParaRPr>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BBE660-C142-4858-A07C-E4325909DC2B}" type="slidenum">
              <a:rPr lang="en-GB" altLang="x-none" smtClean="0"/>
              <a:pPr/>
              <a:t>11</a:t>
            </a:fld>
            <a:endParaRPr lang="en-GB" altLang="x-none"/>
          </a:p>
        </p:txBody>
      </p:sp>
    </p:spTree>
    <p:extLst>
      <p:ext uri="{BB962C8B-B14F-4D97-AF65-F5344CB8AC3E}">
        <p14:creationId xmlns:p14="http://schemas.microsoft.com/office/powerpoint/2010/main" val="1948567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ZA" altLang="x-none" dirty="0">
                <a:latin typeface="Arial" panose="020B0604020202020204" pitchFamily="34" charset="0"/>
              </a:rPr>
              <a:t>There is a bit of text that copied with the money. It is hidden, but still there behind a veering text box. </a:t>
            </a:r>
            <a:endParaRPr lang="x-none" altLang="x-none" dirty="0">
              <a:latin typeface="Arial" panose="020B0604020202020204" pitchFamily="34" charset="0"/>
            </a:endParaRPr>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BBE660-C142-4858-A07C-E4325909DC2B}" type="slidenum">
              <a:rPr lang="en-GB" altLang="x-none" smtClean="0"/>
              <a:pPr/>
              <a:t>12</a:t>
            </a:fld>
            <a:endParaRPr lang="en-GB" altLang="x-none"/>
          </a:p>
        </p:txBody>
      </p:sp>
    </p:spTree>
    <p:extLst>
      <p:ext uri="{BB962C8B-B14F-4D97-AF65-F5344CB8AC3E}">
        <p14:creationId xmlns:p14="http://schemas.microsoft.com/office/powerpoint/2010/main" val="1398318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ZA" altLang="x-none" dirty="0">
                <a:latin typeface="Arial" panose="020B0604020202020204" pitchFamily="34" charset="0"/>
              </a:rPr>
              <a:t>This</a:t>
            </a:r>
            <a:r>
              <a:rPr lang="en-ZA" altLang="x-none" baseline="0" dirty="0">
                <a:latin typeface="Arial" panose="020B0604020202020204" pitchFamily="34" charset="0"/>
              </a:rPr>
              <a:t> layout needs help  - but I like the concept. </a:t>
            </a:r>
            <a:endParaRPr lang="x-none" altLang="x-none" dirty="0">
              <a:latin typeface="Arial" panose="020B0604020202020204" pitchFamily="34" charset="0"/>
            </a:endParaRPr>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BBE660-C142-4858-A07C-E4325909DC2B}" type="slidenum">
              <a:rPr lang="en-GB" altLang="x-none" smtClean="0"/>
              <a:pPr/>
              <a:t>13</a:t>
            </a:fld>
            <a:endParaRPr lang="en-GB" altLang="x-none"/>
          </a:p>
        </p:txBody>
      </p:sp>
    </p:spTree>
    <p:extLst>
      <p:ext uri="{BB962C8B-B14F-4D97-AF65-F5344CB8AC3E}">
        <p14:creationId xmlns:p14="http://schemas.microsoft.com/office/powerpoint/2010/main" val="445228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697BD6-F075-46C2-8703-6514CD249C76}" type="slidenum">
              <a:rPr lang="en-GB" altLang="x-none" smtClean="0"/>
              <a:pPr/>
              <a:t>14</a:t>
            </a:fld>
            <a:endParaRPr lang="en-GB" altLang="x-none"/>
          </a:p>
        </p:txBody>
      </p:sp>
    </p:spTree>
    <p:extLst>
      <p:ext uri="{BB962C8B-B14F-4D97-AF65-F5344CB8AC3E}">
        <p14:creationId xmlns:p14="http://schemas.microsoft.com/office/powerpoint/2010/main" val="245560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BBE660-C142-4858-A07C-E4325909DC2B}" type="slidenum">
              <a:rPr lang="en-GB" altLang="x-none" smtClean="0"/>
              <a:pPr/>
              <a:t>2</a:t>
            </a:fld>
            <a:endParaRPr lang="en-GB" altLang="x-none"/>
          </a:p>
        </p:txBody>
      </p:sp>
    </p:spTree>
    <p:extLst>
      <p:ext uri="{BB962C8B-B14F-4D97-AF65-F5344CB8AC3E}">
        <p14:creationId xmlns:p14="http://schemas.microsoft.com/office/powerpoint/2010/main" val="3423152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BBE660-C142-4858-A07C-E4325909DC2B}" type="slidenum">
              <a:rPr lang="en-GB" altLang="x-none" smtClean="0"/>
              <a:pPr/>
              <a:t>3</a:t>
            </a:fld>
            <a:endParaRPr lang="en-GB" altLang="x-none"/>
          </a:p>
        </p:txBody>
      </p:sp>
    </p:spTree>
    <p:extLst>
      <p:ext uri="{BB962C8B-B14F-4D97-AF65-F5344CB8AC3E}">
        <p14:creationId xmlns:p14="http://schemas.microsoft.com/office/powerpoint/2010/main" val="2600371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dirty="0">
              <a:latin typeface="Arial" panose="020B0604020202020204" pitchFamily="34" charset="0"/>
            </a:endParaRPr>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BBE660-C142-4858-A07C-E4325909DC2B}" type="slidenum">
              <a:rPr lang="en-GB" altLang="x-none" smtClean="0"/>
              <a:pPr/>
              <a:t>4</a:t>
            </a:fld>
            <a:endParaRPr lang="en-GB" altLang="x-none"/>
          </a:p>
        </p:txBody>
      </p:sp>
    </p:spTree>
    <p:extLst>
      <p:ext uri="{BB962C8B-B14F-4D97-AF65-F5344CB8AC3E}">
        <p14:creationId xmlns:p14="http://schemas.microsoft.com/office/powerpoint/2010/main" val="1488659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ZA" altLang="x-none" dirty="0">
                <a:latin typeface="Arial" panose="020B0604020202020204" pitchFamily="34" charset="0"/>
              </a:rPr>
              <a:t>REPLACE WITH NEW DIAGRAM FROM GUIDE </a:t>
            </a:r>
            <a:endParaRPr lang="x-none" altLang="x-none" dirty="0">
              <a:latin typeface="Arial" panose="020B0604020202020204" pitchFamily="34" charset="0"/>
            </a:endParaRPr>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697BD6-F075-46C2-8703-6514CD249C76}" type="slidenum">
              <a:rPr lang="en-GB" altLang="x-none" smtClean="0"/>
              <a:pPr/>
              <a:t>5</a:t>
            </a:fld>
            <a:endParaRPr lang="en-GB" altLang="x-none"/>
          </a:p>
        </p:txBody>
      </p:sp>
    </p:spTree>
    <p:extLst>
      <p:ext uri="{BB962C8B-B14F-4D97-AF65-F5344CB8AC3E}">
        <p14:creationId xmlns:p14="http://schemas.microsoft.com/office/powerpoint/2010/main" val="2030219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dirty="0">
              <a:latin typeface="Arial" panose="020B0604020202020204" pitchFamily="34" charset="0"/>
            </a:endParaRPr>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BBE660-C142-4858-A07C-E4325909DC2B}" type="slidenum">
              <a:rPr lang="en-GB" altLang="x-none" smtClean="0"/>
              <a:pPr/>
              <a:t>6</a:t>
            </a:fld>
            <a:endParaRPr lang="en-GB" altLang="x-none"/>
          </a:p>
        </p:txBody>
      </p:sp>
    </p:spTree>
    <p:extLst>
      <p:ext uri="{BB962C8B-B14F-4D97-AF65-F5344CB8AC3E}">
        <p14:creationId xmlns:p14="http://schemas.microsoft.com/office/powerpoint/2010/main" val="3120128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BBE660-C142-4858-A07C-E4325909DC2B}" type="slidenum">
              <a:rPr lang="en-GB" altLang="x-none" smtClean="0"/>
              <a:pPr/>
              <a:t>7</a:t>
            </a:fld>
            <a:endParaRPr lang="en-GB" altLang="x-none"/>
          </a:p>
        </p:txBody>
      </p:sp>
    </p:spTree>
    <p:extLst>
      <p:ext uri="{BB962C8B-B14F-4D97-AF65-F5344CB8AC3E}">
        <p14:creationId xmlns:p14="http://schemas.microsoft.com/office/powerpoint/2010/main" val="3260713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417048D-0D21-48BB-9A62-8CB86C0CFD4E}"/>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3C7444B2-ABB1-41AC-AEDF-26D4596C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ZA" altLang="x-none" dirty="0">
                <a:latin typeface="Arial" panose="020B0604020202020204" pitchFamily="34" charset="0"/>
              </a:rPr>
              <a:t>I</a:t>
            </a:r>
            <a:r>
              <a:rPr lang="en-ZA" altLang="x-none" baseline="0" dirty="0">
                <a:latin typeface="Arial" panose="020B0604020202020204" pitchFamily="34" charset="0"/>
              </a:rPr>
              <a:t> edited the boxes and so the lines went awry. </a:t>
            </a:r>
            <a:endParaRPr lang="x-none" altLang="x-none" dirty="0">
              <a:latin typeface="Arial" panose="020B0604020202020204" pitchFamily="34" charset="0"/>
            </a:endParaRPr>
          </a:p>
        </p:txBody>
      </p:sp>
      <p:sp>
        <p:nvSpPr>
          <p:cNvPr id="7172" name="Slide Number Placeholder 3">
            <a:extLst>
              <a:ext uri="{FF2B5EF4-FFF2-40B4-BE49-F238E27FC236}">
                <a16:creationId xmlns:a16="http://schemas.microsoft.com/office/drawing/2014/main" id="{ADC20B0D-B8E6-416B-8F69-D610C3199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697BD6-F075-46C2-8703-6514CD249C76}" type="slidenum">
              <a:rPr lang="en-GB" altLang="x-none" smtClean="0"/>
              <a:pPr/>
              <a:t>8</a:t>
            </a:fld>
            <a:endParaRPr lang="en-GB" altLang="x-none"/>
          </a:p>
        </p:txBody>
      </p:sp>
    </p:spTree>
    <p:extLst>
      <p:ext uri="{BB962C8B-B14F-4D97-AF65-F5344CB8AC3E}">
        <p14:creationId xmlns:p14="http://schemas.microsoft.com/office/powerpoint/2010/main" val="3923841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2CCBEAD-B1FC-4478-8267-FEC84E7BF2E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1F5F9C68-2769-4826-A6E6-3484822F78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x-none" altLang="x-none">
              <a:latin typeface="Arial" panose="020B0604020202020204" pitchFamily="34" charset="0"/>
            </a:endParaRPr>
          </a:p>
        </p:txBody>
      </p:sp>
      <p:sp>
        <p:nvSpPr>
          <p:cNvPr id="9220" name="Slide Number Placeholder 3">
            <a:extLst>
              <a:ext uri="{FF2B5EF4-FFF2-40B4-BE49-F238E27FC236}">
                <a16:creationId xmlns:a16="http://schemas.microsoft.com/office/drawing/2014/main" id="{5EA205A6-0269-48D2-9F67-D271797B1E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BBE660-C142-4858-A07C-E4325909DC2B}" type="slidenum">
              <a:rPr lang="en-GB" altLang="x-none" smtClean="0"/>
              <a:pPr/>
              <a:t>9</a:t>
            </a:fld>
            <a:endParaRPr lang="en-GB" altLang="x-none"/>
          </a:p>
        </p:txBody>
      </p:sp>
    </p:spTree>
    <p:extLst>
      <p:ext uri="{BB962C8B-B14F-4D97-AF65-F5344CB8AC3E}">
        <p14:creationId xmlns:p14="http://schemas.microsoft.com/office/powerpoint/2010/main" val="91186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CCPA Head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6836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88F27312-CAEA-455C-801D-56D3D16F3D8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4C3ECCC-B48F-4B92-A718-9DB8FF6326C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011C80C-F740-4D25-82C1-5C59AC318DFD}"/>
              </a:ext>
            </a:extLst>
          </p:cNvPr>
          <p:cNvSpPr>
            <a:spLocks noGrp="1" noChangeArrowheads="1"/>
          </p:cNvSpPr>
          <p:nvPr>
            <p:ph type="sldNum" sz="quarter" idx="12"/>
          </p:nvPr>
        </p:nvSpPr>
        <p:spPr>
          <a:ln/>
        </p:spPr>
        <p:txBody>
          <a:bodyPr/>
          <a:lstStyle>
            <a:lvl1pPr>
              <a:defRPr/>
            </a:lvl1pPr>
          </a:lstStyle>
          <a:p>
            <a:pPr>
              <a:defRPr/>
            </a:pPr>
            <a:fld id="{2F505CB4-6921-4C90-8E8C-0464CBEE874D}" type="slidenum">
              <a:rPr lang="en-GB" altLang="en-NA" smtClean="0"/>
              <a:pPr>
                <a:defRPr/>
              </a:pPr>
              <a:t>‹#›</a:t>
            </a:fld>
            <a:endParaRPr lang="en-GB" altLang="en-NA"/>
          </a:p>
        </p:txBody>
      </p:sp>
    </p:spTree>
    <p:extLst>
      <p:ext uri="{BB962C8B-B14F-4D97-AF65-F5344CB8AC3E}">
        <p14:creationId xmlns:p14="http://schemas.microsoft.com/office/powerpoint/2010/main" val="1166693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99FF9BE4-20C8-4E3E-8AAB-F36D6439B7E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E3F5C43-827A-4062-A813-0C0795EE66B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BE1199C-5760-44D8-86F3-9B80C489D056}"/>
              </a:ext>
            </a:extLst>
          </p:cNvPr>
          <p:cNvSpPr>
            <a:spLocks noGrp="1" noChangeArrowheads="1"/>
          </p:cNvSpPr>
          <p:nvPr>
            <p:ph type="sldNum" sz="quarter" idx="12"/>
          </p:nvPr>
        </p:nvSpPr>
        <p:spPr>
          <a:ln/>
        </p:spPr>
        <p:txBody>
          <a:bodyPr/>
          <a:lstStyle>
            <a:lvl1pPr>
              <a:defRPr/>
            </a:lvl1pPr>
          </a:lstStyle>
          <a:p>
            <a:pPr>
              <a:defRPr/>
            </a:pPr>
            <a:fld id="{D5180CE8-D5EB-4954-BF8E-3F981904935D}" type="slidenum">
              <a:rPr lang="en-GB" altLang="en-NA" smtClean="0"/>
              <a:pPr>
                <a:defRPr/>
              </a:pPr>
              <a:t>‹#›</a:t>
            </a:fld>
            <a:endParaRPr lang="en-GB" altLang="en-NA"/>
          </a:p>
        </p:txBody>
      </p:sp>
    </p:spTree>
    <p:extLst>
      <p:ext uri="{BB962C8B-B14F-4D97-AF65-F5344CB8AC3E}">
        <p14:creationId xmlns:p14="http://schemas.microsoft.com/office/powerpoint/2010/main" val="293725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CPA Other P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167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CCPA Head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0168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CPA Other P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332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C008C"/>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sz="3600">
                <a:latin typeface="MgOpen Cosmetica" panose="020B0500000300020003" pitchFamily="34" charset="0"/>
              </a:defRPr>
            </a:lvl1pPr>
          </a:lstStyle>
          <a:p>
            <a:r>
              <a:rPr lang="en-US"/>
              <a:t>Click to edit Master title style</a:t>
            </a:r>
            <a:endParaRPr lang="en-GB" dirty="0"/>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sz="2800" b="1">
                <a:latin typeface="MgOpen Cosmetica" panose="020B0500000300020003" pitchFamily="34" charset="0"/>
              </a:defRPr>
            </a:lvl1pPr>
          </a:lstStyle>
          <a:p>
            <a:r>
              <a:rPr lang="en-US"/>
              <a:t>Click to edit Master subtitle style</a:t>
            </a:r>
            <a:endParaRPr lang="en-GB" dirty="0"/>
          </a:p>
        </p:txBody>
      </p:sp>
      <p:sp>
        <p:nvSpPr>
          <p:cNvPr id="4" name="Date Placeholder 4">
            <a:extLst>
              <a:ext uri="{FF2B5EF4-FFF2-40B4-BE49-F238E27FC236}">
                <a16:creationId xmlns:a16="http://schemas.microsoft.com/office/drawing/2014/main" id="{F17626B9-5F21-4BBA-8155-43BD4DFA2A7F}"/>
              </a:ext>
            </a:extLst>
          </p:cNvPr>
          <p:cNvSpPr>
            <a:spLocks noGrp="1" noChangeArrowheads="1"/>
          </p:cNvSpPr>
          <p:nvPr>
            <p:ph type="dt" sz="half" idx="10"/>
          </p:nvPr>
        </p:nvSpPr>
        <p:spPr/>
        <p:txBody>
          <a:bodyPr/>
          <a:lstStyle>
            <a:lvl1pPr>
              <a:defRPr/>
            </a:lvl1pPr>
          </a:lstStyle>
          <a:p>
            <a:pPr>
              <a:defRPr/>
            </a:pPr>
            <a:endParaRPr lang="en-GB"/>
          </a:p>
        </p:txBody>
      </p:sp>
      <p:sp>
        <p:nvSpPr>
          <p:cNvPr id="5" name="Footer Placeholder 5">
            <a:extLst>
              <a:ext uri="{FF2B5EF4-FFF2-40B4-BE49-F238E27FC236}">
                <a16:creationId xmlns:a16="http://schemas.microsoft.com/office/drawing/2014/main" id="{3F02DFEC-92C4-4A9A-AA61-843455BF5218}"/>
              </a:ext>
            </a:extLst>
          </p:cNvPr>
          <p:cNvSpPr>
            <a:spLocks noGrp="1" noChangeArrowheads="1"/>
          </p:cNvSpPr>
          <p:nvPr>
            <p:ph type="ftr" sz="quarter" idx="11"/>
          </p:nvPr>
        </p:nvSpPr>
        <p:spPr/>
        <p:txBody>
          <a:bodyPr/>
          <a:lstStyle>
            <a:lvl1pPr>
              <a:defRPr/>
            </a:lvl1pPr>
          </a:lstStyle>
          <a:p>
            <a:pPr>
              <a:defRPr/>
            </a:pPr>
            <a:endParaRPr lang="en-GB"/>
          </a:p>
        </p:txBody>
      </p:sp>
      <p:sp>
        <p:nvSpPr>
          <p:cNvPr id="6" name="Slide Number Placeholder 6">
            <a:extLst>
              <a:ext uri="{FF2B5EF4-FFF2-40B4-BE49-F238E27FC236}">
                <a16:creationId xmlns:a16="http://schemas.microsoft.com/office/drawing/2014/main" id="{63243CD5-079D-4E8E-801B-4614C6DBB45F}"/>
              </a:ext>
            </a:extLst>
          </p:cNvPr>
          <p:cNvSpPr>
            <a:spLocks noGrp="1" noChangeArrowheads="1"/>
          </p:cNvSpPr>
          <p:nvPr>
            <p:ph type="sldNum" sz="quarter" idx="12"/>
          </p:nvPr>
        </p:nvSpPr>
        <p:spPr/>
        <p:txBody>
          <a:bodyPr/>
          <a:lstStyle>
            <a:lvl1pPr>
              <a:defRPr/>
            </a:lvl1pPr>
          </a:lstStyle>
          <a:p>
            <a:pPr>
              <a:defRPr/>
            </a:pPr>
            <a:fld id="{48A43825-7E85-477F-89C2-A84493665F6C}" type="slidenum">
              <a:rPr lang="en-GB" altLang="x-none" smtClean="0"/>
              <a:pPr>
                <a:defRPr/>
              </a:pPr>
              <a:t>‹#›</a:t>
            </a:fld>
            <a:endParaRPr lang="en-GB" altLang="x-none"/>
          </a:p>
        </p:txBody>
      </p:sp>
    </p:spTree>
    <p:extLst>
      <p:ext uri="{BB962C8B-B14F-4D97-AF65-F5344CB8AC3E}">
        <p14:creationId xmlns:p14="http://schemas.microsoft.com/office/powerpoint/2010/main" val="313281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60084BD4-E884-4390-AD8C-E64C347B8FE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AE299D2-54FB-47CA-9E7B-A805E8E476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FEDBC86-3C26-4444-B0E2-7C6CB36C4045}"/>
              </a:ext>
            </a:extLst>
          </p:cNvPr>
          <p:cNvSpPr>
            <a:spLocks noGrp="1" noChangeArrowheads="1"/>
          </p:cNvSpPr>
          <p:nvPr>
            <p:ph type="sldNum" sz="quarter" idx="12"/>
          </p:nvPr>
        </p:nvSpPr>
        <p:spPr>
          <a:ln/>
        </p:spPr>
        <p:txBody>
          <a:bodyPr/>
          <a:lstStyle>
            <a:lvl1pPr>
              <a:defRPr/>
            </a:lvl1pPr>
          </a:lstStyle>
          <a:p>
            <a:pPr>
              <a:defRPr/>
            </a:pPr>
            <a:fld id="{72F4A453-E842-4475-94AD-AFEDB3B09B87}" type="slidenum">
              <a:rPr lang="en-GB" altLang="x-none" smtClean="0"/>
              <a:pPr>
                <a:defRPr/>
              </a:pPr>
              <a:t>‹#›</a:t>
            </a:fld>
            <a:endParaRPr lang="en-GB" altLang="x-none"/>
          </a:p>
        </p:txBody>
      </p:sp>
    </p:spTree>
    <p:extLst>
      <p:ext uri="{BB962C8B-B14F-4D97-AF65-F5344CB8AC3E}">
        <p14:creationId xmlns:p14="http://schemas.microsoft.com/office/powerpoint/2010/main" val="378102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706DF8A-9E7F-4DE6-B7CF-BB85393D5B0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D8589B4-9BA0-4DB2-84D9-E178D0C5C8F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67CE8BB-F199-4316-B6C0-2BD6C54AAB74}"/>
              </a:ext>
            </a:extLst>
          </p:cNvPr>
          <p:cNvSpPr>
            <a:spLocks noGrp="1" noChangeArrowheads="1"/>
          </p:cNvSpPr>
          <p:nvPr>
            <p:ph type="sldNum" sz="quarter" idx="12"/>
          </p:nvPr>
        </p:nvSpPr>
        <p:spPr>
          <a:ln/>
        </p:spPr>
        <p:txBody>
          <a:bodyPr/>
          <a:lstStyle>
            <a:lvl1pPr>
              <a:defRPr/>
            </a:lvl1pPr>
          </a:lstStyle>
          <a:p>
            <a:pPr>
              <a:defRPr/>
            </a:pPr>
            <a:fld id="{6E970B04-6152-4B9E-A119-10348D7356CA}" type="slidenum">
              <a:rPr lang="en-GB" altLang="x-none" smtClean="0"/>
              <a:pPr>
                <a:defRPr/>
              </a:pPr>
              <a:t>‹#›</a:t>
            </a:fld>
            <a:endParaRPr lang="en-GB" altLang="x-none"/>
          </a:p>
        </p:txBody>
      </p:sp>
    </p:spTree>
    <p:extLst>
      <p:ext uri="{BB962C8B-B14F-4D97-AF65-F5344CB8AC3E}">
        <p14:creationId xmlns:p14="http://schemas.microsoft.com/office/powerpoint/2010/main" val="3458022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a:extLst>
              <a:ext uri="{FF2B5EF4-FFF2-40B4-BE49-F238E27FC236}">
                <a16:creationId xmlns:a16="http://schemas.microsoft.com/office/drawing/2014/main" id="{96715947-C347-4A19-B942-FD8D8035066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63EFA3D7-2288-42B2-B3E7-69E3E5270A3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19AB5649-E7F8-4B08-9A3B-5CDEEBF3A52D}"/>
              </a:ext>
            </a:extLst>
          </p:cNvPr>
          <p:cNvSpPr>
            <a:spLocks noGrp="1" noChangeArrowheads="1"/>
          </p:cNvSpPr>
          <p:nvPr>
            <p:ph type="sldNum" sz="quarter" idx="12"/>
          </p:nvPr>
        </p:nvSpPr>
        <p:spPr>
          <a:ln/>
        </p:spPr>
        <p:txBody>
          <a:bodyPr/>
          <a:lstStyle>
            <a:lvl1pPr>
              <a:defRPr/>
            </a:lvl1pPr>
          </a:lstStyle>
          <a:p>
            <a:pPr>
              <a:defRPr/>
            </a:pPr>
            <a:fld id="{62632285-5224-443E-8C59-9B1F7856B558}" type="slidenum">
              <a:rPr lang="en-GB" altLang="x-none" smtClean="0"/>
              <a:pPr>
                <a:defRPr/>
              </a:pPr>
              <a:t>‹#›</a:t>
            </a:fld>
            <a:endParaRPr lang="en-GB" altLang="x-none"/>
          </a:p>
        </p:txBody>
      </p:sp>
    </p:spTree>
    <p:extLst>
      <p:ext uri="{BB962C8B-B14F-4D97-AF65-F5344CB8AC3E}">
        <p14:creationId xmlns:p14="http://schemas.microsoft.com/office/powerpoint/2010/main" val="2656918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a:extLst>
              <a:ext uri="{FF2B5EF4-FFF2-40B4-BE49-F238E27FC236}">
                <a16:creationId xmlns:a16="http://schemas.microsoft.com/office/drawing/2014/main" id="{11E096CB-F6E1-4BB8-82B8-D9116EB7C304}"/>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5135ECB4-6B56-404A-B9A6-7AA731C1FDA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D506B6DF-3E04-4217-83A9-09A6E79887AE}"/>
              </a:ext>
            </a:extLst>
          </p:cNvPr>
          <p:cNvSpPr>
            <a:spLocks noGrp="1" noChangeArrowheads="1"/>
          </p:cNvSpPr>
          <p:nvPr>
            <p:ph type="sldNum" sz="quarter" idx="12"/>
          </p:nvPr>
        </p:nvSpPr>
        <p:spPr>
          <a:ln/>
        </p:spPr>
        <p:txBody>
          <a:bodyPr/>
          <a:lstStyle>
            <a:lvl1pPr>
              <a:defRPr/>
            </a:lvl1pPr>
          </a:lstStyle>
          <a:p>
            <a:pPr>
              <a:defRPr/>
            </a:pPr>
            <a:fld id="{48FC6FC5-9367-400F-8D23-5C0B4180BF4D}" type="slidenum">
              <a:rPr lang="en-GB" altLang="x-none" smtClean="0"/>
              <a:pPr>
                <a:defRPr/>
              </a:pPr>
              <a:t>‹#›</a:t>
            </a:fld>
            <a:endParaRPr lang="en-GB" altLang="x-none"/>
          </a:p>
        </p:txBody>
      </p:sp>
    </p:spTree>
    <p:extLst>
      <p:ext uri="{BB962C8B-B14F-4D97-AF65-F5344CB8AC3E}">
        <p14:creationId xmlns:p14="http://schemas.microsoft.com/office/powerpoint/2010/main" val="762400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CPA Other P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2177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932E0D2-B994-4694-B1A5-9DC70A6E288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8A5860C-428D-479F-9230-62BAF386FD9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9DC2EB0-B6A5-4BB3-97E4-97F78C73E85C}"/>
              </a:ext>
            </a:extLst>
          </p:cNvPr>
          <p:cNvSpPr>
            <a:spLocks noGrp="1" noChangeArrowheads="1"/>
          </p:cNvSpPr>
          <p:nvPr>
            <p:ph type="sldNum" sz="quarter" idx="12"/>
          </p:nvPr>
        </p:nvSpPr>
        <p:spPr>
          <a:ln/>
        </p:spPr>
        <p:txBody>
          <a:bodyPr/>
          <a:lstStyle>
            <a:lvl1pPr>
              <a:defRPr/>
            </a:lvl1pPr>
          </a:lstStyle>
          <a:p>
            <a:pPr>
              <a:defRPr/>
            </a:pPr>
            <a:fld id="{A9B02F34-3540-4ED1-B138-70B42B173B66}" type="slidenum">
              <a:rPr lang="en-GB" altLang="x-none" smtClean="0"/>
              <a:pPr>
                <a:defRPr/>
              </a:pPr>
              <a:t>‹#›</a:t>
            </a:fld>
            <a:endParaRPr lang="en-GB" altLang="x-none"/>
          </a:p>
        </p:txBody>
      </p:sp>
    </p:spTree>
    <p:extLst>
      <p:ext uri="{BB962C8B-B14F-4D97-AF65-F5344CB8AC3E}">
        <p14:creationId xmlns:p14="http://schemas.microsoft.com/office/powerpoint/2010/main" val="3200124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7E1BA81-47E0-4DF1-BDE6-6E287F0E695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C53F3C1-462C-4FA7-93E7-F9CD5F0DFE4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B549BB1-D89E-478A-B80A-334359D3AD13}"/>
              </a:ext>
            </a:extLst>
          </p:cNvPr>
          <p:cNvSpPr>
            <a:spLocks noGrp="1" noChangeArrowheads="1"/>
          </p:cNvSpPr>
          <p:nvPr>
            <p:ph type="sldNum" sz="quarter" idx="12"/>
          </p:nvPr>
        </p:nvSpPr>
        <p:spPr>
          <a:ln/>
        </p:spPr>
        <p:txBody>
          <a:bodyPr/>
          <a:lstStyle>
            <a:lvl1pPr>
              <a:defRPr/>
            </a:lvl1pPr>
          </a:lstStyle>
          <a:p>
            <a:pPr>
              <a:defRPr/>
            </a:pPr>
            <a:fld id="{14AC3F4D-7B74-4E3E-965A-EAF818EFB501}" type="slidenum">
              <a:rPr lang="en-GB" altLang="x-none" smtClean="0"/>
              <a:pPr>
                <a:defRPr/>
              </a:pPr>
              <a:t>‹#›</a:t>
            </a:fld>
            <a:endParaRPr lang="en-GB" altLang="x-none"/>
          </a:p>
        </p:txBody>
      </p:sp>
    </p:spTree>
    <p:extLst>
      <p:ext uri="{BB962C8B-B14F-4D97-AF65-F5344CB8AC3E}">
        <p14:creationId xmlns:p14="http://schemas.microsoft.com/office/powerpoint/2010/main" val="1561298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88F27312-CAEA-455C-801D-56D3D16F3D8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4C3ECCC-B48F-4B92-A718-9DB8FF6326C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011C80C-F740-4D25-82C1-5C59AC318DFD}"/>
              </a:ext>
            </a:extLst>
          </p:cNvPr>
          <p:cNvSpPr>
            <a:spLocks noGrp="1" noChangeArrowheads="1"/>
          </p:cNvSpPr>
          <p:nvPr>
            <p:ph type="sldNum" sz="quarter" idx="12"/>
          </p:nvPr>
        </p:nvSpPr>
        <p:spPr>
          <a:ln/>
        </p:spPr>
        <p:txBody>
          <a:bodyPr/>
          <a:lstStyle>
            <a:lvl1pPr>
              <a:defRPr/>
            </a:lvl1pPr>
          </a:lstStyle>
          <a:p>
            <a:pPr>
              <a:defRPr/>
            </a:pPr>
            <a:fld id="{2F505CB4-6921-4C90-8E8C-0464CBEE874D}" type="slidenum">
              <a:rPr lang="en-GB" altLang="x-none" smtClean="0"/>
              <a:pPr>
                <a:defRPr/>
              </a:pPr>
              <a:t>‹#›</a:t>
            </a:fld>
            <a:endParaRPr lang="en-GB" altLang="x-none"/>
          </a:p>
        </p:txBody>
      </p:sp>
    </p:spTree>
    <p:extLst>
      <p:ext uri="{BB962C8B-B14F-4D97-AF65-F5344CB8AC3E}">
        <p14:creationId xmlns:p14="http://schemas.microsoft.com/office/powerpoint/2010/main" val="3063447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99FF9BE4-20C8-4E3E-8AAB-F36D6439B7E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E3F5C43-827A-4062-A813-0C0795EE66B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BE1199C-5760-44D8-86F3-9B80C489D056}"/>
              </a:ext>
            </a:extLst>
          </p:cNvPr>
          <p:cNvSpPr>
            <a:spLocks noGrp="1" noChangeArrowheads="1"/>
          </p:cNvSpPr>
          <p:nvPr>
            <p:ph type="sldNum" sz="quarter" idx="12"/>
          </p:nvPr>
        </p:nvSpPr>
        <p:spPr>
          <a:ln/>
        </p:spPr>
        <p:txBody>
          <a:bodyPr/>
          <a:lstStyle>
            <a:lvl1pPr>
              <a:defRPr/>
            </a:lvl1pPr>
          </a:lstStyle>
          <a:p>
            <a:pPr>
              <a:defRPr/>
            </a:pPr>
            <a:fld id="{D5180CE8-D5EB-4954-BF8E-3F981904935D}" type="slidenum">
              <a:rPr lang="en-GB" altLang="x-none" smtClean="0"/>
              <a:pPr>
                <a:defRPr/>
              </a:pPr>
              <a:t>‹#›</a:t>
            </a:fld>
            <a:endParaRPr lang="en-GB" altLang="x-none"/>
          </a:p>
        </p:txBody>
      </p:sp>
    </p:spTree>
    <p:extLst>
      <p:ext uri="{BB962C8B-B14F-4D97-AF65-F5344CB8AC3E}">
        <p14:creationId xmlns:p14="http://schemas.microsoft.com/office/powerpoint/2010/main" val="15178516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CCPA Other P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198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7E2C7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sz="3600">
                <a:latin typeface="MgOpen Cosmetica" panose="020B0500000300020003" pitchFamily="34" charset="0"/>
              </a:defRPr>
            </a:lvl1pPr>
          </a:lstStyle>
          <a:p>
            <a:r>
              <a:rPr lang="en-US"/>
              <a:t>Click to edit Master title style</a:t>
            </a:r>
            <a:endParaRPr lang="en-GB" dirty="0"/>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sz="2800" b="1">
                <a:latin typeface="MgOpen Cosmetica" panose="020B0500000300020003" pitchFamily="34" charset="0"/>
              </a:defRPr>
            </a:lvl1pPr>
          </a:lstStyle>
          <a:p>
            <a:r>
              <a:rPr lang="en-US"/>
              <a:t>Click to edit Master subtitle style</a:t>
            </a:r>
            <a:endParaRPr lang="en-GB" dirty="0"/>
          </a:p>
        </p:txBody>
      </p:sp>
      <p:sp>
        <p:nvSpPr>
          <p:cNvPr id="4" name="Date Placeholder 4">
            <a:extLst>
              <a:ext uri="{FF2B5EF4-FFF2-40B4-BE49-F238E27FC236}">
                <a16:creationId xmlns:a16="http://schemas.microsoft.com/office/drawing/2014/main" id="{F17626B9-5F21-4BBA-8155-43BD4DFA2A7F}"/>
              </a:ext>
            </a:extLst>
          </p:cNvPr>
          <p:cNvSpPr>
            <a:spLocks noGrp="1" noChangeArrowheads="1"/>
          </p:cNvSpPr>
          <p:nvPr>
            <p:ph type="dt" sz="half" idx="10"/>
          </p:nvPr>
        </p:nvSpPr>
        <p:spPr/>
        <p:txBody>
          <a:bodyPr/>
          <a:lstStyle>
            <a:lvl1pPr>
              <a:defRPr/>
            </a:lvl1pPr>
          </a:lstStyle>
          <a:p>
            <a:pPr>
              <a:defRPr/>
            </a:pPr>
            <a:endParaRPr lang="en-GB"/>
          </a:p>
        </p:txBody>
      </p:sp>
      <p:sp>
        <p:nvSpPr>
          <p:cNvPr id="5" name="Footer Placeholder 5">
            <a:extLst>
              <a:ext uri="{FF2B5EF4-FFF2-40B4-BE49-F238E27FC236}">
                <a16:creationId xmlns:a16="http://schemas.microsoft.com/office/drawing/2014/main" id="{3F02DFEC-92C4-4A9A-AA61-843455BF5218}"/>
              </a:ext>
            </a:extLst>
          </p:cNvPr>
          <p:cNvSpPr>
            <a:spLocks noGrp="1" noChangeArrowheads="1"/>
          </p:cNvSpPr>
          <p:nvPr>
            <p:ph type="ftr" sz="quarter" idx="11"/>
          </p:nvPr>
        </p:nvSpPr>
        <p:spPr/>
        <p:txBody>
          <a:bodyPr/>
          <a:lstStyle>
            <a:lvl1pPr>
              <a:defRPr/>
            </a:lvl1pPr>
          </a:lstStyle>
          <a:p>
            <a:pPr>
              <a:defRPr/>
            </a:pPr>
            <a:endParaRPr lang="en-GB"/>
          </a:p>
        </p:txBody>
      </p:sp>
      <p:sp>
        <p:nvSpPr>
          <p:cNvPr id="6" name="Slide Number Placeholder 6">
            <a:extLst>
              <a:ext uri="{FF2B5EF4-FFF2-40B4-BE49-F238E27FC236}">
                <a16:creationId xmlns:a16="http://schemas.microsoft.com/office/drawing/2014/main" id="{63243CD5-079D-4E8E-801B-4614C6DBB45F}"/>
              </a:ext>
            </a:extLst>
          </p:cNvPr>
          <p:cNvSpPr>
            <a:spLocks noGrp="1" noChangeArrowheads="1"/>
          </p:cNvSpPr>
          <p:nvPr>
            <p:ph type="sldNum" sz="quarter" idx="12"/>
          </p:nvPr>
        </p:nvSpPr>
        <p:spPr/>
        <p:txBody>
          <a:bodyPr/>
          <a:lstStyle>
            <a:lvl1pPr>
              <a:defRPr/>
            </a:lvl1pPr>
          </a:lstStyle>
          <a:p>
            <a:pPr>
              <a:defRPr/>
            </a:pPr>
            <a:fld id="{48A43825-7E85-477F-89C2-A84493665F6C}" type="slidenum">
              <a:rPr lang="en-GB" altLang="en-NA" smtClean="0"/>
              <a:pPr>
                <a:defRPr/>
              </a:pPr>
              <a:t>‹#›</a:t>
            </a:fld>
            <a:endParaRPr lang="en-GB" altLang="en-NA"/>
          </a:p>
        </p:txBody>
      </p:sp>
    </p:spTree>
    <p:extLst>
      <p:ext uri="{BB962C8B-B14F-4D97-AF65-F5344CB8AC3E}">
        <p14:creationId xmlns:p14="http://schemas.microsoft.com/office/powerpoint/2010/main" val="2017425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id="{60084BD4-E884-4390-AD8C-E64C347B8FE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AE299D2-54FB-47CA-9E7B-A805E8E476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FEDBC86-3C26-4444-B0E2-7C6CB36C4045}"/>
              </a:ext>
            </a:extLst>
          </p:cNvPr>
          <p:cNvSpPr>
            <a:spLocks noGrp="1" noChangeArrowheads="1"/>
          </p:cNvSpPr>
          <p:nvPr>
            <p:ph type="sldNum" sz="quarter" idx="12"/>
          </p:nvPr>
        </p:nvSpPr>
        <p:spPr>
          <a:ln/>
        </p:spPr>
        <p:txBody>
          <a:bodyPr/>
          <a:lstStyle>
            <a:lvl1pPr>
              <a:defRPr/>
            </a:lvl1pPr>
          </a:lstStyle>
          <a:p>
            <a:pPr>
              <a:defRPr/>
            </a:pPr>
            <a:fld id="{72F4A453-E842-4475-94AD-AFEDB3B09B87}" type="slidenum">
              <a:rPr lang="en-GB" altLang="en-NA" smtClean="0"/>
              <a:pPr>
                <a:defRPr/>
              </a:pPr>
              <a:t>‹#›</a:t>
            </a:fld>
            <a:endParaRPr lang="en-GB" altLang="en-NA"/>
          </a:p>
        </p:txBody>
      </p:sp>
    </p:spTree>
    <p:extLst>
      <p:ext uri="{BB962C8B-B14F-4D97-AF65-F5344CB8AC3E}">
        <p14:creationId xmlns:p14="http://schemas.microsoft.com/office/powerpoint/2010/main" val="3193545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706DF8A-9E7F-4DE6-B7CF-BB85393D5B0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D8589B4-9BA0-4DB2-84D9-E178D0C5C8F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67CE8BB-F199-4316-B6C0-2BD6C54AAB74}"/>
              </a:ext>
            </a:extLst>
          </p:cNvPr>
          <p:cNvSpPr>
            <a:spLocks noGrp="1" noChangeArrowheads="1"/>
          </p:cNvSpPr>
          <p:nvPr>
            <p:ph type="sldNum" sz="quarter" idx="12"/>
          </p:nvPr>
        </p:nvSpPr>
        <p:spPr>
          <a:ln/>
        </p:spPr>
        <p:txBody>
          <a:bodyPr/>
          <a:lstStyle>
            <a:lvl1pPr>
              <a:defRPr/>
            </a:lvl1pPr>
          </a:lstStyle>
          <a:p>
            <a:pPr>
              <a:defRPr/>
            </a:pPr>
            <a:fld id="{6E970B04-6152-4B9E-A119-10348D7356CA}" type="slidenum">
              <a:rPr lang="en-GB" altLang="en-NA" smtClean="0"/>
              <a:pPr>
                <a:defRPr/>
              </a:pPr>
              <a:t>‹#›</a:t>
            </a:fld>
            <a:endParaRPr lang="en-GB" altLang="en-NA"/>
          </a:p>
        </p:txBody>
      </p:sp>
    </p:spTree>
    <p:extLst>
      <p:ext uri="{BB962C8B-B14F-4D97-AF65-F5344CB8AC3E}">
        <p14:creationId xmlns:p14="http://schemas.microsoft.com/office/powerpoint/2010/main" val="2295287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a:extLst>
              <a:ext uri="{FF2B5EF4-FFF2-40B4-BE49-F238E27FC236}">
                <a16:creationId xmlns:a16="http://schemas.microsoft.com/office/drawing/2014/main" id="{96715947-C347-4A19-B942-FD8D8035066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63EFA3D7-2288-42B2-B3E7-69E3E5270A3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19AB5649-E7F8-4B08-9A3B-5CDEEBF3A52D}"/>
              </a:ext>
            </a:extLst>
          </p:cNvPr>
          <p:cNvSpPr>
            <a:spLocks noGrp="1" noChangeArrowheads="1"/>
          </p:cNvSpPr>
          <p:nvPr>
            <p:ph type="sldNum" sz="quarter" idx="12"/>
          </p:nvPr>
        </p:nvSpPr>
        <p:spPr>
          <a:ln/>
        </p:spPr>
        <p:txBody>
          <a:bodyPr/>
          <a:lstStyle>
            <a:lvl1pPr>
              <a:defRPr/>
            </a:lvl1pPr>
          </a:lstStyle>
          <a:p>
            <a:pPr>
              <a:defRPr/>
            </a:pPr>
            <a:fld id="{62632285-5224-443E-8C59-9B1F7856B558}" type="slidenum">
              <a:rPr lang="en-GB" altLang="en-NA" smtClean="0"/>
              <a:pPr>
                <a:defRPr/>
              </a:pPr>
              <a:t>‹#›</a:t>
            </a:fld>
            <a:endParaRPr lang="en-GB" altLang="en-NA"/>
          </a:p>
        </p:txBody>
      </p:sp>
    </p:spTree>
    <p:extLst>
      <p:ext uri="{BB962C8B-B14F-4D97-AF65-F5344CB8AC3E}">
        <p14:creationId xmlns:p14="http://schemas.microsoft.com/office/powerpoint/2010/main" val="2034343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a:extLst>
              <a:ext uri="{FF2B5EF4-FFF2-40B4-BE49-F238E27FC236}">
                <a16:creationId xmlns:a16="http://schemas.microsoft.com/office/drawing/2014/main" id="{11E096CB-F6E1-4BB8-82B8-D9116EB7C304}"/>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5135ECB4-6B56-404A-B9A6-7AA731C1FDA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D506B6DF-3E04-4217-83A9-09A6E79887AE}"/>
              </a:ext>
            </a:extLst>
          </p:cNvPr>
          <p:cNvSpPr>
            <a:spLocks noGrp="1" noChangeArrowheads="1"/>
          </p:cNvSpPr>
          <p:nvPr>
            <p:ph type="sldNum" sz="quarter" idx="12"/>
          </p:nvPr>
        </p:nvSpPr>
        <p:spPr>
          <a:ln/>
        </p:spPr>
        <p:txBody>
          <a:bodyPr/>
          <a:lstStyle>
            <a:lvl1pPr>
              <a:defRPr/>
            </a:lvl1pPr>
          </a:lstStyle>
          <a:p>
            <a:pPr>
              <a:defRPr/>
            </a:pPr>
            <a:fld id="{48FC6FC5-9367-400F-8D23-5C0B4180BF4D}" type="slidenum">
              <a:rPr lang="en-GB" altLang="en-NA" smtClean="0"/>
              <a:pPr>
                <a:defRPr/>
              </a:pPr>
              <a:t>‹#›</a:t>
            </a:fld>
            <a:endParaRPr lang="en-GB" altLang="en-NA"/>
          </a:p>
        </p:txBody>
      </p:sp>
    </p:spTree>
    <p:extLst>
      <p:ext uri="{BB962C8B-B14F-4D97-AF65-F5344CB8AC3E}">
        <p14:creationId xmlns:p14="http://schemas.microsoft.com/office/powerpoint/2010/main" val="650518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932E0D2-B994-4694-B1A5-9DC70A6E288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8A5860C-428D-479F-9230-62BAF386FD9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9DC2EB0-B6A5-4BB3-97E4-97F78C73E85C}"/>
              </a:ext>
            </a:extLst>
          </p:cNvPr>
          <p:cNvSpPr>
            <a:spLocks noGrp="1" noChangeArrowheads="1"/>
          </p:cNvSpPr>
          <p:nvPr>
            <p:ph type="sldNum" sz="quarter" idx="12"/>
          </p:nvPr>
        </p:nvSpPr>
        <p:spPr>
          <a:ln/>
        </p:spPr>
        <p:txBody>
          <a:bodyPr/>
          <a:lstStyle>
            <a:lvl1pPr>
              <a:defRPr/>
            </a:lvl1pPr>
          </a:lstStyle>
          <a:p>
            <a:pPr>
              <a:defRPr/>
            </a:pPr>
            <a:fld id="{A9B02F34-3540-4ED1-B138-70B42B173B66}" type="slidenum">
              <a:rPr lang="en-GB" altLang="en-NA" smtClean="0"/>
              <a:pPr>
                <a:defRPr/>
              </a:pPr>
              <a:t>‹#›</a:t>
            </a:fld>
            <a:endParaRPr lang="en-GB" altLang="en-NA"/>
          </a:p>
        </p:txBody>
      </p:sp>
    </p:spTree>
    <p:extLst>
      <p:ext uri="{BB962C8B-B14F-4D97-AF65-F5344CB8AC3E}">
        <p14:creationId xmlns:p14="http://schemas.microsoft.com/office/powerpoint/2010/main" val="3303677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7E1BA81-47E0-4DF1-BDE6-6E287F0E695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C53F3C1-462C-4FA7-93E7-F9CD5F0DFE4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B549BB1-D89E-478A-B80A-334359D3AD13}"/>
              </a:ext>
            </a:extLst>
          </p:cNvPr>
          <p:cNvSpPr>
            <a:spLocks noGrp="1" noChangeArrowheads="1"/>
          </p:cNvSpPr>
          <p:nvPr>
            <p:ph type="sldNum" sz="quarter" idx="12"/>
          </p:nvPr>
        </p:nvSpPr>
        <p:spPr>
          <a:ln/>
        </p:spPr>
        <p:txBody>
          <a:bodyPr/>
          <a:lstStyle>
            <a:lvl1pPr>
              <a:defRPr/>
            </a:lvl1pPr>
          </a:lstStyle>
          <a:p>
            <a:pPr>
              <a:defRPr/>
            </a:pPr>
            <a:fld id="{14AC3F4D-7B74-4E3E-965A-EAF818EFB501}" type="slidenum">
              <a:rPr lang="en-GB" altLang="en-NA" smtClean="0"/>
              <a:pPr>
                <a:defRPr/>
              </a:pPr>
              <a:t>‹#›</a:t>
            </a:fld>
            <a:endParaRPr lang="en-GB" altLang="en-NA"/>
          </a:p>
        </p:txBody>
      </p:sp>
    </p:spTree>
    <p:extLst>
      <p:ext uri="{BB962C8B-B14F-4D97-AF65-F5344CB8AC3E}">
        <p14:creationId xmlns:p14="http://schemas.microsoft.com/office/powerpoint/2010/main" val="2754905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531A30D-9001-465D-A2E1-891EAB29A1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NA"/>
              <a:t>Click to edit Master title style</a:t>
            </a:r>
            <a:endParaRPr lang="en-GB" altLang="en-NA"/>
          </a:p>
        </p:txBody>
      </p:sp>
      <p:sp>
        <p:nvSpPr>
          <p:cNvPr id="1027" name="Rectangle 3">
            <a:extLst>
              <a:ext uri="{FF2B5EF4-FFF2-40B4-BE49-F238E27FC236}">
                <a16:creationId xmlns:a16="http://schemas.microsoft.com/office/drawing/2014/main" id="{DC9FA117-1045-4F6B-9DC2-AEFAD8169B1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NA"/>
              <a:t>Click to edit Master text styles</a:t>
            </a:r>
          </a:p>
          <a:p>
            <a:pPr lvl="1"/>
            <a:r>
              <a:rPr lang="en-US" altLang="en-NA"/>
              <a:t>Second level</a:t>
            </a:r>
          </a:p>
          <a:p>
            <a:pPr lvl="2"/>
            <a:r>
              <a:rPr lang="en-US" altLang="en-NA"/>
              <a:t>Third level</a:t>
            </a:r>
          </a:p>
          <a:p>
            <a:pPr lvl="3"/>
            <a:r>
              <a:rPr lang="en-US" altLang="en-NA"/>
              <a:t>Fourth level</a:t>
            </a:r>
          </a:p>
          <a:p>
            <a:pPr lvl="4"/>
            <a:r>
              <a:rPr lang="en-US" altLang="en-NA"/>
              <a:t>Fifth level</a:t>
            </a:r>
            <a:endParaRPr lang="en-GB" altLang="en-NA"/>
          </a:p>
        </p:txBody>
      </p:sp>
      <p:sp>
        <p:nvSpPr>
          <p:cNvPr id="5124" name="Rectangle 4">
            <a:extLst>
              <a:ext uri="{FF2B5EF4-FFF2-40B4-BE49-F238E27FC236}">
                <a16:creationId xmlns:a16="http://schemas.microsoft.com/office/drawing/2014/main" id="{DD649B73-EC73-4A35-BEE8-90719F09C2C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bg1"/>
                </a:solidFill>
                <a:latin typeface="Arial" charset="0"/>
              </a:defRPr>
            </a:lvl1pPr>
          </a:lstStyle>
          <a:p>
            <a:pPr>
              <a:defRPr/>
            </a:pPr>
            <a:endParaRPr lang="en-GB"/>
          </a:p>
        </p:txBody>
      </p:sp>
      <p:sp>
        <p:nvSpPr>
          <p:cNvPr id="5125" name="Rectangle 5">
            <a:extLst>
              <a:ext uri="{FF2B5EF4-FFF2-40B4-BE49-F238E27FC236}">
                <a16:creationId xmlns:a16="http://schemas.microsoft.com/office/drawing/2014/main" id="{4C0376B1-737A-483E-8D22-4F5C167A756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latin typeface="Arial" charset="0"/>
              </a:defRPr>
            </a:lvl1pPr>
          </a:lstStyle>
          <a:p>
            <a:pPr>
              <a:defRPr/>
            </a:pPr>
            <a:endParaRPr lang="en-GB"/>
          </a:p>
        </p:txBody>
      </p:sp>
      <p:sp>
        <p:nvSpPr>
          <p:cNvPr id="5126" name="Rectangle 6">
            <a:extLst>
              <a:ext uri="{FF2B5EF4-FFF2-40B4-BE49-F238E27FC236}">
                <a16:creationId xmlns:a16="http://schemas.microsoft.com/office/drawing/2014/main" id="{AC90E688-9470-4A42-9590-B0C17A0E7BE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defRPr>
            </a:lvl1pPr>
          </a:lstStyle>
          <a:p>
            <a:pPr>
              <a:defRPr/>
            </a:pPr>
            <a:fld id="{0FEF8E91-B467-4D80-8E7E-6707509D3641}" type="slidenum">
              <a:rPr lang="en-GB" altLang="en-NA" smtClean="0"/>
              <a:pPr>
                <a:defRPr/>
              </a:pPr>
              <a:t>‹#›</a:t>
            </a:fld>
            <a:endParaRPr lang="en-GB" altLang="en-NA"/>
          </a:p>
        </p:txBody>
      </p:sp>
    </p:spTree>
    <p:extLst>
      <p:ext uri="{BB962C8B-B14F-4D97-AF65-F5344CB8AC3E}">
        <p14:creationId xmlns:p14="http://schemas.microsoft.com/office/powerpoint/2010/main" val="270554883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25" r:id="rId12"/>
  </p:sldLayoutIdLst>
  <p:txStyles>
    <p:titleStyle>
      <a:lvl1pPr algn="ctr" rtl="0" eaLnBrk="1" fontAlgn="base" hangingPunct="1">
        <a:spcBef>
          <a:spcPct val="0"/>
        </a:spcBef>
        <a:spcAft>
          <a:spcPct val="0"/>
        </a:spcAft>
        <a:defRPr sz="4400" b="1">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Arial" charset="0"/>
        </a:defRPr>
      </a:lvl2pPr>
      <a:lvl3pPr algn="ctr" rtl="0" eaLnBrk="1" fontAlgn="base" hangingPunct="1">
        <a:spcBef>
          <a:spcPct val="0"/>
        </a:spcBef>
        <a:spcAft>
          <a:spcPct val="0"/>
        </a:spcAft>
        <a:defRPr sz="4400" b="1">
          <a:solidFill>
            <a:schemeClr val="bg1"/>
          </a:solidFill>
          <a:latin typeface="Arial" charset="0"/>
        </a:defRPr>
      </a:lvl3pPr>
      <a:lvl4pPr algn="ctr" rtl="0" eaLnBrk="1" fontAlgn="base" hangingPunct="1">
        <a:spcBef>
          <a:spcPct val="0"/>
        </a:spcBef>
        <a:spcAft>
          <a:spcPct val="0"/>
        </a:spcAft>
        <a:defRPr sz="4400" b="1">
          <a:solidFill>
            <a:schemeClr val="bg1"/>
          </a:solidFill>
          <a:latin typeface="Arial" charset="0"/>
        </a:defRPr>
      </a:lvl4pPr>
      <a:lvl5pPr algn="ctr" rtl="0" eaLnBrk="1" fontAlgn="base" hangingPunct="1">
        <a:spcBef>
          <a:spcPct val="0"/>
        </a:spcBef>
        <a:spcAft>
          <a:spcPct val="0"/>
        </a:spcAft>
        <a:defRPr sz="4400" b="1">
          <a:solidFill>
            <a:schemeClr val="bg1"/>
          </a:solidFill>
          <a:latin typeface="Arial" charset="0"/>
        </a:defRPr>
      </a:lvl5pPr>
      <a:lvl6pPr marL="457200" algn="ctr" rtl="0" eaLnBrk="1" fontAlgn="base" hangingPunct="1">
        <a:spcBef>
          <a:spcPct val="0"/>
        </a:spcBef>
        <a:spcAft>
          <a:spcPct val="0"/>
        </a:spcAft>
        <a:defRPr sz="4400" b="1">
          <a:solidFill>
            <a:schemeClr val="bg1"/>
          </a:solidFill>
          <a:latin typeface="Arial" charset="0"/>
        </a:defRPr>
      </a:lvl6pPr>
      <a:lvl7pPr marL="914400" algn="ctr" rtl="0" eaLnBrk="1" fontAlgn="base" hangingPunct="1">
        <a:spcBef>
          <a:spcPct val="0"/>
        </a:spcBef>
        <a:spcAft>
          <a:spcPct val="0"/>
        </a:spcAft>
        <a:defRPr sz="4400" b="1">
          <a:solidFill>
            <a:schemeClr val="bg1"/>
          </a:solidFill>
          <a:latin typeface="Arial" charset="0"/>
        </a:defRPr>
      </a:lvl7pPr>
      <a:lvl8pPr marL="1371600" algn="ctr" rtl="0" eaLnBrk="1" fontAlgn="base" hangingPunct="1">
        <a:spcBef>
          <a:spcPct val="0"/>
        </a:spcBef>
        <a:spcAft>
          <a:spcPct val="0"/>
        </a:spcAft>
        <a:defRPr sz="4400" b="1">
          <a:solidFill>
            <a:schemeClr val="bg1"/>
          </a:solidFill>
          <a:latin typeface="Arial" charset="0"/>
        </a:defRPr>
      </a:lvl8pPr>
      <a:lvl9pPr marL="1828800" algn="ctr" rtl="0" eaLnBrk="1" fontAlgn="base" hangingPunct="1">
        <a:spcBef>
          <a:spcPct val="0"/>
        </a:spcBef>
        <a:spcAft>
          <a:spcPct val="0"/>
        </a:spcAft>
        <a:defRPr sz="44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531A30D-9001-465D-A2E1-891EAB29A1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endParaRPr lang="en-GB" altLang="x-none"/>
          </a:p>
        </p:txBody>
      </p:sp>
      <p:sp>
        <p:nvSpPr>
          <p:cNvPr id="1027" name="Rectangle 3">
            <a:extLst>
              <a:ext uri="{FF2B5EF4-FFF2-40B4-BE49-F238E27FC236}">
                <a16:creationId xmlns:a16="http://schemas.microsoft.com/office/drawing/2014/main" id="{DC9FA117-1045-4F6B-9DC2-AEFAD8169B1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endParaRPr lang="en-GB" altLang="x-none"/>
          </a:p>
        </p:txBody>
      </p:sp>
      <p:sp>
        <p:nvSpPr>
          <p:cNvPr id="5124" name="Rectangle 4">
            <a:extLst>
              <a:ext uri="{FF2B5EF4-FFF2-40B4-BE49-F238E27FC236}">
                <a16:creationId xmlns:a16="http://schemas.microsoft.com/office/drawing/2014/main" id="{DD649B73-EC73-4A35-BEE8-90719F09C2C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bg1"/>
                </a:solidFill>
                <a:latin typeface="Arial" charset="0"/>
              </a:defRPr>
            </a:lvl1pPr>
          </a:lstStyle>
          <a:p>
            <a:pPr>
              <a:defRPr/>
            </a:pPr>
            <a:endParaRPr lang="en-GB"/>
          </a:p>
        </p:txBody>
      </p:sp>
      <p:sp>
        <p:nvSpPr>
          <p:cNvPr id="5125" name="Rectangle 5">
            <a:extLst>
              <a:ext uri="{FF2B5EF4-FFF2-40B4-BE49-F238E27FC236}">
                <a16:creationId xmlns:a16="http://schemas.microsoft.com/office/drawing/2014/main" id="{4C0376B1-737A-483E-8D22-4F5C167A756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latin typeface="Arial" charset="0"/>
              </a:defRPr>
            </a:lvl1pPr>
          </a:lstStyle>
          <a:p>
            <a:pPr>
              <a:defRPr/>
            </a:pPr>
            <a:endParaRPr lang="en-GB"/>
          </a:p>
        </p:txBody>
      </p:sp>
      <p:sp>
        <p:nvSpPr>
          <p:cNvPr id="5126" name="Rectangle 6">
            <a:extLst>
              <a:ext uri="{FF2B5EF4-FFF2-40B4-BE49-F238E27FC236}">
                <a16:creationId xmlns:a16="http://schemas.microsoft.com/office/drawing/2014/main" id="{AC90E688-9470-4A42-9590-B0C17A0E7BE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defRPr>
            </a:lvl1pPr>
          </a:lstStyle>
          <a:p>
            <a:pPr>
              <a:defRPr/>
            </a:pPr>
            <a:fld id="{0FEF8E91-B467-4D80-8E7E-6707509D3641}" type="slidenum">
              <a:rPr lang="en-GB" altLang="x-none" smtClean="0"/>
              <a:pPr>
                <a:defRPr/>
              </a:pPr>
              <a:t>‹#›</a:t>
            </a:fld>
            <a:endParaRPr lang="en-GB" altLang="x-none"/>
          </a:p>
        </p:txBody>
      </p:sp>
    </p:spTree>
    <p:extLst>
      <p:ext uri="{BB962C8B-B14F-4D97-AF65-F5344CB8AC3E}">
        <p14:creationId xmlns:p14="http://schemas.microsoft.com/office/powerpoint/2010/main" val="8522134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txStyles>
    <p:titleStyle>
      <a:lvl1pPr algn="ctr" rtl="0" eaLnBrk="1" fontAlgn="base" hangingPunct="1">
        <a:spcBef>
          <a:spcPct val="0"/>
        </a:spcBef>
        <a:spcAft>
          <a:spcPct val="0"/>
        </a:spcAft>
        <a:defRPr sz="4400" b="1">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Arial" charset="0"/>
        </a:defRPr>
      </a:lvl2pPr>
      <a:lvl3pPr algn="ctr" rtl="0" eaLnBrk="1" fontAlgn="base" hangingPunct="1">
        <a:spcBef>
          <a:spcPct val="0"/>
        </a:spcBef>
        <a:spcAft>
          <a:spcPct val="0"/>
        </a:spcAft>
        <a:defRPr sz="4400" b="1">
          <a:solidFill>
            <a:schemeClr val="bg1"/>
          </a:solidFill>
          <a:latin typeface="Arial" charset="0"/>
        </a:defRPr>
      </a:lvl3pPr>
      <a:lvl4pPr algn="ctr" rtl="0" eaLnBrk="1" fontAlgn="base" hangingPunct="1">
        <a:spcBef>
          <a:spcPct val="0"/>
        </a:spcBef>
        <a:spcAft>
          <a:spcPct val="0"/>
        </a:spcAft>
        <a:defRPr sz="4400" b="1">
          <a:solidFill>
            <a:schemeClr val="bg1"/>
          </a:solidFill>
          <a:latin typeface="Arial" charset="0"/>
        </a:defRPr>
      </a:lvl4pPr>
      <a:lvl5pPr algn="ctr" rtl="0" eaLnBrk="1" fontAlgn="base" hangingPunct="1">
        <a:spcBef>
          <a:spcPct val="0"/>
        </a:spcBef>
        <a:spcAft>
          <a:spcPct val="0"/>
        </a:spcAft>
        <a:defRPr sz="4400" b="1">
          <a:solidFill>
            <a:schemeClr val="bg1"/>
          </a:solidFill>
          <a:latin typeface="Arial" charset="0"/>
        </a:defRPr>
      </a:lvl5pPr>
      <a:lvl6pPr marL="457200" algn="ctr" rtl="0" eaLnBrk="1" fontAlgn="base" hangingPunct="1">
        <a:spcBef>
          <a:spcPct val="0"/>
        </a:spcBef>
        <a:spcAft>
          <a:spcPct val="0"/>
        </a:spcAft>
        <a:defRPr sz="4400" b="1">
          <a:solidFill>
            <a:schemeClr val="bg1"/>
          </a:solidFill>
          <a:latin typeface="Arial" charset="0"/>
        </a:defRPr>
      </a:lvl6pPr>
      <a:lvl7pPr marL="914400" algn="ctr" rtl="0" eaLnBrk="1" fontAlgn="base" hangingPunct="1">
        <a:spcBef>
          <a:spcPct val="0"/>
        </a:spcBef>
        <a:spcAft>
          <a:spcPct val="0"/>
        </a:spcAft>
        <a:defRPr sz="4400" b="1">
          <a:solidFill>
            <a:schemeClr val="bg1"/>
          </a:solidFill>
          <a:latin typeface="Arial" charset="0"/>
        </a:defRPr>
      </a:lvl7pPr>
      <a:lvl8pPr marL="1371600" algn="ctr" rtl="0" eaLnBrk="1" fontAlgn="base" hangingPunct="1">
        <a:spcBef>
          <a:spcPct val="0"/>
        </a:spcBef>
        <a:spcAft>
          <a:spcPct val="0"/>
        </a:spcAft>
        <a:defRPr sz="4400" b="1">
          <a:solidFill>
            <a:schemeClr val="bg1"/>
          </a:solidFill>
          <a:latin typeface="Arial" charset="0"/>
        </a:defRPr>
      </a:lvl8pPr>
      <a:lvl9pPr marL="1828800" algn="ctr" rtl="0" eaLnBrk="1" fontAlgn="base" hangingPunct="1">
        <a:spcBef>
          <a:spcPct val="0"/>
        </a:spcBef>
        <a:spcAft>
          <a:spcPct val="0"/>
        </a:spcAft>
        <a:defRPr sz="44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C008C"/>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5F55638-1751-4B34-9DE6-6D92AFBF1DFF}"/>
              </a:ext>
            </a:extLst>
          </p:cNvPr>
          <p:cNvSpPr>
            <a:spLocks noGrp="1" noChangeArrowheads="1"/>
          </p:cNvSpPr>
          <p:nvPr>
            <p:ph type="ctrTitle" idx="4294967295"/>
          </p:nvPr>
        </p:nvSpPr>
        <p:spPr>
          <a:xfrm>
            <a:off x="611188" y="2458844"/>
            <a:ext cx="7921625" cy="493712"/>
          </a:xfrm>
        </p:spPr>
        <p:txBody>
          <a:bodyPr wrap="square" lIns="0" tIns="0" rIns="0" bIns="0">
            <a:spAutoFit/>
          </a:bodyPr>
          <a:lstStyle/>
          <a:p>
            <a:pPr eaLnBrk="1" hangingPunct="1"/>
            <a:r>
              <a:rPr lang="en-ZA" altLang="x-none" sz="3200" b="0" dirty="0">
                <a:latin typeface="MgOpen Cosmetica" panose="020B0500000300020003" pitchFamily="34" charset="0"/>
              </a:rPr>
              <a:t>Child Care and Protection Act 3 of 2015 </a:t>
            </a:r>
            <a:endParaRPr lang="en-GB" altLang="x-none" sz="3200" b="0" cap="all" dirty="0">
              <a:latin typeface="MgOpen Cosmetica" panose="020B0500000300020003" pitchFamily="34" charset="0"/>
            </a:endParaRPr>
          </a:p>
        </p:txBody>
      </p:sp>
      <p:pic>
        <p:nvPicPr>
          <p:cNvPr id="13" name="Picture 12">
            <a:extLst>
              <a:ext uri="{FF2B5EF4-FFF2-40B4-BE49-F238E27FC236}">
                <a16:creationId xmlns:a16="http://schemas.microsoft.com/office/drawing/2014/main" id="{136E0693-7719-4A36-BCA2-9DB8B61CB3A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97534" y="294469"/>
            <a:ext cx="700107" cy="6269011"/>
          </a:xfrm>
          <a:prstGeom prst="rect">
            <a:avLst/>
          </a:prstGeom>
          <a:solidFill>
            <a:srgbClr val="CC7A17"/>
          </a:solidFill>
        </p:spPr>
      </p:pic>
      <p:grpSp>
        <p:nvGrpSpPr>
          <p:cNvPr id="50" name="Group 49">
            <a:extLst>
              <a:ext uri="{FF2B5EF4-FFF2-40B4-BE49-F238E27FC236}">
                <a16:creationId xmlns:a16="http://schemas.microsoft.com/office/drawing/2014/main" id="{B082B41D-EED6-480E-8419-0E591C2139C7}"/>
              </a:ext>
            </a:extLst>
          </p:cNvPr>
          <p:cNvGrpSpPr/>
          <p:nvPr/>
        </p:nvGrpSpPr>
        <p:grpSpPr>
          <a:xfrm>
            <a:off x="1" y="631222"/>
            <a:ext cx="4571999" cy="1470588"/>
            <a:chOff x="0" y="624691"/>
            <a:chExt cx="3603428" cy="1464658"/>
          </a:xfrm>
        </p:grpSpPr>
        <p:cxnSp>
          <p:nvCxnSpPr>
            <p:cNvPr id="61" name="Straight Connector 60">
              <a:extLst>
                <a:ext uri="{FF2B5EF4-FFF2-40B4-BE49-F238E27FC236}">
                  <a16:creationId xmlns:a16="http://schemas.microsoft.com/office/drawing/2014/main" id="{FAFE4E1E-4635-40B6-9F52-4B96BE18DBBE}"/>
                </a:ext>
              </a:extLst>
            </p:cNvPr>
            <p:cNvCxnSpPr>
              <a:cxnSpLocks/>
            </p:cNvCxnSpPr>
            <p:nvPr/>
          </p:nvCxnSpPr>
          <p:spPr bwMode="auto">
            <a:xfrm>
              <a:off x="0" y="1357019"/>
              <a:ext cx="3603428" cy="0"/>
            </a:xfrm>
            <a:prstGeom prst="line">
              <a:avLst/>
            </a:prstGeom>
            <a:ln w="152400" cmpd="sng">
              <a:solidFill>
                <a:srgbClr val="ED1C24"/>
              </a:solidFill>
              <a:prstDash val="soli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DA59BC-6D82-410E-A06B-45EE8D68088F}"/>
                </a:ext>
              </a:extLst>
            </p:cNvPr>
            <p:cNvCxnSpPr>
              <a:cxnSpLocks/>
            </p:cNvCxnSpPr>
            <p:nvPr/>
          </p:nvCxnSpPr>
          <p:spPr bwMode="auto">
            <a:xfrm>
              <a:off x="0" y="1540101"/>
              <a:ext cx="3603428" cy="0"/>
            </a:xfrm>
            <a:prstGeom prst="line">
              <a:avLst/>
            </a:prstGeom>
            <a:ln w="152400" cmpd="sng">
              <a:solidFill>
                <a:srgbClr val="7192A9"/>
              </a:solidFill>
              <a:prstDash val="soli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F94FADA-84E8-42BE-A30C-39F930C1A959}"/>
                </a:ext>
              </a:extLst>
            </p:cNvPr>
            <p:cNvCxnSpPr>
              <a:cxnSpLocks/>
            </p:cNvCxnSpPr>
            <p:nvPr/>
          </p:nvCxnSpPr>
          <p:spPr bwMode="auto">
            <a:xfrm>
              <a:off x="0" y="1173937"/>
              <a:ext cx="3603428" cy="0"/>
            </a:xfrm>
            <a:prstGeom prst="line">
              <a:avLst/>
            </a:prstGeom>
            <a:ln w="152400" cmpd="sng">
              <a:solidFill>
                <a:srgbClr val="ED9D19"/>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035F70B-A993-4D2F-903F-808C15798272}"/>
                </a:ext>
              </a:extLst>
            </p:cNvPr>
            <p:cNvCxnSpPr>
              <a:cxnSpLocks/>
            </p:cNvCxnSpPr>
            <p:nvPr/>
          </p:nvCxnSpPr>
          <p:spPr bwMode="auto">
            <a:xfrm>
              <a:off x="0" y="990855"/>
              <a:ext cx="3603428" cy="0"/>
            </a:xfrm>
            <a:prstGeom prst="line">
              <a:avLst/>
            </a:prstGeom>
            <a:ln w="152400" cmpd="sng">
              <a:solidFill>
                <a:srgbClr val="0DB14B"/>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B71B7ED-C47D-4532-99EF-ED881FBF28D0}"/>
                </a:ext>
              </a:extLst>
            </p:cNvPr>
            <p:cNvCxnSpPr>
              <a:cxnSpLocks/>
            </p:cNvCxnSpPr>
            <p:nvPr/>
          </p:nvCxnSpPr>
          <p:spPr bwMode="auto">
            <a:xfrm>
              <a:off x="0" y="807773"/>
              <a:ext cx="3603428" cy="0"/>
            </a:xfrm>
            <a:prstGeom prst="line">
              <a:avLst/>
            </a:prstGeom>
            <a:ln w="152400" cmpd="sng">
              <a:solidFill>
                <a:srgbClr val="0092C8"/>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6B90CFF-02C5-4E36-8FD6-7801ACA9C7F8}"/>
                </a:ext>
              </a:extLst>
            </p:cNvPr>
            <p:cNvCxnSpPr>
              <a:cxnSpLocks/>
            </p:cNvCxnSpPr>
            <p:nvPr/>
          </p:nvCxnSpPr>
          <p:spPr bwMode="auto">
            <a:xfrm>
              <a:off x="0" y="624691"/>
              <a:ext cx="3603428" cy="0"/>
            </a:xfrm>
            <a:prstGeom prst="line">
              <a:avLst/>
            </a:prstGeom>
            <a:ln w="152400" cmpd="sng">
              <a:solidFill>
                <a:srgbClr val="DE9DBB"/>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3377682-5C2B-4B8B-AF56-C3C311FDF6BD}"/>
                </a:ext>
              </a:extLst>
            </p:cNvPr>
            <p:cNvCxnSpPr>
              <a:cxnSpLocks/>
            </p:cNvCxnSpPr>
            <p:nvPr/>
          </p:nvCxnSpPr>
          <p:spPr bwMode="auto">
            <a:xfrm>
              <a:off x="0" y="2089349"/>
              <a:ext cx="3603428" cy="0"/>
            </a:xfrm>
            <a:prstGeom prst="line">
              <a:avLst/>
            </a:prstGeom>
            <a:ln w="152400" cmpd="sng">
              <a:solidFill>
                <a:srgbClr val="87CDEB"/>
              </a:solidFill>
              <a:prstDash val="soli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4FDD76B-7FEB-4CBA-9FED-FD6C4A63B574}"/>
                </a:ext>
              </a:extLst>
            </p:cNvPr>
            <p:cNvCxnSpPr>
              <a:cxnSpLocks/>
            </p:cNvCxnSpPr>
            <p:nvPr/>
          </p:nvCxnSpPr>
          <p:spPr bwMode="auto">
            <a:xfrm>
              <a:off x="0" y="1723183"/>
              <a:ext cx="3603428" cy="0"/>
            </a:xfrm>
            <a:prstGeom prst="line">
              <a:avLst/>
            </a:prstGeom>
            <a:ln w="152400" cmpd="sng">
              <a:solidFill>
                <a:srgbClr val="88C240"/>
              </a:solidFill>
              <a:prstDash val="soli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43CED0E-D978-42D1-AD01-4BA525561F15}"/>
                </a:ext>
              </a:extLst>
            </p:cNvPr>
            <p:cNvCxnSpPr>
              <a:cxnSpLocks/>
            </p:cNvCxnSpPr>
            <p:nvPr/>
          </p:nvCxnSpPr>
          <p:spPr bwMode="auto">
            <a:xfrm>
              <a:off x="0" y="1906265"/>
              <a:ext cx="3603428" cy="0"/>
            </a:xfrm>
            <a:prstGeom prst="line">
              <a:avLst/>
            </a:prstGeom>
            <a:ln w="152400" cmpd="sng">
              <a:solidFill>
                <a:srgbClr val="CA6D47"/>
              </a:solidFill>
              <a:prstDash val="solid"/>
            </a:ln>
          </p:spPr>
          <p:style>
            <a:lnRef idx="1">
              <a:schemeClr val="accent1"/>
            </a:lnRef>
            <a:fillRef idx="0">
              <a:schemeClr val="accent1"/>
            </a:fillRef>
            <a:effectRef idx="0">
              <a:schemeClr val="accent1"/>
            </a:effectRef>
            <a:fontRef idx="minor">
              <a:schemeClr val="tx1"/>
            </a:fontRef>
          </p:style>
        </p:cxnSp>
      </p:grpSp>
      <p:sp>
        <p:nvSpPr>
          <p:cNvPr id="31" name="Oval 30">
            <a:extLst>
              <a:ext uri="{FF2B5EF4-FFF2-40B4-BE49-F238E27FC236}">
                <a16:creationId xmlns:a16="http://schemas.microsoft.com/office/drawing/2014/main" id="{59029713-F78B-45DE-B7A7-95899B547F11}"/>
              </a:ext>
            </a:extLst>
          </p:cNvPr>
          <p:cNvSpPr/>
          <p:nvPr/>
        </p:nvSpPr>
        <p:spPr bwMode="auto">
          <a:xfrm>
            <a:off x="3683001" y="477292"/>
            <a:ext cx="1743075" cy="1714500"/>
          </a:xfrm>
          <a:prstGeom prst="ellipse">
            <a:avLst/>
          </a:prstGeom>
          <a:solidFill>
            <a:srgbClr val="EC008C"/>
          </a:solidFill>
          <a:ln>
            <a:noFill/>
          </a:ln>
          <a:effectLst>
            <a:outerShdw blurRad="50800" dist="38100" dir="5400000" algn="t" rotWithShape="0">
              <a:schemeClr val="tx1">
                <a:alpha val="5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srgbClr val="FFFFFF"/>
              </a:solidFill>
              <a:effectLst/>
              <a:uLnTx/>
              <a:uFillTx/>
              <a:latin typeface="Arial"/>
              <a:ea typeface="+mn-ea"/>
              <a:cs typeface="+mn-cs"/>
            </a:endParaRPr>
          </a:p>
        </p:txBody>
      </p:sp>
      <p:pic>
        <p:nvPicPr>
          <p:cNvPr id="32" name="Picture 12">
            <a:extLst>
              <a:ext uri="{FF2B5EF4-FFF2-40B4-BE49-F238E27FC236}">
                <a16:creationId xmlns:a16="http://schemas.microsoft.com/office/drawing/2014/main" id="{C86320A0-E77B-4353-8373-4E8A7B69220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94534" y="720029"/>
            <a:ext cx="1354933" cy="1388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Rectangle 79">
            <a:extLst>
              <a:ext uri="{FF2B5EF4-FFF2-40B4-BE49-F238E27FC236}">
                <a16:creationId xmlns:a16="http://schemas.microsoft.com/office/drawing/2014/main" id="{ABA60571-42EE-4ECE-B53A-9EF5AA9F4A8D}"/>
              </a:ext>
            </a:extLst>
          </p:cNvPr>
          <p:cNvSpPr/>
          <p:nvPr/>
        </p:nvSpPr>
        <p:spPr>
          <a:xfrm>
            <a:off x="611188" y="3608366"/>
            <a:ext cx="7921624" cy="156966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x-none" sz="3200" b="1" i="0" u="none" strike="noStrike" kern="0" cap="none" spc="0" normalizeH="0" baseline="0" noProof="0" dirty="0">
                <a:ln>
                  <a:noFill/>
                </a:ln>
                <a:solidFill>
                  <a:srgbClr val="FFFFFF"/>
                </a:solidFill>
                <a:effectLst/>
                <a:uLnTx/>
                <a:uFillTx/>
                <a:latin typeface="MgOpen Cosmetica" panose="020B0500000300020003"/>
                <a:ea typeface="+mn-ea"/>
                <a:cs typeface="+mn-cs"/>
              </a:rPr>
              <a:t>NATIONAL ADVISORY COUNCIL ON </a:t>
            </a:r>
            <a:br>
              <a:rPr kumimoji="0" lang="en-GB" altLang="x-none" sz="3200" b="1" i="0" u="none" strike="noStrike" kern="0" cap="none" spc="0" normalizeH="0" baseline="0" noProof="0" dirty="0">
                <a:ln>
                  <a:noFill/>
                </a:ln>
                <a:solidFill>
                  <a:srgbClr val="FFFFFF"/>
                </a:solidFill>
                <a:effectLst/>
                <a:uLnTx/>
                <a:uFillTx/>
                <a:latin typeface="MgOpen Cosmetica" panose="020B0500000300020003"/>
                <a:ea typeface="+mn-ea"/>
                <a:cs typeface="+mn-cs"/>
              </a:rPr>
            </a:br>
            <a:r>
              <a:rPr kumimoji="0" lang="en-GB" altLang="x-none" sz="3200" b="1" i="0" u="none" strike="noStrike" kern="0" cap="none" spc="0" normalizeH="0" baseline="0" noProof="0" dirty="0">
                <a:ln>
                  <a:noFill/>
                </a:ln>
                <a:solidFill>
                  <a:srgbClr val="FFFFFF"/>
                </a:solidFill>
                <a:effectLst/>
                <a:uLnTx/>
                <a:uFillTx/>
                <a:latin typeface="MgOpen Cosmetica" panose="020B0500000300020003"/>
                <a:ea typeface="+mn-ea"/>
                <a:cs typeface="+mn-cs"/>
              </a:rPr>
              <a:t>CHILDREN, CHILDREN’S ADVOCATE </a:t>
            </a:r>
            <a:br>
              <a:rPr kumimoji="0" lang="en-GB" altLang="x-none" sz="3200" b="1" i="0" u="none" strike="noStrike" kern="0" cap="none" spc="0" normalizeH="0" baseline="0" noProof="0" dirty="0">
                <a:ln>
                  <a:noFill/>
                </a:ln>
                <a:solidFill>
                  <a:srgbClr val="FFFFFF"/>
                </a:solidFill>
                <a:effectLst/>
                <a:uLnTx/>
                <a:uFillTx/>
                <a:latin typeface="MgOpen Cosmetica" panose="020B0500000300020003"/>
                <a:ea typeface="+mn-ea"/>
                <a:cs typeface="+mn-cs"/>
              </a:rPr>
            </a:br>
            <a:r>
              <a:rPr kumimoji="0" lang="en-GB" altLang="x-none" sz="3200" b="1" i="0" u="none" strike="noStrike" kern="0" cap="none" spc="0" normalizeH="0" baseline="0" noProof="0" dirty="0">
                <a:ln>
                  <a:noFill/>
                </a:ln>
                <a:solidFill>
                  <a:srgbClr val="FFFFFF"/>
                </a:solidFill>
                <a:effectLst/>
                <a:uLnTx/>
                <a:uFillTx/>
                <a:latin typeface="MgOpen Cosmetica" panose="020B0500000300020003"/>
                <a:ea typeface="+mn-ea"/>
                <a:cs typeface="+mn-cs"/>
              </a:rPr>
              <a:t>AND CHILDREN’S FUND</a:t>
            </a:r>
          </a:p>
        </p:txBody>
      </p:sp>
      <p:pic>
        <p:nvPicPr>
          <p:cNvPr id="33" name="Picture 32">
            <a:extLst>
              <a:ext uri="{FF2B5EF4-FFF2-40B4-BE49-F238E27FC236}">
                <a16:creationId xmlns:a16="http://schemas.microsoft.com/office/drawing/2014/main" id="{D676D8E5-91EB-40A7-82A0-C4FF87E1F3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auto">
          <a:xfrm>
            <a:off x="7784294" y="5688180"/>
            <a:ext cx="748519" cy="406368"/>
          </a:xfrm>
          <a:prstGeom prst="rect">
            <a:avLst/>
          </a:prstGeom>
          <a:effectLst>
            <a:glow rad="1689100">
              <a:schemeClr val="bg1">
                <a:alpha val="0"/>
              </a:schemeClr>
            </a:glow>
          </a:effectLst>
        </p:spPr>
      </p:pic>
      <p:pic>
        <p:nvPicPr>
          <p:cNvPr id="34" name="Picture 33">
            <a:extLst>
              <a:ext uri="{FF2B5EF4-FFF2-40B4-BE49-F238E27FC236}">
                <a16:creationId xmlns:a16="http://schemas.microsoft.com/office/drawing/2014/main" id="{7A7C2009-4850-4B3A-BC9D-128713C9656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a:off x="5876920" y="5476795"/>
            <a:ext cx="694830" cy="679124"/>
          </a:xfrm>
          <a:prstGeom prst="rect">
            <a:avLst/>
          </a:prstGeom>
          <a:effectLst>
            <a:glow rad="1689100">
              <a:schemeClr val="bg1">
                <a:alpha val="0"/>
              </a:schemeClr>
            </a:glow>
          </a:effectLst>
        </p:spPr>
      </p:pic>
      <p:grpSp>
        <p:nvGrpSpPr>
          <p:cNvPr id="39" name="Group 38">
            <a:extLst>
              <a:ext uri="{FF2B5EF4-FFF2-40B4-BE49-F238E27FC236}">
                <a16:creationId xmlns:a16="http://schemas.microsoft.com/office/drawing/2014/main" id="{7D56B2A0-386C-48A0-B82C-B803A249C871}"/>
              </a:ext>
            </a:extLst>
          </p:cNvPr>
          <p:cNvGrpSpPr/>
          <p:nvPr/>
        </p:nvGrpSpPr>
        <p:grpSpPr>
          <a:xfrm>
            <a:off x="4932263" y="5431370"/>
            <a:ext cx="969816" cy="876112"/>
            <a:chOff x="4875984" y="5431370"/>
            <a:chExt cx="969816" cy="876112"/>
          </a:xfrm>
        </p:grpSpPr>
        <p:pic>
          <p:nvPicPr>
            <p:cNvPr id="44" name="Picture 43">
              <a:extLst>
                <a:ext uri="{FF2B5EF4-FFF2-40B4-BE49-F238E27FC236}">
                  <a16:creationId xmlns:a16="http://schemas.microsoft.com/office/drawing/2014/main" id="{B2C6410E-4F1C-4A1A-8B0B-1133E2B9561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auto">
            <a:xfrm>
              <a:off x="5110231" y="5431370"/>
              <a:ext cx="501323" cy="603027"/>
            </a:xfrm>
            <a:prstGeom prst="rect">
              <a:avLst/>
            </a:prstGeom>
            <a:effectLst>
              <a:glow rad="1689100">
                <a:schemeClr val="bg1">
                  <a:alpha val="0"/>
                </a:schemeClr>
              </a:glow>
            </a:effectLst>
          </p:spPr>
        </p:pic>
        <p:sp>
          <p:nvSpPr>
            <p:cNvPr id="45" name="TextBox 44">
              <a:extLst>
                <a:ext uri="{FF2B5EF4-FFF2-40B4-BE49-F238E27FC236}">
                  <a16:creationId xmlns:a16="http://schemas.microsoft.com/office/drawing/2014/main" id="{291BFEFB-9922-43EC-B752-FDF7B479E078}"/>
                </a:ext>
              </a:extLst>
            </p:cNvPr>
            <p:cNvSpPr txBox="1"/>
            <p:nvPr/>
          </p:nvSpPr>
          <p:spPr>
            <a:xfrm>
              <a:off x="4875984" y="6061261"/>
              <a:ext cx="969816" cy="246221"/>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25000" noProof="0" dirty="0">
                  <a:ln>
                    <a:noFill/>
                  </a:ln>
                  <a:solidFill>
                    <a:srgbClr val="FFFFFF"/>
                  </a:solidFill>
                  <a:effectLst/>
                  <a:uLnTx/>
                  <a:uFillTx/>
                  <a:latin typeface="Arial"/>
                  <a:ea typeface="+mn-ea"/>
                  <a:cs typeface="+mn-cs"/>
                </a:rPr>
                <a:t>Legal </a:t>
              </a:r>
              <a:br>
                <a:rPr kumimoji="0" lang="en-US" sz="800" b="1" i="0" u="none" strike="noStrike" kern="1200" cap="none" spc="0" normalizeH="0" baseline="-25000" noProof="0" dirty="0">
                  <a:ln>
                    <a:noFill/>
                  </a:ln>
                  <a:solidFill>
                    <a:srgbClr val="FFFFFF"/>
                  </a:solidFill>
                  <a:effectLst/>
                  <a:uLnTx/>
                  <a:uFillTx/>
                  <a:latin typeface="Arial"/>
                  <a:ea typeface="+mn-ea"/>
                  <a:cs typeface="+mn-cs"/>
                </a:rPr>
              </a:br>
              <a:r>
                <a:rPr kumimoji="0" lang="en-US" sz="800" b="1" i="0" u="none" strike="noStrike" kern="1200" cap="none" spc="0" normalizeH="0" baseline="-25000" noProof="0" dirty="0">
                  <a:ln>
                    <a:noFill/>
                  </a:ln>
                  <a:solidFill>
                    <a:srgbClr val="FFFFFF"/>
                  </a:solidFill>
                  <a:effectLst/>
                  <a:uLnTx/>
                  <a:uFillTx/>
                  <a:latin typeface="Arial"/>
                  <a:ea typeface="+mn-ea"/>
                  <a:cs typeface="+mn-cs"/>
                </a:rPr>
                <a:t>Assistance </a:t>
              </a:r>
              <a:br>
                <a:rPr kumimoji="0" lang="en-US" sz="800" b="1" i="0" u="none" strike="noStrike" kern="1200" cap="none" spc="0" normalizeH="0" baseline="-25000" noProof="0" dirty="0">
                  <a:ln>
                    <a:noFill/>
                  </a:ln>
                  <a:solidFill>
                    <a:srgbClr val="FFFFFF"/>
                  </a:solidFill>
                  <a:effectLst/>
                  <a:uLnTx/>
                  <a:uFillTx/>
                  <a:latin typeface="Arial"/>
                  <a:ea typeface="+mn-ea"/>
                  <a:cs typeface="+mn-cs"/>
                </a:rPr>
              </a:br>
              <a:r>
                <a:rPr kumimoji="0" lang="en-US" sz="800" b="1" i="0" u="none" strike="noStrike" kern="1200" cap="none" spc="0" normalizeH="0" baseline="-25000" noProof="0" dirty="0">
                  <a:ln>
                    <a:noFill/>
                  </a:ln>
                  <a:solidFill>
                    <a:srgbClr val="FFFFFF"/>
                  </a:solidFill>
                  <a:effectLst/>
                  <a:uLnTx/>
                  <a:uFillTx/>
                  <a:latin typeface="Arial"/>
                  <a:ea typeface="+mn-ea"/>
                  <a:cs typeface="+mn-cs"/>
                </a:rPr>
                <a:t>Centre </a:t>
              </a:r>
            </a:p>
          </p:txBody>
        </p:sp>
      </p:grpSp>
      <p:grpSp>
        <p:nvGrpSpPr>
          <p:cNvPr id="40" name="Group 39">
            <a:extLst>
              <a:ext uri="{FF2B5EF4-FFF2-40B4-BE49-F238E27FC236}">
                <a16:creationId xmlns:a16="http://schemas.microsoft.com/office/drawing/2014/main" id="{4E24FFEC-843C-4357-A020-AA1A0A034C2F}"/>
              </a:ext>
            </a:extLst>
          </p:cNvPr>
          <p:cNvGrpSpPr/>
          <p:nvPr/>
        </p:nvGrpSpPr>
        <p:grpSpPr>
          <a:xfrm>
            <a:off x="4154931" y="5309917"/>
            <a:ext cx="834138" cy="997565"/>
            <a:chOff x="3957415" y="5309917"/>
            <a:chExt cx="834138" cy="997565"/>
          </a:xfrm>
        </p:grpSpPr>
        <p:pic>
          <p:nvPicPr>
            <p:cNvPr id="42" name="Picture 41">
              <a:extLst>
                <a:ext uri="{FF2B5EF4-FFF2-40B4-BE49-F238E27FC236}">
                  <a16:creationId xmlns:a16="http://schemas.microsoft.com/office/drawing/2014/main" id="{23A6C9BF-8A0D-45C0-9C66-82B9E855CC0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bwMode="auto">
            <a:xfrm>
              <a:off x="4041842" y="5309917"/>
              <a:ext cx="665284" cy="718423"/>
            </a:xfrm>
            <a:prstGeom prst="rect">
              <a:avLst/>
            </a:prstGeom>
            <a:effectLst>
              <a:glow rad="1689100">
                <a:schemeClr val="bg1">
                  <a:alpha val="0"/>
                </a:schemeClr>
              </a:glow>
            </a:effectLst>
          </p:spPr>
        </p:pic>
        <p:sp>
          <p:nvSpPr>
            <p:cNvPr id="43" name="TextBox 42">
              <a:extLst>
                <a:ext uri="{FF2B5EF4-FFF2-40B4-BE49-F238E27FC236}">
                  <a16:creationId xmlns:a16="http://schemas.microsoft.com/office/drawing/2014/main" id="{67A627AC-7C0C-48AC-998E-A6574C0FB4A5}"/>
                </a:ext>
              </a:extLst>
            </p:cNvPr>
            <p:cNvSpPr txBox="1"/>
            <p:nvPr/>
          </p:nvSpPr>
          <p:spPr>
            <a:xfrm>
              <a:off x="3957415" y="6061261"/>
              <a:ext cx="834138" cy="246221"/>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25000" noProof="0" dirty="0">
                  <a:ln>
                    <a:noFill/>
                  </a:ln>
                  <a:solidFill>
                    <a:srgbClr val="FFFFFF"/>
                  </a:solidFill>
                  <a:effectLst/>
                  <a:uLnTx/>
                  <a:uFillTx/>
                  <a:latin typeface="Arial"/>
                  <a:ea typeface="+mn-ea"/>
                  <a:cs typeface="+mn-cs"/>
                </a:rPr>
                <a:t>Ministry of </a:t>
              </a:r>
              <a:br>
                <a:rPr kumimoji="0" lang="en-US" sz="800" b="1" i="0" u="none" strike="noStrike" kern="1200" cap="none" spc="0" normalizeH="0" baseline="-25000" noProof="0" dirty="0">
                  <a:ln>
                    <a:noFill/>
                  </a:ln>
                  <a:solidFill>
                    <a:srgbClr val="FFFFFF"/>
                  </a:solidFill>
                  <a:effectLst/>
                  <a:uLnTx/>
                  <a:uFillTx/>
                  <a:latin typeface="Arial"/>
                  <a:ea typeface="+mn-ea"/>
                  <a:cs typeface="+mn-cs"/>
                </a:rPr>
              </a:br>
              <a:r>
                <a:rPr kumimoji="0" lang="en-US" sz="800" b="1" i="0" u="none" strike="noStrike" kern="1200" cap="none" spc="0" normalizeH="0" baseline="-25000" noProof="0" dirty="0">
                  <a:ln>
                    <a:noFill/>
                  </a:ln>
                  <a:solidFill>
                    <a:srgbClr val="FFFFFF"/>
                  </a:solidFill>
                  <a:effectLst/>
                  <a:uLnTx/>
                  <a:uFillTx/>
                  <a:latin typeface="Arial"/>
                  <a:ea typeface="+mn-ea"/>
                  <a:cs typeface="+mn-cs"/>
                </a:rPr>
                <a:t>Gender Equality and</a:t>
              </a:r>
              <a:br>
                <a:rPr kumimoji="0" lang="en-US" sz="800" b="1" i="0" u="none" strike="noStrike" kern="1200" cap="none" spc="0" normalizeH="0" baseline="-25000" noProof="0" dirty="0">
                  <a:ln>
                    <a:noFill/>
                  </a:ln>
                  <a:solidFill>
                    <a:srgbClr val="FFFFFF"/>
                  </a:solidFill>
                  <a:effectLst/>
                  <a:uLnTx/>
                  <a:uFillTx/>
                  <a:latin typeface="Arial"/>
                  <a:ea typeface="+mn-ea"/>
                  <a:cs typeface="+mn-cs"/>
                </a:rPr>
              </a:br>
              <a:r>
                <a:rPr kumimoji="0" lang="en-US" sz="800" b="1" i="0" u="none" strike="noStrike" kern="1200" cap="none" spc="0" normalizeH="0" baseline="-25000" noProof="0" dirty="0">
                  <a:ln>
                    <a:noFill/>
                  </a:ln>
                  <a:solidFill>
                    <a:srgbClr val="FFFFFF"/>
                  </a:solidFill>
                  <a:effectLst/>
                  <a:uLnTx/>
                  <a:uFillTx/>
                  <a:latin typeface="Arial"/>
                  <a:ea typeface="+mn-ea"/>
                  <a:cs typeface="+mn-cs"/>
                </a:rPr>
                <a:t>Child Welfare</a:t>
              </a:r>
              <a:endParaRPr kumimoji="0" lang="x-none" sz="800" b="1" i="0" u="none" strike="noStrike" kern="1200" cap="none" spc="0" normalizeH="0" baseline="-25000" noProof="0" dirty="0">
                <a:ln>
                  <a:noFill/>
                </a:ln>
                <a:solidFill>
                  <a:srgbClr val="FFFFFF"/>
                </a:solidFill>
                <a:effectLst/>
                <a:uLnTx/>
                <a:uFillTx/>
                <a:latin typeface="Arial"/>
                <a:ea typeface="+mn-ea"/>
                <a:cs typeface="+mn-cs"/>
              </a:endParaRPr>
            </a:p>
          </p:txBody>
        </p:sp>
      </p:grpSp>
      <p:pic>
        <p:nvPicPr>
          <p:cNvPr id="41" name="Picture 40">
            <a:extLst>
              <a:ext uri="{FF2B5EF4-FFF2-40B4-BE49-F238E27FC236}">
                <a16:creationId xmlns:a16="http://schemas.microsoft.com/office/drawing/2014/main" id="{0F3B351D-397B-4C21-9253-80B1E0F425CB}"/>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6747889" y="5401110"/>
            <a:ext cx="748519" cy="754809"/>
          </a:xfrm>
          <a:prstGeom prst="rect">
            <a:avLst/>
          </a:prstGeom>
        </p:spPr>
      </p:pic>
      <p:sp>
        <p:nvSpPr>
          <p:cNvPr id="26" name="TextBox 25">
            <a:extLst>
              <a:ext uri="{FF2B5EF4-FFF2-40B4-BE49-F238E27FC236}">
                <a16:creationId xmlns:a16="http://schemas.microsoft.com/office/drawing/2014/main" id="{CA15BBD7-2AC5-4590-9AD5-E83A427F3C3A}"/>
              </a:ext>
            </a:extLst>
          </p:cNvPr>
          <p:cNvSpPr txBox="1"/>
          <p:nvPr/>
        </p:nvSpPr>
        <p:spPr>
          <a:xfrm>
            <a:off x="611188" y="3065068"/>
            <a:ext cx="7921625"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2400" b="1" i="0" u="none" strike="noStrike" kern="1200" cap="none" spc="0" normalizeH="0" baseline="0" noProof="0" dirty="0">
                <a:ln>
                  <a:noFill/>
                </a:ln>
                <a:solidFill>
                  <a:srgbClr val="FFFFFF"/>
                </a:solidFill>
                <a:effectLst/>
                <a:uLnTx/>
                <a:uFillTx/>
                <a:latin typeface="MgOpen Cosmetica" panose="020B0500000300020003"/>
                <a:ea typeface="+mn-ea"/>
                <a:cs typeface="+mn-cs"/>
              </a:rPr>
              <a:t>Chapter 4</a:t>
            </a:r>
          </a:p>
        </p:txBody>
      </p:sp>
    </p:spTree>
    <p:extLst>
      <p:ext uri="{BB962C8B-B14F-4D97-AF65-F5344CB8AC3E}">
        <p14:creationId xmlns:p14="http://schemas.microsoft.com/office/powerpoint/2010/main" val="2583100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DDF90E5-92C6-4C39-92D5-6D834FF6613E}"/>
              </a:ext>
            </a:extLst>
          </p:cNvPr>
          <p:cNvCxnSpPr/>
          <p:nvPr/>
        </p:nvCxnSpPr>
        <p:spPr bwMode="auto">
          <a:xfrm>
            <a:off x="62670" y="0"/>
            <a:ext cx="0" cy="6858000"/>
          </a:xfrm>
          <a:prstGeom prst="line">
            <a:avLst/>
          </a:prstGeom>
          <a:ln w="127000" cmpd="thinThick">
            <a:solidFill>
              <a:srgbClr val="EC008C"/>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5CF9B63C-7DA3-4BA6-9317-4926596AD851}"/>
              </a:ext>
            </a:extLst>
          </p:cNvPr>
          <p:cNvGrpSpPr/>
          <p:nvPr/>
        </p:nvGrpSpPr>
        <p:grpSpPr>
          <a:xfrm>
            <a:off x="152020" y="548894"/>
            <a:ext cx="1495202" cy="881444"/>
            <a:chOff x="142876" y="548894"/>
            <a:chExt cx="1495202" cy="881444"/>
          </a:xfrm>
        </p:grpSpPr>
        <p:grpSp>
          <p:nvGrpSpPr>
            <p:cNvPr id="43" name="Group 9">
              <a:extLst>
                <a:ext uri="{FF2B5EF4-FFF2-40B4-BE49-F238E27FC236}">
                  <a16:creationId xmlns:a16="http://schemas.microsoft.com/office/drawing/2014/main" id="{B755E2C2-939C-4D28-AFD8-948494FA53FC}"/>
                </a:ext>
              </a:extLst>
            </p:cNvPr>
            <p:cNvGrpSpPr>
              <a:grpSpLocks/>
            </p:cNvGrpSpPr>
            <p:nvPr/>
          </p:nvGrpSpPr>
          <p:grpSpPr bwMode="auto">
            <a:xfrm>
              <a:off x="142876" y="596220"/>
              <a:ext cx="1021943" cy="791230"/>
              <a:chOff x="45451" y="590550"/>
              <a:chExt cx="1213436" cy="848620"/>
            </a:xfrm>
          </p:grpSpPr>
          <p:cxnSp>
            <p:nvCxnSpPr>
              <p:cNvPr id="47" name="Straight Connector 46">
                <a:extLst>
                  <a:ext uri="{FF2B5EF4-FFF2-40B4-BE49-F238E27FC236}">
                    <a16:creationId xmlns:a16="http://schemas.microsoft.com/office/drawing/2014/main" id="{C5F53568-5198-4782-8046-01C8EB0867D0}"/>
                  </a:ext>
                </a:extLst>
              </p:cNvPr>
              <p:cNvCxnSpPr>
                <a:cxnSpLocks/>
              </p:cNvCxnSpPr>
              <p:nvPr/>
            </p:nvCxnSpPr>
            <p:spPr>
              <a:xfrm>
                <a:off x="45451" y="1015653"/>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5C27A07-20C7-4A48-8B6C-961C6F940423}"/>
                  </a:ext>
                </a:extLst>
              </p:cNvPr>
              <p:cNvCxnSpPr>
                <a:cxnSpLocks/>
              </p:cNvCxnSpPr>
              <p:nvPr/>
            </p:nvCxnSpPr>
            <p:spPr>
              <a:xfrm>
                <a:off x="45451" y="1120342"/>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303E28E-B8BF-4741-8666-1131C28D1DA7}"/>
                  </a:ext>
                </a:extLst>
              </p:cNvPr>
              <p:cNvCxnSpPr>
                <a:cxnSpLocks/>
              </p:cNvCxnSpPr>
              <p:nvPr/>
            </p:nvCxnSpPr>
            <p:spPr>
              <a:xfrm>
                <a:off x="45451" y="909378"/>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0627B40-CF6D-4093-9730-25CD41C7BD5B}"/>
                  </a:ext>
                </a:extLst>
              </p:cNvPr>
              <p:cNvCxnSpPr>
                <a:cxnSpLocks/>
              </p:cNvCxnSpPr>
              <p:nvPr/>
            </p:nvCxnSpPr>
            <p:spPr>
              <a:xfrm>
                <a:off x="45451" y="803101"/>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746F338-788E-4459-9F09-E73A27BFE79D}"/>
                  </a:ext>
                </a:extLst>
              </p:cNvPr>
              <p:cNvCxnSpPr>
                <a:cxnSpLocks/>
              </p:cNvCxnSpPr>
              <p:nvPr/>
            </p:nvCxnSpPr>
            <p:spPr>
              <a:xfrm>
                <a:off x="45451" y="696826"/>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2A053FE-BC93-4D93-A2F0-E27778F7FD77}"/>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B6D57BB-F1B6-4247-A45F-3E944C004C6D}"/>
                  </a:ext>
                </a:extLst>
              </p:cNvPr>
              <p:cNvCxnSpPr>
                <a:cxnSpLocks/>
              </p:cNvCxnSpPr>
              <p:nvPr/>
            </p:nvCxnSpPr>
            <p:spPr>
              <a:xfrm>
                <a:off x="45451" y="143917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A394436-24AA-498C-8CD3-1526E418BBBA}"/>
                  </a:ext>
                </a:extLst>
              </p:cNvPr>
              <p:cNvCxnSpPr>
                <a:cxnSpLocks/>
              </p:cNvCxnSpPr>
              <p:nvPr/>
            </p:nvCxnSpPr>
            <p:spPr>
              <a:xfrm>
                <a:off x="45451" y="1226619"/>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2F433C2-85C0-4181-95B9-0376359CC64A}"/>
                  </a:ext>
                </a:extLst>
              </p:cNvPr>
              <p:cNvCxnSpPr>
                <a:cxnSpLocks/>
              </p:cNvCxnSpPr>
              <p:nvPr/>
            </p:nvCxnSpPr>
            <p:spPr>
              <a:xfrm>
                <a:off x="45451" y="1332894"/>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grpSp>
        <p:grpSp>
          <p:nvGrpSpPr>
            <p:cNvPr id="44" name="Group 12">
              <a:extLst>
                <a:ext uri="{FF2B5EF4-FFF2-40B4-BE49-F238E27FC236}">
                  <a16:creationId xmlns:a16="http://schemas.microsoft.com/office/drawing/2014/main" id="{46BA5444-0F5E-44A9-A63B-46C2ADB819D5}"/>
                </a:ext>
              </a:extLst>
            </p:cNvPr>
            <p:cNvGrpSpPr>
              <a:grpSpLocks/>
            </p:cNvGrpSpPr>
            <p:nvPr/>
          </p:nvGrpSpPr>
          <p:grpSpPr bwMode="auto">
            <a:xfrm>
              <a:off x="741844" y="548894"/>
              <a:ext cx="896234" cy="881444"/>
              <a:chOff x="785813" y="539748"/>
              <a:chExt cx="962298" cy="946152"/>
            </a:xfrm>
          </p:grpSpPr>
          <p:sp>
            <p:nvSpPr>
              <p:cNvPr id="45" name="Oval 44">
                <a:extLst>
                  <a:ext uri="{FF2B5EF4-FFF2-40B4-BE49-F238E27FC236}">
                    <a16:creationId xmlns:a16="http://schemas.microsoft.com/office/drawing/2014/main" id="{05706D7C-9C68-4FE7-9AB2-F6C2809A9629}"/>
                  </a:ext>
                </a:extLst>
              </p:cNvPr>
              <p:cNvSpPr/>
              <p:nvPr/>
            </p:nvSpPr>
            <p:spPr bwMode="auto">
              <a:xfrm>
                <a:off x="785813" y="539748"/>
                <a:ext cx="962298" cy="946152"/>
              </a:xfrm>
              <a:prstGeom prst="ellipse">
                <a:avLst/>
              </a:prstGeom>
              <a:solidFill>
                <a:srgbClr val="EC008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a:p>
            </p:txBody>
          </p:sp>
          <p:pic>
            <p:nvPicPr>
              <p:cNvPr id="46" name="Picture 22">
                <a:extLst>
                  <a:ext uri="{FF2B5EF4-FFF2-40B4-BE49-F238E27FC236}">
                    <a16:creationId xmlns:a16="http://schemas.microsoft.com/office/drawing/2014/main" id="{7A905F77-A34C-44A4-B4EE-0D34A764F3D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 name="Rectangle 4"/>
          <p:cNvSpPr/>
          <p:nvPr/>
        </p:nvSpPr>
        <p:spPr>
          <a:xfrm>
            <a:off x="2304813" y="557872"/>
            <a:ext cx="6228000" cy="3036931"/>
          </a:xfrm>
          <a:prstGeom prst="rect">
            <a:avLst/>
          </a:prstGeom>
          <a:solidFill>
            <a:srgbClr val="EC008C">
              <a:alpha val="20000"/>
            </a:srgbClr>
          </a:solidFill>
          <a:ln w="15875">
            <a:solidFill>
              <a:srgbClr val="EC008C"/>
            </a:solidFill>
          </a:ln>
        </p:spPr>
        <p:txBody>
          <a:bodyPr wrap="square" lIns="216000" tIns="216000" rIns="216000" bIns="216000">
            <a:noAutofit/>
          </a:bodyPr>
          <a:lstStyle/>
          <a:p>
            <a:pPr algn="just">
              <a:spcAft>
                <a:spcPts val="600"/>
              </a:spcAft>
            </a:pPr>
            <a:r>
              <a:rPr lang="en-US" sz="1700" b="1" dirty="0">
                <a:solidFill>
                  <a:srgbClr val="000000"/>
                </a:solidFill>
                <a:latin typeface="MgOpen Cosmetica" panose="020B0500000300020003"/>
              </a:rPr>
              <a:t>“National human rights institutions must have the right to report directly, independently and separately on the state of children’s rights to the public and to parliamentary bodies. In this respect, States parties must ensure that an annual debate is held in Parliament to provide parliamentarians with an opportunity to discuss the work of the national human rights institution in respect of children’s rights and the State’s compliance with the Convention.”</a:t>
            </a:r>
          </a:p>
          <a:p>
            <a:pPr algn="r"/>
            <a:r>
              <a:rPr lang="en-US" sz="1400" dirty="0">
                <a:solidFill>
                  <a:srgbClr val="000000"/>
                </a:solidFill>
                <a:latin typeface="Wingdings 2" panose="05020102010507070707" pitchFamily="18" charset="2"/>
              </a:rPr>
              <a:t> </a:t>
            </a:r>
            <a:r>
              <a:rPr lang="en-US" sz="1400" dirty="0">
                <a:solidFill>
                  <a:srgbClr val="000000"/>
                </a:solidFill>
                <a:latin typeface="MgOpen Cosmetica" panose="020B0500000300020003"/>
              </a:rPr>
              <a:t>Committee on the Rights of the Child, </a:t>
            </a:r>
            <a:br>
              <a:rPr lang="en-US" sz="1400" dirty="0">
                <a:solidFill>
                  <a:srgbClr val="000000"/>
                </a:solidFill>
                <a:latin typeface="MgOpen Cosmetica" panose="020B0500000300020003"/>
              </a:rPr>
            </a:br>
            <a:r>
              <a:rPr lang="en-US" sz="1400" dirty="0">
                <a:solidFill>
                  <a:srgbClr val="000000"/>
                </a:solidFill>
                <a:latin typeface="MgOpen Cosmetica" panose="020B0500000300020003"/>
              </a:rPr>
              <a:t>General Comment No. 2 (2002),  paragraph 18</a:t>
            </a:r>
            <a:endParaRPr lang="en-ZA" dirty="0"/>
          </a:p>
        </p:txBody>
      </p:sp>
      <p:sp>
        <p:nvSpPr>
          <p:cNvPr id="6" name="Rectangle 5"/>
          <p:cNvSpPr/>
          <p:nvPr/>
        </p:nvSpPr>
        <p:spPr>
          <a:xfrm>
            <a:off x="611188" y="3984063"/>
            <a:ext cx="3240000" cy="1938992"/>
          </a:xfrm>
          <a:prstGeom prst="rect">
            <a:avLst/>
          </a:prstGeom>
        </p:spPr>
        <p:txBody>
          <a:bodyPr wrap="square" lIns="0" tIns="0" rIns="0" bIns="0">
            <a:noAutofit/>
          </a:bodyPr>
          <a:lstStyle/>
          <a:p>
            <a:pPr algn="ctr"/>
            <a:r>
              <a:rPr lang="en-ZA" altLang="x-none" dirty="0">
                <a:solidFill>
                  <a:srgbClr val="000000"/>
                </a:solidFill>
                <a:latin typeface="MgOpen Cosmetica" panose="020B0500000300020003" pitchFamily="34" charset="0"/>
              </a:rPr>
              <a:t>The Children’s Advocate </a:t>
            </a:r>
            <a:br>
              <a:rPr lang="en-ZA" altLang="x-none" dirty="0">
                <a:solidFill>
                  <a:srgbClr val="000000"/>
                </a:solidFill>
                <a:latin typeface="MgOpen Cosmetica" panose="020B0500000300020003" pitchFamily="34" charset="0"/>
              </a:rPr>
            </a:br>
            <a:r>
              <a:rPr lang="en-ZA" altLang="x-none" dirty="0">
                <a:solidFill>
                  <a:srgbClr val="000000"/>
                </a:solidFill>
                <a:latin typeface="MgOpen Cosmetica" panose="020B0500000300020003" pitchFamily="34" charset="0"/>
              </a:rPr>
              <a:t>is part of a national </a:t>
            </a:r>
            <a:br>
              <a:rPr lang="en-ZA" altLang="x-none" dirty="0">
                <a:solidFill>
                  <a:srgbClr val="000000"/>
                </a:solidFill>
                <a:latin typeface="MgOpen Cosmetica" panose="020B0500000300020003" pitchFamily="34" charset="0"/>
              </a:rPr>
            </a:br>
            <a:r>
              <a:rPr lang="en-ZA" altLang="x-none" dirty="0">
                <a:solidFill>
                  <a:srgbClr val="000000"/>
                </a:solidFill>
                <a:latin typeface="MgOpen Cosmetica" panose="020B0500000300020003" pitchFamily="34" charset="0"/>
              </a:rPr>
              <a:t>human rights institution </a:t>
            </a:r>
            <a:br>
              <a:rPr lang="en-ZA" altLang="x-none" dirty="0">
                <a:solidFill>
                  <a:srgbClr val="000000"/>
                </a:solidFill>
                <a:latin typeface="MgOpen Cosmetica" panose="020B0500000300020003" pitchFamily="34" charset="0"/>
              </a:rPr>
            </a:br>
            <a:r>
              <a:rPr lang="en-ZA" altLang="x-none" dirty="0">
                <a:solidFill>
                  <a:srgbClr val="000000"/>
                </a:solidFill>
                <a:latin typeface="MgOpen Cosmetica" panose="020B0500000300020003" pitchFamily="34" charset="0"/>
              </a:rPr>
              <a:t>(the Office of the Ombudsman). </a:t>
            </a:r>
            <a:br>
              <a:rPr lang="en-ZA" altLang="x-none" dirty="0">
                <a:solidFill>
                  <a:srgbClr val="000000"/>
                </a:solidFill>
                <a:latin typeface="MgOpen Cosmetica" panose="020B0500000300020003" pitchFamily="34" charset="0"/>
              </a:rPr>
            </a:br>
            <a:r>
              <a:rPr lang="en-ZA" altLang="x-none" dirty="0">
                <a:solidFill>
                  <a:srgbClr val="000000"/>
                </a:solidFill>
                <a:latin typeface="MgOpen Cosmetica" panose="020B0500000300020003" pitchFamily="34" charset="0"/>
              </a:rPr>
              <a:t>Namibia’s Parliament should be encouraged to implement this recommendation.</a:t>
            </a:r>
            <a:endParaRPr lang="en-ZA" dirty="0">
              <a:latin typeface="MgOpen Cosmetica" panose="020B0500000300020003"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a:ext>
            </a:extLst>
          </a:blip>
          <a:srcRect/>
          <a:stretch/>
        </p:blipFill>
        <p:spPr>
          <a:xfrm>
            <a:off x="4233671" y="3997152"/>
            <a:ext cx="4299141" cy="2302975"/>
          </a:xfrm>
          <a:prstGeom prst="rect">
            <a:avLst/>
          </a:prstGeom>
        </p:spPr>
      </p:pic>
      <p:cxnSp>
        <p:nvCxnSpPr>
          <p:cNvPr id="21" name="Straight Connector 20">
            <a:extLst>
              <a:ext uri="{FF2B5EF4-FFF2-40B4-BE49-F238E27FC236}">
                <a16:creationId xmlns:a16="http://schemas.microsoft.com/office/drawing/2014/main" id="{8D9213D9-463C-4917-BAD6-15E3010D09AF}"/>
              </a:ext>
            </a:extLst>
          </p:cNvPr>
          <p:cNvCxnSpPr/>
          <p:nvPr/>
        </p:nvCxnSpPr>
        <p:spPr bwMode="auto">
          <a:xfrm>
            <a:off x="9082800" y="0"/>
            <a:ext cx="0" cy="6858000"/>
          </a:xfrm>
          <a:prstGeom prst="line">
            <a:avLst/>
          </a:prstGeom>
          <a:ln w="127000" cmpd="thickThin">
            <a:solidFill>
              <a:srgbClr val="EC00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786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DDF90E5-92C6-4C39-92D5-6D834FF6613E}"/>
              </a:ext>
            </a:extLst>
          </p:cNvPr>
          <p:cNvCxnSpPr/>
          <p:nvPr/>
        </p:nvCxnSpPr>
        <p:spPr bwMode="auto">
          <a:xfrm>
            <a:off x="62670" y="0"/>
            <a:ext cx="0" cy="6858000"/>
          </a:xfrm>
          <a:prstGeom prst="line">
            <a:avLst/>
          </a:prstGeom>
          <a:ln w="127000" cmpd="thinThick">
            <a:solidFill>
              <a:srgbClr val="EC008C"/>
            </a:solidFill>
          </a:ln>
        </p:spPr>
        <p:style>
          <a:lnRef idx="1">
            <a:schemeClr val="accent1"/>
          </a:lnRef>
          <a:fillRef idx="0">
            <a:schemeClr val="accent1"/>
          </a:fillRef>
          <a:effectRef idx="0">
            <a:schemeClr val="accent1"/>
          </a:effectRef>
          <a:fontRef idx="minor">
            <a:schemeClr val="tx1"/>
          </a:fontRef>
        </p:style>
      </p:cxnSp>
      <p:sp>
        <p:nvSpPr>
          <p:cNvPr id="25"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066742" y="640019"/>
            <a:ext cx="6466071" cy="79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algn="l" eaLnBrk="1" hangingPunct="1">
              <a:tabLst>
                <a:tab pos="630238" algn="l"/>
              </a:tabLst>
            </a:pPr>
            <a:r>
              <a:rPr lang="en-GB" altLang="x-none" sz="4000" kern="0" dirty="0">
                <a:solidFill>
                  <a:srgbClr val="EC008C"/>
                </a:solidFill>
                <a:latin typeface="MgOpen Cosmetica" panose="020B0500000300020003" pitchFamily="34" charset="0"/>
              </a:rPr>
              <a:t>3.	Children’s Fund</a:t>
            </a:r>
          </a:p>
        </p:txBody>
      </p:sp>
      <p:grpSp>
        <p:nvGrpSpPr>
          <p:cNvPr id="42" name="Group 41">
            <a:extLst>
              <a:ext uri="{FF2B5EF4-FFF2-40B4-BE49-F238E27FC236}">
                <a16:creationId xmlns:a16="http://schemas.microsoft.com/office/drawing/2014/main" id="{5CF9B63C-7DA3-4BA6-9317-4926596AD851}"/>
              </a:ext>
            </a:extLst>
          </p:cNvPr>
          <p:cNvGrpSpPr/>
          <p:nvPr/>
        </p:nvGrpSpPr>
        <p:grpSpPr>
          <a:xfrm>
            <a:off x="152020" y="548894"/>
            <a:ext cx="1495202" cy="881444"/>
            <a:chOff x="142876" y="548894"/>
            <a:chExt cx="1495202" cy="881444"/>
          </a:xfrm>
        </p:grpSpPr>
        <p:grpSp>
          <p:nvGrpSpPr>
            <p:cNvPr id="43" name="Group 9">
              <a:extLst>
                <a:ext uri="{FF2B5EF4-FFF2-40B4-BE49-F238E27FC236}">
                  <a16:creationId xmlns:a16="http://schemas.microsoft.com/office/drawing/2014/main" id="{B755E2C2-939C-4D28-AFD8-948494FA53FC}"/>
                </a:ext>
              </a:extLst>
            </p:cNvPr>
            <p:cNvGrpSpPr>
              <a:grpSpLocks/>
            </p:cNvGrpSpPr>
            <p:nvPr/>
          </p:nvGrpSpPr>
          <p:grpSpPr bwMode="auto">
            <a:xfrm>
              <a:off x="142876" y="596220"/>
              <a:ext cx="1021943" cy="791230"/>
              <a:chOff x="45451" y="590550"/>
              <a:chExt cx="1213436" cy="848620"/>
            </a:xfrm>
          </p:grpSpPr>
          <p:cxnSp>
            <p:nvCxnSpPr>
              <p:cNvPr id="47" name="Straight Connector 46">
                <a:extLst>
                  <a:ext uri="{FF2B5EF4-FFF2-40B4-BE49-F238E27FC236}">
                    <a16:creationId xmlns:a16="http://schemas.microsoft.com/office/drawing/2014/main" id="{C5F53568-5198-4782-8046-01C8EB0867D0}"/>
                  </a:ext>
                </a:extLst>
              </p:cNvPr>
              <p:cNvCxnSpPr>
                <a:cxnSpLocks/>
              </p:cNvCxnSpPr>
              <p:nvPr/>
            </p:nvCxnSpPr>
            <p:spPr>
              <a:xfrm>
                <a:off x="45451" y="1015653"/>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5C27A07-20C7-4A48-8B6C-961C6F940423}"/>
                  </a:ext>
                </a:extLst>
              </p:cNvPr>
              <p:cNvCxnSpPr>
                <a:cxnSpLocks/>
              </p:cNvCxnSpPr>
              <p:nvPr/>
            </p:nvCxnSpPr>
            <p:spPr>
              <a:xfrm>
                <a:off x="45451" y="1120342"/>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303E28E-B8BF-4741-8666-1131C28D1DA7}"/>
                  </a:ext>
                </a:extLst>
              </p:cNvPr>
              <p:cNvCxnSpPr>
                <a:cxnSpLocks/>
              </p:cNvCxnSpPr>
              <p:nvPr/>
            </p:nvCxnSpPr>
            <p:spPr>
              <a:xfrm>
                <a:off x="45451" y="909378"/>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0627B40-CF6D-4093-9730-25CD41C7BD5B}"/>
                  </a:ext>
                </a:extLst>
              </p:cNvPr>
              <p:cNvCxnSpPr>
                <a:cxnSpLocks/>
              </p:cNvCxnSpPr>
              <p:nvPr/>
            </p:nvCxnSpPr>
            <p:spPr>
              <a:xfrm>
                <a:off x="45451" y="803101"/>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746F338-788E-4459-9F09-E73A27BFE79D}"/>
                  </a:ext>
                </a:extLst>
              </p:cNvPr>
              <p:cNvCxnSpPr>
                <a:cxnSpLocks/>
              </p:cNvCxnSpPr>
              <p:nvPr/>
            </p:nvCxnSpPr>
            <p:spPr>
              <a:xfrm>
                <a:off x="45451" y="696826"/>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2A053FE-BC93-4D93-A2F0-E27778F7FD77}"/>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B6D57BB-F1B6-4247-A45F-3E944C004C6D}"/>
                  </a:ext>
                </a:extLst>
              </p:cNvPr>
              <p:cNvCxnSpPr>
                <a:cxnSpLocks/>
              </p:cNvCxnSpPr>
              <p:nvPr/>
            </p:nvCxnSpPr>
            <p:spPr>
              <a:xfrm>
                <a:off x="45451" y="143917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A394436-24AA-498C-8CD3-1526E418BBBA}"/>
                  </a:ext>
                </a:extLst>
              </p:cNvPr>
              <p:cNvCxnSpPr>
                <a:cxnSpLocks/>
              </p:cNvCxnSpPr>
              <p:nvPr/>
            </p:nvCxnSpPr>
            <p:spPr>
              <a:xfrm>
                <a:off x="45451" y="1226619"/>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2F433C2-85C0-4181-95B9-0376359CC64A}"/>
                  </a:ext>
                </a:extLst>
              </p:cNvPr>
              <p:cNvCxnSpPr>
                <a:cxnSpLocks/>
              </p:cNvCxnSpPr>
              <p:nvPr/>
            </p:nvCxnSpPr>
            <p:spPr>
              <a:xfrm>
                <a:off x="45451" y="1332894"/>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grpSp>
        <p:grpSp>
          <p:nvGrpSpPr>
            <p:cNvPr id="44" name="Group 12">
              <a:extLst>
                <a:ext uri="{FF2B5EF4-FFF2-40B4-BE49-F238E27FC236}">
                  <a16:creationId xmlns:a16="http://schemas.microsoft.com/office/drawing/2014/main" id="{46BA5444-0F5E-44A9-A63B-46C2ADB819D5}"/>
                </a:ext>
              </a:extLst>
            </p:cNvPr>
            <p:cNvGrpSpPr>
              <a:grpSpLocks/>
            </p:cNvGrpSpPr>
            <p:nvPr/>
          </p:nvGrpSpPr>
          <p:grpSpPr bwMode="auto">
            <a:xfrm>
              <a:off x="741844" y="548894"/>
              <a:ext cx="896234" cy="881444"/>
              <a:chOff x="785813" y="539748"/>
              <a:chExt cx="962298" cy="946152"/>
            </a:xfrm>
          </p:grpSpPr>
          <p:sp>
            <p:nvSpPr>
              <p:cNvPr id="45" name="Oval 44">
                <a:extLst>
                  <a:ext uri="{FF2B5EF4-FFF2-40B4-BE49-F238E27FC236}">
                    <a16:creationId xmlns:a16="http://schemas.microsoft.com/office/drawing/2014/main" id="{05706D7C-9C68-4FE7-9AB2-F6C2809A9629}"/>
                  </a:ext>
                </a:extLst>
              </p:cNvPr>
              <p:cNvSpPr/>
              <p:nvPr/>
            </p:nvSpPr>
            <p:spPr bwMode="auto">
              <a:xfrm>
                <a:off x="785813" y="539748"/>
                <a:ext cx="962298" cy="946152"/>
              </a:xfrm>
              <a:prstGeom prst="ellipse">
                <a:avLst/>
              </a:prstGeom>
              <a:solidFill>
                <a:srgbClr val="EC008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a:p>
            </p:txBody>
          </p:sp>
          <p:pic>
            <p:nvPicPr>
              <p:cNvPr id="46" name="Picture 22">
                <a:extLst>
                  <a:ext uri="{FF2B5EF4-FFF2-40B4-BE49-F238E27FC236}">
                    <a16:creationId xmlns:a16="http://schemas.microsoft.com/office/drawing/2014/main" id="{7A905F77-A34C-44A4-B4EE-0D34A764F3D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4" name="Picture 2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32304" y="3429000"/>
            <a:ext cx="3842066" cy="2879725"/>
          </a:xfrm>
          <a:prstGeom prst="rect">
            <a:avLst/>
          </a:prstGeom>
        </p:spPr>
      </p:pic>
      <p:sp>
        <p:nvSpPr>
          <p:cNvPr id="2" name="Rectangle 1"/>
          <p:cNvSpPr/>
          <p:nvPr/>
        </p:nvSpPr>
        <p:spPr>
          <a:xfrm>
            <a:off x="611188" y="1718902"/>
            <a:ext cx="7921625" cy="1292662"/>
          </a:xfrm>
          <a:prstGeom prst="rect">
            <a:avLst/>
          </a:prstGeom>
        </p:spPr>
        <p:txBody>
          <a:bodyPr wrap="square" lIns="0" tIns="0" rIns="0" bIns="0">
            <a:spAutoFit/>
          </a:bodyPr>
          <a:lstStyle/>
          <a:p>
            <a:pPr algn="just" eaLnBrk="1" hangingPunct="1">
              <a:spcBef>
                <a:spcPts val="0"/>
              </a:spcBef>
              <a:buClr>
                <a:srgbClr val="7E2C76"/>
              </a:buClr>
            </a:pPr>
            <a:r>
              <a:rPr lang="en-ZA" altLang="x-none" sz="2800" kern="0" dirty="0">
                <a:latin typeface="MgOpen Cosmetica" panose="020B0500000300020003" pitchFamily="34" charset="0"/>
              </a:rPr>
              <a:t>The Children’s Fund is </a:t>
            </a:r>
            <a:r>
              <a:rPr lang="en-ZA" altLang="x-none" sz="2800" kern="0" dirty="0">
                <a:solidFill>
                  <a:srgbClr val="000000"/>
                </a:solidFill>
                <a:latin typeface="MgOpen Cosmetica" panose="020B0500000300020003" pitchFamily="34" charset="0"/>
              </a:rPr>
              <a:t>a special fund established to pool resources from different ministries, donors and development partners for children’s programmes.</a:t>
            </a:r>
            <a:endParaRPr lang="en-GB" altLang="x-none" sz="2800" kern="0" dirty="0">
              <a:solidFill>
                <a:srgbClr val="000000"/>
              </a:solidFill>
              <a:latin typeface="MgOpen Cosmetica" panose="020B0500000300020003" pitchFamily="34" charset="0"/>
            </a:endParaRPr>
          </a:p>
        </p:txBody>
      </p:sp>
      <p:cxnSp>
        <p:nvCxnSpPr>
          <p:cNvPr id="21" name="Straight Connector 20">
            <a:extLst>
              <a:ext uri="{FF2B5EF4-FFF2-40B4-BE49-F238E27FC236}">
                <a16:creationId xmlns:a16="http://schemas.microsoft.com/office/drawing/2014/main" id="{479751D2-D786-40D6-9151-FD832E75613F}"/>
              </a:ext>
            </a:extLst>
          </p:cNvPr>
          <p:cNvCxnSpPr/>
          <p:nvPr/>
        </p:nvCxnSpPr>
        <p:spPr bwMode="auto">
          <a:xfrm>
            <a:off x="9082800" y="0"/>
            <a:ext cx="0" cy="6858000"/>
          </a:xfrm>
          <a:prstGeom prst="line">
            <a:avLst/>
          </a:prstGeom>
          <a:ln w="127000" cmpd="thickThin">
            <a:solidFill>
              <a:srgbClr val="EC00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5719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DDF90E5-92C6-4C39-92D5-6D834FF6613E}"/>
              </a:ext>
            </a:extLst>
          </p:cNvPr>
          <p:cNvCxnSpPr/>
          <p:nvPr/>
        </p:nvCxnSpPr>
        <p:spPr bwMode="auto">
          <a:xfrm>
            <a:off x="62670" y="0"/>
            <a:ext cx="0" cy="6858000"/>
          </a:xfrm>
          <a:prstGeom prst="line">
            <a:avLst/>
          </a:prstGeom>
          <a:ln w="127000" cmpd="thinThick">
            <a:solidFill>
              <a:srgbClr val="EC008C"/>
            </a:solidFill>
          </a:ln>
        </p:spPr>
        <p:style>
          <a:lnRef idx="1">
            <a:schemeClr val="accent1"/>
          </a:lnRef>
          <a:fillRef idx="0">
            <a:schemeClr val="accent1"/>
          </a:fillRef>
          <a:effectRef idx="0">
            <a:schemeClr val="accent1"/>
          </a:effectRef>
          <a:fontRef idx="minor">
            <a:schemeClr val="tx1"/>
          </a:fontRef>
        </p:style>
      </p:cxnSp>
      <p:sp>
        <p:nvSpPr>
          <p:cNvPr id="88" name="Rectangle 5">
            <a:extLst>
              <a:ext uri="{FF2B5EF4-FFF2-40B4-BE49-F238E27FC236}">
                <a16:creationId xmlns:a16="http://schemas.microsoft.com/office/drawing/2014/main" id="{C9734D4D-E471-4228-9D71-F9B85A6DED84}"/>
              </a:ext>
            </a:extLst>
          </p:cNvPr>
          <p:cNvSpPr txBox="1">
            <a:spLocks noChangeArrowheads="1"/>
          </p:cNvSpPr>
          <p:nvPr/>
        </p:nvSpPr>
        <p:spPr bwMode="auto">
          <a:xfrm>
            <a:off x="761904" y="3368963"/>
            <a:ext cx="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eaLnBrk="1" hangingPunct="1">
              <a:spcBef>
                <a:spcPts val="0"/>
              </a:spcBef>
              <a:buClr>
                <a:srgbClr val="EC008C"/>
              </a:buClr>
              <a:buNone/>
            </a:pPr>
            <a:endParaRPr lang="en-GB" altLang="x-none" sz="2800" kern="0" dirty="0">
              <a:solidFill>
                <a:schemeClr val="tx1"/>
              </a:solidFill>
              <a:latin typeface="MgOpen Cosmetica" panose="020B0500000300020003" pitchFamily="34" charset="0"/>
            </a:endParaRPr>
          </a:p>
        </p:txBody>
      </p:sp>
      <p:sp>
        <p:nvSpPr>
          <p:cNvPr id="89" name="Rectangle 5">
            <a:extLst>
              <a:ext uri="{FF2B5EF4-FFF2-40B4-BE49-F238E27FC236}">
                <a16:creationId xmlns:a16="http://schemas.microsoft.com/office/drawing/2014/main" id="{26176B0F-68AF-48F7-9594-C8ABC2F81544}"/>
              </a:ext>
            </a:extLst>
          </p:cNvPr>
          <p:cNvSpPr txBox="1">
            <a:spLocks noChangeArrowheads="1"/>
          </p:cNvSpPr>
          <p:nvPr/>
        </p:nvSpPr>
        <p:spPr bwMode="auto">
          <a:xfrm>
            <a:off x="2066742" y="743118"/>
            <a:ext cx="385960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eaLnBrk="1" hangingPunct="1">
              <a:spcBef>
                <a:spcPts val="0"/>
              </a:spcBef>
              <a:buFontTx/>
              <a:buNone/>
            </a:pPr>
            <a:r>
              <a:rPr lang="en-ZA" altLang="x-none" sz="3600" b="1" kern="0" dirty="0">
                <a:solidFill>
                  <a:srgbClr val="EC008C"/>
                </a:solidFill>
                <a:latin typeface="MgOpen Cosmetica" panose="020B0500000300020003" pitchFamily="34" charset="0"/>
              </a:rPr>
              <a:t>Sources of funds</a:t>
            </a:r>
            <a:endParaRPr lang="en-GB" altLang="x-none" sz="3600" b="1" kern="0" dirty="0">
              <a:solidFill>
                <a:srgbClr val="EC008C"/>
              </a:solidFill>
              <a:latin typeface="MgOpen Cosmetica" panose="020B0500000300020003" pitchFamily="34" charset="0"/>
            </a:endParaRPr>
          </a:p>
        </p:txBody>
      </p:sp>
      <p:sp>
        <p:nvSpPr>
          <p:cNvPr id="91" name="Rectangle 5">
            <a:extLst>
              <a:ext uri="{FF2B5EF4-FFF2-40B4-BE49-F238E27FC236}">
                <a16:creationId xmlns:a16="http://schemas.microsoft.com/office/drawing/2014/main" id="{6944942F-359F-4CE4-B036-CD6B2210511E}"/>
              </a:ext>
            </a:extLst>
          </p:cNvPr>
          <p:cNvSpPr txBox="1">
            <a:spLocks noChangeArrowheads="1"/>
          </p:cNvSpPr>
          <p:nvPr/>
        </p:nvSpPr>
        <p:spPr bwMode="auto">
          <a:xfrm>
            <a:off x="761904" y="2482812"/>
            <a:ext cx="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eaLnBrk="1" hangingPunct="1">
              <a:spcBef>
                <a:spcPts val="0"/>
              </a:spcBef>
              <a:buClr>
                <a:srgbClr val="7E2C76"/>
              </a:buClr>
              <a:buNone/>
            </a:pPr>
            <a:endParaRPr lang="en-GB" altLang="x-none" sz="2800" kern="0" dirty="0">
              <a:solidFill>
                <a:schemeClr val="tx1"/>
              </a:solidFill>
              <a:latin typeface="MgOpen Cosmetica" panose="020B0500000300020003" pitchFamily="34" charset="0"/>
            </a:endParaRPr>
          </a:p>
        </p:txBody>
      </p:sp>
      <p:sp>
        <p:nvSpPr>
          <p:cNvPr id="90"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611188" y="1700157"/>
            <a:ext cx="778182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eaLnBrk="1" hangingPunct="1">
              <a:spcBef>
                <a:spcPts val="0"/>
              </a:spcBef>
              <a:spcAft>
                <a:spcPts val="1200"/>
              </a:spcAft>
              <a:buClr>
                <a:srgbClr val="EC008C"/>
              </a:buClr>
              <a:buSzPct val="80000"/>
              <a:buFont typeface="Wingdings" panose="05000000000000000000" pitchFamily="2" charset="2"/>
              <a:buChar char="l"/>
            </a:pPr>
            <a:r>
              <a:rPr lang="en-ZA" altLang="x-none" sz="2800" kern="0" dirty="0">
                <a:solidFill>
                  <a:schemeClr val="tx1"/>
                </a:solidFill>
                <a:latin typeface="MgOpen Cosmetica" panose="020B0500000300020003" pitchFamily="34" charset="0"/>
              </a:rPr>
              <a:t>Funds appropriated by Parliament </a:t>
            </a:r>
          </a:p>
          <a:p>
            <a:pPr eaLnBrk="1" hangingPunct="1">
              <a:spcBef>
                <a:spcPts val="0"/>
              </a:spcBef>
              <a:spcAft>
                <a:spcPts val="1200"/>
              </a:spcAft>
              <a:buClr>
                <a:srgbClr val="EC008C"/>
              </a:buClr>
              <a:buSzPct val="80000"/>
              <a:buFont typeface="Wingdings" panose="05000000000000000000" pitchFamily="2" charset="2"/>
              <a:buChar char="l"/>
            </a:pPr>
            <a:r>
              <a:rPr lang="en-ZA" altLang="x-none" sz="2800" kern="0" dirty="0">
                <a:solidFill>
                  <a:schemeClr val="tx1"/>
                </a:solidFill>
                <a:latin typeface="MgOpen Cosmetica" panose="020B0500000300020003" pitchFamily="34" charset="0"/>
              </a:rPr>
              <a:t>Grants, donations or bequests </a:t>
            </a:r>
            <a:br>
              <a:rPr lang="en-ZA" altLang="x-none" sz="2800" kern="0" dirty="0">
                <a:solidFill>
                  <a:schemeClr val="tx1"/>
                </a:solidFill>
                <a:latin typeface="MgOpen Cosmetica" panose="020B0500000300020003" pitchFamily="34" charset="0"/>
              </a:rPr>
            </a:br>
            <a:r>
              <a:rPr lang="en-ZA" altLang="x-none" sz="2800" kern="0" dirty="0">
                <a:solidFill>
                  <a:schemeClr val="tx1"/>
                </a:solidFill>
                <a:latin typeface="MgOpen Cosmetica" panose="020B0500000300020003" pitchFamily="34" charset="0"/>
              </a:rPr>
              <a:t>received by the Council</a:t>
            </a:r>
          </a:p>
          <a:p>
            <a:pPr eaLnBrk="1" hangingPunct="1">
              <a:spcBef>
                <a:spcPts val="0"/>
              </a:spcBef>
              <a:spcAft>
                <a:spcPts val="1200"/>
              </a:spcAft>
              <a:buClr>
                <a:srgbClr val="EC008C"/>
              </a:buClr>
              <a:buSzPct val="80000"/>
              <a:buFont typeface="Wingdings" panose="05000000000000000000" pitchFamily="2" charset="2"/>
              <a:buChar char="l"/>
            </a:pPr>
            <a:r>
              <a:rPr lang="en-ZA" altLang="x-none" sz="2800" kern="0" dirty="0">
                <a:solidFill>
                  <a:schemeClr val="tx1"/>
                </a:solidFill>
                <a:latin typeface="MgOpen Cosmetica" panose="020B0500000300020003" pitchFamily="34" charset="0"/>
              </a:rPr>
              <a:t>Income from investments</a:t>
            </a:r>
          </a:p>
          <a:p>
            <a:pPr eaLnBrk="1" hangingPunct="1">
              <a:spcBef>
                <a:spcPts val="0"/>
              </a:spcBef>
              <a:spcAft>
                <a:spcPts val="600"/>
              </a:spcAft>
              <a:buClr>
                <a:srgbClr val="EC008C"/>
              </a:buClr>
              <a:buSzPct val="80000"/>
              <a:buFont typeface="Wingdings" panose="05000000000000000000" pitchFamily="2" charset="2"/>
              <a:buChar char="l"/>
            </a:pPr>
            <a:r>
              <a:rPr lang="en-ZA" altLang="x-none" sz="2800" kern="0" dirty="0">
                <a:solidFill>
                  <a:schemeClr val="tx1"/>
                </a:solidFill>
                <a:latin typeface="MgOpen Cosmetica" panose="020B0500000300020003" pitchFamily="34" charset="0"/>
              </a:rPr>
              <a:t>Other moneys or assets </a:t>
            </a:r>
            <a:br>
              <a:rPr lang="en-ZA" altLang="x-none" sz="2800" kern="0" dirty="0">
                <a:solidFill>
                  <a:schemeClr val="tx1"/>
                </a:solidFill>
                <a:latin typeface="MgOpen Cosmetica" panose="020B0500000300020003" pitchFamily="34" charset="0"/>
              </a:rPr>
            </a:br>
            <a:r>
              <a:rPr lang="en-ZA" altLang="x-none" sz="2800" kern="0" dirty="0">
                <a:solidFill>
                  <a:schemeClr val="tx1"/>
                </a:solidFill>
                <a:latin typeface="MgOpen Cosmetica" panose="020B0500000300020003" pitchFamily="34" charset="0"/>
              </a:rPr>
              <a:t>accruing to the Council </a:t>
            </a:r>
            <a:endParaRPr lang="en-GB" altLang="x-none" sz="2800" kern="0" dirty="0">
              <a:solidFill>
                <a:schemeClr val="tx1"/>
              </a:solidFill>
              <a:latin typeface="MgOpen Cosmetica" panose="020B0500000300020003" pitchFamily="34" charset="0"/>
            </a:endParaRPr>
          </a:p>
        </p:txBody>
      </p:sp>
      <p:grpSp>
        <p:nvGrpSpPr>
          <p:cNvPr id="42" name="Group 41">
            <a:extLst>
              <a:ext uri="{FF2B5EF4-FFF2-40B4-BE49-F238E27FC236}">
                <a16:creationId xmlns:a16="http://schemas.microsoft.com/office/drawing/2014/main" id="{5CF9B63C-7DA3-4BA6-9317-4926596AD851}"/>
              </a:ext>
            </a:extLst>
          </p:cNvPr>
          <p:cNvGrpSpPr/>
          <p:nvPr/>
        </p:nvGrpSpPr>
        <p:grpSpPr>
          <a:xfrm>
            <a:off x="152020" y="548894"/>
            <a:ext cx="1495202" cy="881444"/>
            <a:chOff x="142876" y="548894"/>
            <a:chExt cx="1495202" cy="881444"/>
          </a:xfrm>
        </p:grpSpPr>
        <p:grpSp>
          <p:nvGrpSpPr>
            <p:cNvPr id="43" name="Group 9">
              <a:extLst>
                <a:ext uri="{FF2B5EF4-FFF2-40B4-BE49-F238E27FC236}">
                  <a16:creationId xmlns:a16="http://schemas.microsoft.com/office/drawing/2014/main" id="{B755E2C2-939C-4D28-AFD8-948494FA53FC}"/>
                </a:ext>
              </a:extLst>
            </p:cNvPr>
            <p:cNvGrpSpPr>
              <a:grpSpLocks/>
            </p:cNvGrpSpPr>
            <p:nvPr/>
          </p:nvGrpSpPr>
          <p:grpSpPr bwMode="auto">
            <a:xfrm>
              <a:off x="142876" y="596220"/>
              <a:ext cx="1021943" cy="791230"/>
              <a:chOff x="45451" y="590550"/>
              <a:chExt cx="1213436" cy="848620"/>
            </a:xfrm>
          </p:grpSpPr>
          <p:cxnSp>
            <p:nvCxnSpPr>
              <p:cNvPr id="47" name="Straight Connector 46">
                <a:extLst>
                  <a:ext uri="{FF2B5EF4-FFF2-40B4-BE49-F238E27FC236}">
                    <a16:creationId xmlns:a16="http://schemas.microsoft.com/office/drawing/2014/main" id="{C5F53568-5198-4782-8046-01C8EB0867D0}"/>
                  </a:ext>
                </a:extLst>
              </p:cNvPr>
              <p:cNvCxnSpPr>
                <a:cxnSpLocks/>
              </p:cNvCxnSpPr>
              <p:nvPr/>
            </p:nvCxnSpPr>
            <p:spPr>
              <a:xfrm>
                <a:off x="45451" y="1015653"/>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5C27A07-20C7-4A48-8B6C-961C6F940423}"/>
                  </a:ext>
                </a:extLst>
              </p:cNvPr>
              <p:cNvCxnSpPr>
                <a:cxnSpLocks/>
              </p:cNvCxnSpPr>
              <p:nvPr/>
            </p:nvCxnSpPr>
            <p:spPr>
              <a:xfrm>
                <a:off x="45451" y="1120342"/>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303E28E-B8BF-4741-8666-1131C28D1DA7}"/>
                  </a:ext>
                </a:extLst>
              </p:cNvPr>
              <p:cNvCxnSpPr>
                <a:cxnSpLocks/>
              </p:cNvCxnSpPr>
              <p:nvPr/>
            </p:nvCxnSpPr>
            <p:spPr>
              <a:xfrm>
                <a:off x="45451" y="909378"/>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0627B40-CF6D-4093-9730-25CD41C7BD5B}"/>
                  </a:ext>
                </a:extLst>
              </p:cNvPr>
              <p:cNvCxnSpPr>
                <a:cxnSpLocks/>
              </p:cNvCxnSpPr>
              <p:nvPr/>
            </p:nvCxnSpPr>
            <p:spPr>
              <a:xfrm>
                <a:off x="45451" y="803101"/>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746F338-788E-4459-9F09-E73A27BFE79D}"/>
                  </a:ext>
                </a:extLst>
              </p:cNvPr>
              <p:cNvCxnSpPr>
                <a:cxnSpLocks/>
              </p:cNvCxnSpPr>
              <p:nvPr/>
            </p:nvCxnSpPr>
            <p:spPr>
              <a:xfrm>
                <a:off x="45451" y="696826"/>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2A053FE-BC93-4D93-A2F0-E27778F7FD77}"/>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B6D57BB-F1B6-4247-A45F-3E944C004C6D}"/>
                  </a:ext>
                </a:extLst>
              </p:cNvPr>
              <p:cNvCxnSpPr>
                <a:cxnSpLocks/>
              </p:cNvCxnSpPr>
              <p:nvPr/>
            </p:nvCxnSpPr>
            <p:spPr>
              <a:xfrm>
                <a:off x="45451" y="143917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A394436-24AA-498C-8CD3-1526E418BBBA}"/>
                  </a:ext>
                </a:extLst>
              </p:cNvPr>
              <p:cNvCxnSpPr>
                <a:cxnSpLocks/>
              </p:cNvCxnSpPr>
              <p:nvPr/>
            </p:nvCxnSpPr>
            <p:spPr>
              <a:xfrm>
                <a:off x="45451" y="1226619"/>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2F433C2-85C0-4181-95B9-0376359CC64A}"/>
                  </a:ext>
                </a:extLst>
              </p:cNvPr>
              <p:cNvCxnSpPr>
                <a:cxnSpLocks/>
              </p:cNvCxnSpPr>
              <p:nvPr/>
            </p:nvCxnSpPr>
            <p:spPr>
              <a:xfrm>
                <a:off x="45451" y="1332894"/>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grpSp>
        <p:grpSp>
          <p:nvGrpSpPr>
            <p:cNvPr id="44" name="Group 12">
              <a:extLst>
                <a:ext uri="{FF2B5EF4-FFF2-40B4-BE49-F238E27FC236}">
                  <a16:creationId xmlns:a16="http://schemas.microsoft.com/office/drawing/2014/main" id="{46BA5444-0F5E-44A9-A63B-46C2ADB819D5}"/>
                </a:ext>
              </a:extLst>
            </p:cNvPr>
            <p:cNvGrpSpPr>
              <a:grpSpLocks/>
            </p:cNvGrpSpPr>
            <p:nvPr/>
          </p:nvGrpSpPr>
          <p:grpSpPr bwMode="auto">
            <a:xfrm>
              <a:off x="741844" y="548894"/>
              <a:ext cx="896234" cy="881444"/>
              <a:chOff x="785813" y="539748"/>
              <a:chExt cx="962298" cy="946152"/>
            </a:xfrm>
          </p:grpSpPr>
          <p:sp>
            <p:nvSpPr>
              <p:cNvPr id="45" name="Oval 44">
                <a:extLst>
                  <a:ext uri="{FF2B5EF4-FFF2-40B4-BE49-F238E27FC236}">
                    <a16:creationId xmlns:a16="http://schemas.microsoft.com/office/drawing/2014/main" id="{05706D7C-9C68-4FE7-9AB2-F6C2809A9629}"/>
                  </a:ext>
                </a:extLst>
              </p:cNvPr>
              <p:cNvSpPr/>
              <p:nvPr/>
            </p:nvSpPr>
            <p:spPr bwMode="auto">
              <a:xfrm>
                <a:off x="785813" y="539748"/>
                <a:ext cx="962298" cy="946152"/>
              </a:xfrm>
              <a:prstGeom prst="ellipse">
                <a:avLst/>
              </a:prstGeom>
              <a:solidFill>
                <a:srgbClr val="EC008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a:p>
            </p:txBody>
          </p:sp>
          <p:pic>
            <p:nvPicPr>
              <p:cNvPr id="46" name="Picture 22">
                <a:extLst>
                  <a:ext uri="{FF2B5EF4-FFF2-40B4-BE49-F238E27FC236}">
                    <a16:creationId xmlns:a16="http://schemas.microsoft.com/office/drawing/2014/main" id="{7A905F77-A34C-44A4-B4EE-0D34A764F3D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288826" y="3105508"/>
            <a:ext cx="3243988" cy="3206227"/>
          </a:xfrm>
          <a:prstGeom prst="rect">
            <a:avLst/>
          </a:prstGeom>
        </p:spPr>
      </p:pic>
      <p:sp>
        <p:nvSpPr>
          <p:cNvPr id="4" name="Rectangle 3"/>
          <p:cNvSpPr/>
          <p:nvPr/>
        </p:nvSpPr>
        <p:spPr>
          <a:xfrm>
            <a:off x="5815238" y="4969270"/>
            <a:ext cx="312366" cy="365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5B3A8CDC-08CA-4F84-9ABE-BEB1F873C8F0}"/>
              </a:ext>
            </a:extLst>
          </p:cNvPr>
          <p:cNvCxnSpPr/>
          <p:nvPr/>
        </p:nvCxnSpPr>
        <p:spPr bwMode="auto">
          <a:xfrm>
            <a:off x="9082800" y="0"/>
            <a:ext cx="0" cy="6858000"/>
          </a:xfrm>
          <a:prstGeom prst="line">
            <a:avLst/>
          </a:prstGeom>
          <a:ln w="127000" cmpd="thickThin">
            <a:solidFill>
              <a:srgbClr val="EC00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0948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DDF90E5-92C6-4C39-92D5-6D834FF6613E}"/>
              </a:ext>
            </a:extLst>
          </p:cNvPr>
          <p:cNvCxnSpPr/>
          <p:nvPr/>
        </p:nvCxnSpPr>
        <p:spPr bwMode="auto">
          <a:xfrm>
            <a:off x="62670" y="0"/>
            <a:ext cx="0" cy="6858000"/>
          </a:xfrm>
          <a:prstGeom prst="line">
            <a:avLst/>
          </a:prstGeom>
          <a:ln w="127000" cmpd="thinThick">
            <a:solidFill>
              <a:srgbClr val="EC008C"/>
            </a:solidFill>
          </a:ln>
        </p:spPr>
        <p:style>
          <a:lnRef idx="1">
            <a:schemeClr val="accent1"/>
          </a:lnRef>
          <a:fillRef idx="0">
            <a:schemeClr val="accent1"/>
          </a:fillRef>
          <a:effectRef idx="0">
            <a:schemeClr val="accent1"/>
          </a:effectRef>
          <a:fontRef idx="minor">
            <a:schemeClr val="tx1"/>
          </a:fontRef>
        </p:style>
      </p:cxnSp>
      <p:sp>
        <p:nvSpPr>
          <p:cNvPr id="88" name="Rectangle 5">
            <a:extLst>
              <a:ext uri="{FF2B5EF4-FFF2-40B4-BE49-F238E27FC236}">
                <a16:creationId xmlns:a16="http://schemas.microsoft.com/office/drawing/2014/main" id="{C9734D4D-E471-4228-9D71-F9B85A6DED84}"/>
              </a:ext>
            </a:extLst>
          </p:cNvPr>
          <p:cNvSpPr txBox="1">
            <a:spLocks noChangeArrowheads="1"/>
          </p:cNvSpPr>
          <p:nvPr/>
        </p:nvSpPr>
        <p:spPr bwMode="auto">
          <a:xfrm>
            <a:off x="719138" y="3321190"/>
            <a:ext cx="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eaLnBrk="1" hangingPunct="1">
              <a:spcBef>
                <a:spcPts val="0"/>
              </a:spcBef>
              <a:buClr>
                <a:srgbClr val="EC008C"/>
              </a:buClr>
              <a:buNone/>
            </a:pPr>
            <a:endParaRPr lang="en-GB" altLang="x-none" sz="2800" kern="0" dirty="0">
              <a:solidFill>
                <a:schemeClr val="tx1"/>
              </a:solidFill>
              <a:latin typeface="MgOpen Cosmetica" panose="020B0500000300020003" pitchFamily="34" charset="0"/>
            </a:endParaRPr>
          </a:p>
        </p:txBody>
      </p:sp>
      <p:sp>
        <p:nvSpPr>
          <p:cNvPr id="90"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719138" y="2878115"/>
            <a:ext cx="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eaLnBrk="1" hangingPunct="1">
              <a:spcBef>
                <a:spcPts val="0"/>
              </a:spcBef>
              <a:buClr>
                <a:srgbClr val="EC008C"/>
              </a:buClr>
              <a:buNone/>
            </a:pPr>
            <a:endParaRPr lang="en-GB" altLang="x-none" sz="2800" kern="0" dirty="0">
              <a:solidFill>
                <a:schemeClr val="tx1"/>
              </a:solidFill>
              <a:latin typeface="MgOpen Cosmetica" panose="020B0500000300020003" pitchFamily="34" charset="0"/>
            </a:endParaRPr>
          </a:p>
        </p:txBody>
      </p:sp>
      <p:sp>
        <p:nvSpPr>
          <p:cNvPr id="91" name="Rectangle 5">
            <a:extLst>
              <a:ext uri="{FF2B5EF4-FFF2-40B4-BE49-F238E27FC236}">
                <a16:creationId xmlns:a16="http://schemas.microsoft.com/office/drawing/2014/main" id="{6944942F-359F-4CE4-B036-CD6B2210511E}"/>
              </a:ext>
            </a:extLst>
          </p:cNvPr>
          <p:cNvSpPr txBox="1">
            <a:spLocks noChangeArrowheads="1"/>
          </p:cNvSpPr>
          <p:nvPr/>
        </p:nvSpPr>
        <p:spPr bwMode="auto">
          <a:xfrm>
            <a:off x="719138" y="2435039"/>
            <a:ext cx="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eaLnBrk="1" hangingPunct="1">
              <a:spcBef>
                <a:spcPts val="0"/>
              </a:spcBef>
              <a:buClr>
                <a:srgbClr val="7E2C76"/>
              </a:buClr>
              <a:buNone/>
            </a:pPr>
            <a:endParaRPr lang="en-GB" altLang="x-none" sz="2800" kern="0" dirty="0">
              <a:solidFill>
                <a:schemeClr val="tx1"/>
              </a:solidFill>
              <a:latin typeface="MgOpen Cosmetica" panose="020B0500000300020003" pitchFamily="34" charset="0"/>
            </a:endParaRPr>
          </a:p>
        </p:txBody>
      </p:sp>
      <p:grpSp>
        <p:nvGrpSpPr>
          <p:cNvPr id="42" name="Group 41">
            <a:extLst>
              <a:ext uri="{FF2B5EF4-FFF2-40B4-BE49-F238E27FC236}">
                <a16:creationId xmlns:a16="http://schemas.microsoft.com/office/drawing/2014/main" id="{5CF9B63C-7DA3-4BA6-9317-4926596AD851}"/>
              </a:ext>
            </a:extLst>
          </p:cNvPr>
          <p:cNvGrpSpPr/>
          <p:nvPr/>
        </p:nvGrpSpPr>
        <p:grpSpPr>
          <a:xfrm>
            <a:off x="152020" y="548894"/>
            <a:ext cx="1495202" cy="881444"/>
            <a:chOff x="142876" y="548894"/>
            <a:chExt cx="1495202" cy="881444"/>
          </a:xfrm>
        </p:grpSpPr>
        <p:grpSp>
          <p:nvGrpSpPr>
            <p:cNvPr id="43" name="Group 9">
              <a:extLst>
                <a:ext uri="{FF2B5EF4-FFF2-40B4-BE49-F238E27FC236}">
                  <a16:creationId xmlns:a16="http://schemas.microsoft.com/office/drawing/2014/main" id="{B755E2C2-939C-4D28-AFD8-948494FA53FC}"/>
                </a:ext>
              </a:extLst>
            </p:cNvPr>
            <p:cNvGrpSpPr>
              <a:grpSpLocks/>
            </p:cNvGrpSpPr>
            <p:nvPr/>
          </p:nvGrpSpPr>
          <p:grpSpPr bwMode="auto">
            <a:xfrm>
              <a:off x="142876" y="596220"/>
              <a:ext cx="1021943" cy="791230"/>
              <a:chOff x="45451" y="590550"/>
              <a:chExt cx="1213436" cy="848620"/>
            </a:xfrm>
          </p:grpSpPr>
          <p:cxnSp>
            <p:nvCxnSpPr>
              <p:cNvPr id="47" name="Straight Connector 46">
                <a:extLst>
                  <a:ext uri="{FF2B5EF4-FFF2-40B4-BE49-F238E27FC236}">
                    <a16:creationId xmlns:a16="http://schemas.microsoft.com/office/drawing/2014/main" id="{C5F53568-5198-4782-8046-01C8EB0867D0}"/>
                  </a:ext>
                </a:extLst>
              </p:cNvPr>
              <p:cNvCxnSpPr>
                <a:cxnSpLocks/>
              </p:cNvCxnSpPr>
              <p:nvPr/>
            </p:nvCxnSpPr>
            <p:spPr>
              <a:xfrm>
                <a:off x="45451" y="1015653"/>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5C27A07-20C7-4A48-8B6C-961C6F940423}"/>
                  </a:ext>
                </a:extLst>
              </p:cNvPr>
              <p:cNvCxnSpPr>
                <a:cxnSpLocks/>
              </p:cNvCxnSpPr>
              <p:nvPr/>
            </p:nvCxnSpPr>
            <p:spPr>
              <a:xfrm>
                <a:off x="45451" y="1120342"/>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303E28E-B8BF-4741-8666-1131C28D1DA7}"/>
                  </a:ext>
                </a:extLst>
              </p:cNvPr>
              <p:cNvCxnSpPr>
                <a:cxnSpLocks/>
              </p:cNvCxnSpPr>
              <p:nvPr/>
            </p:nvCxnSpPr>
            <p:spPr>
              <a:xfrm>
                <a:off x="45451" y="909378"/>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0627B40-CF6D-4093-9730-25CD41C7BD5B}"/>
                  </a:ext>
                </a:extLst>
              </p:cNvPr>
              <p:cNvCxnSpPr>
                <a:cxnSpLocks/>
              </p:cNvCxnSpPr>
              <p:nvPr/>
            </p:nvCxnSpPr>
            <p:spPr>
              <a:xfrm>
                <a:off x="45451" y="803101"/>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746F338-788E-4459-9F09-E73A27BFE79D}"/>
                  </a:ext>
                </a:extLst>
              </p:cNvPr>
              <p:cNvCxnSpPr>
                <a:cxnSpLocks/>
              </p:cNvCxnSpPr>
              <p:nvPr/>
            </p:nvCxnSpPr>
            <p:spPr>
              <a:xfrm>
                <a:off x="45451" y="696826"/>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2A053FE-BC93-4D93-A2F0-E27778F7FD77}"/>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B6D57BB-F1B6-4247-A45F-3E944C004C6D}"/>
                  </a:ext>
                </a:extLst>
              </p:cNvPr>
              <p:cNvCxnSpPr>
                <a:cxnSpLocks/>
              </p:cNvCxnSpPr>
              <p:nvPr/>
            </p:nvCxnSpPr>
            <p:spPr>
              <a:xfrm>
                <a:off x="45451" y="143917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A394436-24AA-498C-8CD3-1526E418BBBA}"/>
                  </a:ext>
                </a:extLst>
              </p:cNvPr>
              <p:cNvCxnSpPr>
                <a:cxnSpLocks/>
              </p:cNvCxnSpPr>
              <p:nvPr/>
            </p:nvCxnSpPr>
            <p:spPr>
              <a:xfrm>
                <a:off x="45451" y="1226619"/>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2F433C2-85C0-4181-95B9-0376359CC64A}"/>
                  </a:ext>
                </a:extLst>
              </p:cNvPr>
              <p:cNvCxnSpPr>
                <a:cxnSpLocks/>
              </p:cNvCxnSpPr>
              <p:nvPr/>
            </p:nvCxnSpPr>
            <p:spPr>
              <a:xfrm>
                <a:off x="45451" y="1332894"/>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grpSp>
        <p:grpSp>
          <p:nvGrpSpPr>
            <p:cNvPr id="44" name="Group 12">
              <a:extLst>
                <a:ext uri="{FF2B5EF4-FFF2-40B4-BE49-F238E27FC236}">
                  <a16:creationId xmlns:a16="http://schemas.microsoft.com/office/drawing/2014/main" id="{46BA5444-0F5E-44A9-A63B-46C2ADB819D5}"/>
                </a:ext>
              </a:extLst>
            </p:cNvPr>
            <p:cNvGrpSpPr>
              <a:grpSpLocks/>
            </p:cNvGrpSpPr>
            <p:nvPr/>
          </p:nvGrpSpPr>
          <p:grpSpPr bwMode="auto">
            <a:xfrm>
              <a:off x="741844" y="548894"/>
              <a:ext cx="896234" cy="881444"/>
              <a:chOff x="785813" y="539748"/>
              <a:chExt cx="962298" cy="946152"/>
            </a:xfrm>
          </p:grpSpPr>
          <p:sp>
            <p:nvSpPr>
              <p:cNvPr id="45" name="Oval 44">
                <a:extLst>
                  <a:ext uri="{FF2B5EF4-FFF2-40B4-BE49-F238E27FC236}">
                    <a16:creationId xmlns:a16="http://schemas.microsoft.com/office/drawing/2014/main" id="{05706D7C-9C68-4FE7-9AB2-F6C2809A9629}"/>
                  </a:ext>
                </a:extLst>
              </p:cNvPr>
              <p:cNvSpPr/>
              <p:nvPr/>
            </p:nvSpPr>
            <p:spPr bwMode="auto">
              <a:xfrm>
                <a:off x="785813" y="539748"/>
                <a:ext cx="962298" cy="946152"/>
              </a:xfrm>
              <a:prstGeom prst="ellipse">
                <a:avLst/>
              </a:prstGeom>
              <a:solidFill>
                <a:srgbClr val="EC008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a:p>
            </p:txBody>
          </p:sp>
          <p:pic>
            <p:nvPicPr>
              <p:cNvPr id="46" name="Picture 22">
                <a:extLst>
                  <a:ext uri="{FF2B5EF4-FFF2-40B4-BE49-F238E27FC236}">
                    <a16:creationId xmlns:a16="http://schemas.microsoft.com/office/drawing/2014/main" id="{7A905F77-A34C-44A4-B4EE-0D34A764F3D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 name="Group 1">
            <a:extLst>
              <a:ext uri="{FF2B5EF4-FFF2-40B4-BE49-F238E27FC236}">
                <a16:creationId xmlns:a16="http://schemas.microsoft.com/office/drawing/2014/main" id="{F541775E-6FAA-4C3B-B070-47407DC242FB}"/>
              </a:ext>
            </a:extLst>
          </p:cNvPr>
          <p:cNvGrpSpPr/>
          <p:nvPr/>
        </p:nvGrpSpPr>
        <p:grpSpPr>
          <a:xfrm>
            <a:off x="868528" y="686647"/>
            <a:ext cx="7593984" cy="5586888"/>
            <a:chOff x="868528" y="686647"/>
            <a:chExt cx="7593984" cy="5586888"/>
          </a:xfrm>
        </p:grpSpPr>
        <p:sp>
          <p:nvSpPr>
            <p:cNvPr id="89" name="Rectangle 5">
              <a:extLst>
                <a:ext uri="{FF2B5EF4-FFF2-40B4-BE49-F238E27FC236}">
                  <a16:creationId xmlns:a16="http://schemas.microsoft.com/office/drawing/2014/main" id="{26176B0F-68AF-48F7-9594-C8ABC2F81544}"/>
                </a:ext>
              </a:extLst>
            </p:cNvPr>
            <p:cNvSpPr txBox="1">
              <a:spLocks noChangeArrowheads="1"/>
            </p:cNvSpPr>
            <p:nvPr/>
          </p:nvSpPr>
          <p:spPr bwMode="auto">
            <a:xfrm>
              <a:off x="4088154" y="3203181"/>
              <a:ext cx="125194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algn="ctr" eaLnBrk="1" hangingPunct="1">
                <a:spcBef>
                  <a:spcPts val="0"/>
                </a:spcBef>
                <a:buFontTx/>
                <a:buNone/>
              </a:pPr>
              <a:r>
                <a:rPr lang="en-ZA" altLang="x-none" sz="2800" b="1" kern="0" dirty="0">
                  <a:solidFill>
                    <a:schemeClr val="tx1"/>
                  </a:solidFill>
                  <a:latin typeface="MgOpen Cosmetica" panose="020B0500000300020003" pitchFamily="34" charset="0"/>
                </a:rPr>
                <a:t>Uses of </a:t>
              </a:r>
              <a:br>
                <a:rPr lang="en-ZA" altLang="x-none" sz="2800" b="1" kern="0" dirty="0">
                  <a:solidFill>
                    <a:schemeClr val="tx1"/>
                  </a:solidFill>
                  <a:latin typeface="MgOpen Cosmetica" panose="020B0500000300020003" pitchFamily="34" charset="0"/>
                </a:rPr>
              </a:br>
              <a:r>
                <a:rPr lang="en-ZA" altLang="x-none" sz="2800" b="1" kern="0" dirty="0">
                  <a:solidFill>
                    <a:schemeClr val="tx1"/>
                  </a:solidFill>
                  <a:latin typeface="MgOpen Cosmetica" panose="020B0500000300020003" pitchFamily="34" charset="0"/>
                </a:rPr>
                <a:t>funds</a:t>
              </a:r>
              <a:endParaRPr lang="en-GB" altLang="x-none" sz="2800" b="1" kern="0" dirty="0">
                <a:solidFill>
                  <a:schemeClr val="tx1"/>
                </a:solidFill>
                <a:latin typeface="MgOpen Cosmetica" panose="020B0500000300020003" pitchFamily="34" charset="0"/>
              </a:endParaRPr>
            </a:p>
          </p:txBody>
        </p:sp>
        <p:sp>
          <p:nvSpPr>
            <p:cNvPr id="103" name="Rectangle 5">
              <a:extLst>
                <a:ext uri="{FF2B5EF4-FFF2-40B4-BE49-F238E27FC236}">
                  <a16:creationId xmlns:a16="http://schemas.microsoft.com/office/drawing/2014/main" id="{9332E07E-E8C1-43B7-8270-E749186390F8}"/>
                </a:ext>
              </a:extLst>
            </p:cNvPr>
            <p:cNvSpPr txBox="1">
              <a:spLocks noChangeArrowheads="1"/>
            </p:cNvSpPr>
            <p:nvPr/>
          </p:nvSpPr>
          <p:spPr bwMode="auto">
            <a:xfrm>
              <a:off x="926118" y="2004401"/>
              <a:ext cx="3029836" cy="2049799"/>
            </a:xfrm>
            <a:prstGeom prst="ellipse">
              <a:avLst/>
            </a:prstGeom>
            <a:solidFill>
              <a:srgbClr val="EC008C"/>
            </a:solidFill>
            <a:ln>
              <a:noFill/>
            </a:ln>
          </p:spPr>
          <p:txBody>
            <a:bodyPr vert="horz" wrap="square" lIns="36000" tIns="36000" rIns="36000" bIns="36000" numCol="1" anchor="ctr"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algn="ctr" eaLnBrk="1" hangingPunct="1">
                <a:spcBef>
                  <a:spcPts val="0"/>
                </a:spcBef>
                <a:buFontTx/>
                <a:buNone/>
              </a:pPr>
              <a:r>
                <a:rPr lang="en-ZA" altLang="x-none" sz="1800" b="1" kern="0" dirty="0">
                  <a:latin typeface="MgOpen Cosmetica" panose="020B0500000300020003" pitchFamily="34" charset="0"/>
                </a:rPr>
                <a:t>Activities of the National Advisory Council on Children &amp; the Children’s Advocate</a:t>
              </a:r>
              <a:endParaRPr lang="en-GB" altLang="x-none" sz="1800" b="1" kern="0" dirty="0">
                <a:latin typeface="MgOpen Cosmetica" panose="020B0500000300020003" pitchFamily="34" charset="0"/>
              </a:endParaRPr>
            </a:p>
          </p:txBody>
        </p:sp>
        <p:sp>
          <p:nvSpPr>
            <p:cNvPr id="107" name="Rectangle 5">
              <a:extLst>
                <a:ext uri="{FF2B5EF4-FFF2-40B4-BE49-F238E27FC236}">
                  <a16:creationId xmlns:a16="http://schemas.microsoft.com/office/drawing/2014/main" id="{BA5858DC-0DD9-47D3-84AE-0FFD37D58FD8}"/>
                </a:ext>
              </a:extLst>
            </p:cNvPr>
            <p:cNvSpPr txBox="1">
              <a:spLocks noChangeArrowheads="1"/>
            </p:cNvSpPr>
            <p:nvPr/>
          </p:nvSpPr>
          <p:spPr bwMode="auto">
            <a:xfrm>
              <a:off x="2216262" y="686647"/>
              <a:ext cx="3553994" cy="1660286"/>
            </a:xfrm>
            <a:prstGeom prst="ellipse">
              <a:avLst/>
            </a:prstGeom>
            <a:solidFill>
              <a:srgbClr val="EC008C">
                <a:alpha val="20000"/>
              </a:srgbClr>
            </a:solidFill>
            <a:ln w="15875">
              <a:solidFill>
                <a:srgbClr val="EC008C"/>
              </a:solidFill>
            </a:ln>
          </p:spPr>
          <p:txBody>
            <a:bodyPr vert="horz" wrap="square" lIns="36000" tIns="36000" rIns="36000" bIns="36000" numCol="1" anchor="ctr"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algn="ctr" eaLnBrk="1" hangingPunct="1">
                <a:spcBef>
                  <a:spcPts val="0"/>
                </a:spcBef>
                <a:buFontTx/>
                <a:buNone/>
              </a:pPr>
              <a:r>
                <a:rPr lang="en-ZA" altLang="x-none" sz="1800" b="1" kern="0" dirty="0">
                  <a:solidFill>
                    <a:srgbClr val="EC008C"/>
                  </a:solidFill>
                  <a:latin typeface="MgOpen Cosmetica" panose="020B0500000300020003" pitchFamily="34" charset="0"/>
                </a:rPr>
                <a:t>Appointment of external advisors to the National Advisory Council on Children</a:t>
              </a:r>
              <a:endParaRPr lang="en-GB" altLang="x-none" sz="1800" b="1" kern="0" dirty="0">
                <a:solidFill>
                  <a:srgbClr val="EC008C"/>
                </a:solidFill>
                <a:latin typeface="MgOpen Cosmetica" panose="020B0500000300020003" pitchFamily="34" charset="0"/>
              </a:endParaRPr>
            </a:p>
          </p:txBody>
        </p:sp>
        <p:sp>
          <p:nvSpPr>
            <p:cNvPr id="40" name="Rectangle 5">
              <a:extLst>
                <a:ext uri="{FF2B5EF4-FFF2-40B4-BE49-F238E27FC236}">
                  <a16:creationId xmlns:a16="http://schemas.microsoft.com/office/drawing/2014/main" id="{D6F7E1CC-A5B3-4F00-9DE3-F33C8189AC2C}"/>
                </a:ext>
              </a:extLst>
            </p:cNvPr>
            <p:cNvSpPr txBox="1">
              <a:spLocks noChangeArrowheads="1"/>
            </p:cNvSpPr>
            <p:nvPr/>
          </p:nvSpPr>
          <p:spPr bwMode="auto">
            <a:xfrm>
              <a:off x="868528" y="3877584"/>
              <a:ext cx="3162036" cy="2337078"/>
            </a:xfrm>
            <a:prstGeom prst="ellipse">
              <a:avLst/>
            </a:prstGeom>
            <a:solidFill>
              <a:schemeClr val="bg1"/>
            </a:solidFill>
            <a:ln w="15875">
              <a:solidFill>
                <a:srgbClr val="EC008C"/>
              </a:solidFill>
            </a:ln>
          </p:spPr>
          <p:txBody>
            <a:bodyPr vert="horz" wrap="square" lIns="0" tIns="0" rIns="0" bIns="0" numCol="1" anchor="ctr"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algn="ctr" eaLnBrk="1" hangingPunct="1">
                <a:spcBef>
                  <a:spcPts val="0"/>
                </a:spcBef>
                <a:buFontTx/>
                <a:buNone/>
              </a:pPr>
              <a:r>
                <a:rPr lang="en-ZA" altLang="x-none" sz="1800" b="1" kern="0" dirty="0">
                  <a:solidFill>
                    <a:srgbClr val="EC008C"/>
                  </a:solidFill>
                  <a:latin typeface="MgOpen Cosmetica" panose="020B0500000300020003" pitchFamily="34" charset="0"/>
                </a:rPr>
                <a:t>Establishing, </a:t>
              </a:r>
              <a:br>
                <a:rPr lang="en-ZA" altLang="x-none" sz="1800" b="1" kern="0" dirty="0">
                  <a:solidFill>
                    <a:srgbClr val="EC008C"/>
                  </a:solidFill>
                  <a:latin typeface="MgOpen Cosmetica" panose="020B0500000300020003" pitchFamily="34" charset="0"/>
                </a:rPr>
              </a:br>
              <a:r>
                <a:rPr lang="en-ZA" altLang="x-none" sz="1800" b="1" kern="0" dirty="0">
                  <a:solidFill>
                    <a:srgbClr val="EC008C"/>
                  </a:solidFill>
                  <a:latin typeface="MgOpen Cosmetica" panose="020B0500000300020003" pitchFamily="34" charset="0"/>
                </a:rPr>
                <a:t>maintaining, or upgrading facilities for children &amp; funding programmes </a:t>
              </a:r>
              <a:br>
                <a:rPr lang="en-ZA" altLang="x-none" sz="1800" b="1" kern="0" dirty="0">
                  <a:solidFill>
                    <a:srgbClr val="EC008C"/>
                  </a:solidFill>
                  <a:latin typeface="MgOpen Cosmetica" panose="020B0500000300020003" pitchFamily="34" charset="0"/>
                </a:rPr>
              </a:br>
              <a:r>
                <a:rPr lang="en-ZA" altLang="x-none" sz="1800" b="1" kern="0" dirty="0">
                  <a:solidFill>
                    <a:srgbClr val="EC008C"/>
                  </a:solidFill>
                  <a:latin typeface="MgOpen Cosmetica" panose="020B0500000300020003" pitchFamily="34" charset="0"/>
                </a:rPr>
                <a:t>at these facilities</a:t>
              </a:r>
              <a:endParaRPr lang="en-GB" altLang="x-none" sz="1800" b="1" kern="0" dirty="0">
                <a:solidFill>
                  <a:srgbClr val="EC008C"/>
                </a:solidFill>
                <a:latin typeface="MgOpen Cosmetica" panose="020B0500000300020003" pitchFamily="34" charset="0"/>
              </a:endParaRPr>
            </a:p>
          </p:txBody>
        </p:sp>
        <p:sp>
          <p:nvSpPr>
            <p:cNvPr id="39" name="Rectangle 5">
              <a:extLst>
                <a:ext uri="{FF2B5EF4-FFF2-40B4-BE49-F238E27FC236}">
                  <a16:creationId xmlns:a16="http://schemas.microsoft.com/office/drawing/2014/main" id="{BA5858DC-0DD9-47D3-84AE-0FFD37D58FD8}"/>
                </a:ext>
              </a:extLst>
            </p:cNvPr>
            <p:cNvSpPr txBox="1">
              <a:spLocks noChangeArrowheads="1"/>
            </p:cNvSpPr>
            <p:nvPr/>
          </p:nvSpPr>
          <p:spPr bwMode="auto">
            <a:xfrm>
              <a:off x="5542103" y="2548983"/>
              <a:ext cx="2920409" cy="1660286"/>
            </a:xfrm>
            <a:prstGeom prst="ellipse">
              <a:avLst/>
            </a:prstGeom>
            <a:solidFill>
              <a:srgbClr val="EC008C">
                <a:alpha val="20000"/>
              </a:srgbClr>
            </a:solidFill>
            <a:ln w="15875">
              <a:solidFill>
                <a:srgbClr val="EC008C"/>
              </a:solidFill>
            </a:ln>
          </p:spPr>
          <p:txBody>
            <a:bodyPr vert="horz" wrap="square" lIns="36000" tIns="36000" rIns="36000" bIns="36000" numCol="1" anchor="ctr"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algn="ctr" eaLnBrk="1" hangingPunct="1">
                <a:spcBef>
                  <a:spcPts val="0"/>
                </a:spcBef>
                <a:buFontTx/>
                <a:buNone/>
              </a:pPr>
              <a:r>
                <a:rPr lang="en-GB" altLang="x-none" sz="1800" b="1" kern="0" dirty="0">
                  <a:solidFill>
                    <a:srgbClr val="EC008C"/>
                  </a:solidFill>
                  <a:latin typeface="MgOpen Cosmetica" panose="020B0500000300020003" pitchFamily="34" charset="0"/>
                </a:rPr>
                <a:t>Any other </a:t>
              </a:r>
              <a:br>
                <a:rPr lang="en-GB" altLang="x-none" sz="1800" b="1" kern="0" dirty="0">
                  <a:solidFill>
                    <a:srgbClr val="EC008C"/>
                  </a:solidFill>
                  <a:latin typeface="MgOpen Cosmetica" panose="020B0500000300020003" pitchFamily="34" charset="0"/>
                </a:rPr>
              </a:br>
              <a:r>
                <a:rPr lang="en-GB" altLang="x-none" sz="1800" b="1" kern="0" dirty="0">
                  <a:solidFill>
                    <a:srgbClr val="EC008C"/>
                  </a:solidFill>
                  <a:latin typeface="MgOpen Cosmetica" panose="020B0500000300020003" pitchFamily="34" charset="0"/>
                </a:rPr>
                <a:t>activities relating to implementation of the CCPA</a:t>
              </a:r>
            </a:p>
          </p:txBody>
        </p:sp>
        <p:sp>
          <p:nvSpPr>
            <p:cNvPr id="105" name="Rectangle 5">
              <a:extLst>
                <a:ext uri="{FF2B5EF4-FFF2-40B4-BE49-F238E27FC236}">
                  <a16:creationId xmlns:a16="http://schemas.microsoft.com/office/drawing/2014/main" id="{D6F7E1CC-A5B3-4F00-9DE3-F33C8189AC2C}"/>
                </a:ext>
              </a:extLst>
            </p:cNvPr>
            <p:cNvSpPr txBox="1">
              <a:spLocks noChangeArrowheads="1"/>
            </p:cNvSpPr>
            <p:nvPr/>
          </p:nvSpPr>
          <p:spPr bwMode="auto">
            <a:xfrm>
              <a:off x="5354398" y="4108349"/>
              <a:ext cx="2505088" cy="1270773"/>
            </a:xfrm>
            <a:prstGeom prst="ellipse">
              <a:avLst/>
            </a:prstGeom>
            <a:solidFill>
              <a:schemeClr val="bg1"/>
            </a:solidFill>
            <a:ln w="15875">
              <a:solidFill>
                <a:srgbClr val="EC008C"/>
              </a:solidFill>
            </a:ln>
          </p:spPr>
          <p:txBody>
            <a:bodyPr vert="horz" wrap="square" lIns="36000" tIns="36000" rIns="36000" bIns="36000" numCol="1" anchor="ctr"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algn="ctr" eaLnBrk="1" hangingPunct="1">
                <a:spcBef>
                  <a:spcPts val="0"/>
                </a:spcBef>
                <a:buFontTx/>
                <a:buNone/>
              </a:pPr>
              <a:r>
                <a:rPr lang="en-ZA" altLang="x-none" sz="1800" b="1" kern="0" dirty="0">
                  <a:solidFill>
                    <a:srgbClr val="EC008C"/>
                  </a:solidFill>
                  <a:latin typeface="MgOpen Cosmetica" panose="020B0500000300020003" pitchFamily="34" charset="0"/>
                </a:rPr>
                <a:t>Early childhood development programmes      </a:t>
              </a:r>
              <a:endParaRPr lang="en-GB" altLang="x-none" sz="1800" b="1" kern="0" dirty="0">
                <a:solidFill>
                  <a:srgbClr val="EC008C"/>
                </a:solidFill>
                <a:latin typeface="MgOpen Cosmetica" panose="020B0500000300020003" pitchFamily="34" charset="0"/>
              </a:endParaRPr>
            </a:p>
          </p:txBody>
        </p:sp>
        <p:sp>
          <p:nvSpPr>
            <p:cNvPr id="38" name="Rectangle 5">
              <a:extLst>
                <a:ext uri="{FF2B5EF4-FFF2-40B4-BE49-F238E27FC236}">
                  <a16:creationId xmlns:a16="http://schemas.microsoft.com/office/drawing/2014/main" id="{D6F7E1CC-A5B3-4F00-9DE3-F33C8189AC2C}"/>
                </a:ext>
              </a:extLst>
            </p:cNvPr>
            <p:cNvSpPr txBox="1">
              <a:spLocks noChangeArrowheads="1"/>
            </p:cNvSpPr>
            <p:nvPr/>
          </p:nvSpPr>
          <p:spPr bwMode="auto">
            <a:xfrm>
              <a:off x="5117706" y="1388590"/>
              <a:ext cx="2879166" cy="1270773"/>
            </a:xfrm>
            <a:prstGeom prst="ellipse">
              <a:avLst/>
            </a:prstGeom>
            <a:solidFill>
              <a:schemeClr val="bg1"/>
            </a:solidFill>
            <a:ln w="15875">
              <a:solidFill>
                <a:srgbClr val="EC008C"/>
              </a:solidFill>
            </a:ln>
          </p:spPr>
          <p:txBody>
            <a:bodyPr vert="horz" wrap="square" lIns="36000" tIns="36000" rIns="36000" bIns="36000" numCol="1" anchor="ctr"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algn="ctr" eaLnBrk="1" hangingPunct="1">
                <a:spcBef>
                  <a:spcPts val="0"/>
                </a:spcBef>
                <a:buFontTx/>
                <a:buNone/>
              </a:pPr>
              <a:r>
                <a:rPr lang="en-ZA" altLang="x-none" sz="1800" b="1" kern="0" dirty="0">
                  <a:solidFill>
                    <a:srgbClr val="EC008C"/>
                  </a:solidFill>
                  <a:latin typeface="MgOpen Cosmetica" panose="020B0500000300020003" pitchFamily="34" charset="0"/>
                </a:rPr>
                <a:t>Training of persons who implement the CCPA</a:t>
              </a:r>
              <a:endParaRPr lang="en-GB" altLang="x-none" sz="1800" b="1" kern="0" dirty="0">
                <a:solidFill>
                  <a:srgbClr val="EC008C"/>
                </a:solidFill>
                <a:latin typeface="MgOpen Cosmetica" panose="020B0500000300020003" pitchFamily="34" charset="0"/>
              </a:endParaRPr>
            </a:p>
          </p:txBody>
        </p:sp>
        <p:sp>
          <p:nvSpPr>
            <p:cNvPr id="37" name="Rectangle 5">
              <a:extLst>
                <a:ext uri="{FF2B5EF4-FFF2-40B4-BE49-F238E27FC236}">
                  <a16:creationId xmlns:a16="http://schemas.microsoft.com/office/drawing/2014/main" id="{9332E07E-E8C1-43B7-8270-E749186390F8}"/>
                </a:ext>
              </a:extLst>
            </p:cNvPr>
            <p:cNvSpPr txBox="1">
              <a:spLocks noChangeArrowheads="1"/>
            </p:cNvSpPr>
            <p:nvPr/>
          </p:nvSpPr>
          <p:spPr bwMode="auto">
            <a:xfrm>
              <a:off x="3566952" y="5002762"/>
              <a:ext cx="2828613" cy="1270773"/>
            </a:xfrm>
            <a:prstGeom prst="ellipse">
              <a:avLst/>
            </a:prstGeom>
            <a:solidFill>
              <a:srgbClr val="EC008C"/>
            </a:solidFill>
            <a:ln>
              <a:noFill/>
            </a:ln>
          </p:spPr>
          <p:txBody>
            <a:bodyPr vert="horz" wrap="square" lIns="36000" tIns="36000" rIns="36000" bIns="36000" numCol="1" anchor="ctr"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algn="ctr" eaLnBrk="1" hangingPunct="1">
                <a:spcBef>
                  <a:spcPts val="0"/>
                </a:spcBef>
                <a:buFontTx/>
                <a:buNone/>
              </a:pPr>
              <a:r>
                <a:rPr lang="en-GB" altLang="x-none" sz="1800" b="1" kern="0" dirty="0">
                  <a:latin typeface="MgOpen Cosmetica" panose="020B0500000300020003" pitchFamily="34" charset="0"/>
                </a:rPr>
                <a:t>Prevention and early intervention programmes</a:t>
              </a:r>
            </a:p>
          </p:txBody>
        </p:sp>
      </p:grpSp>
      <p:cxnSp>
        <p:nvCxnSpPr>
          <p:cNvPr id="30" name="Straight Connector 29">
            <a:extLst>
              <a:ext uri="{FF2B5EF4-FFF2-40B4-BE49-F238E27FC236}">
                <a16:creationId xmlns:a16="http://schemas.microsoft.com/office/drawing/2014/main" id="{4DD4B8D9-5033-4D5A-8706-E9E38D48047B}"/>
              </a:ext>
            </a:extLst>
          </p:cNvPr>
          <p:cNvCxnSpPr/>
          <p:nvPr/>
        </p:nvCxnSpPr>
        <p:spPr bwMode="auto">
          <a:xfrm>
            <a:off x="9082800" y="0"/>
            <a:ext cx="0" cy="6858000"/>
          </a:xfrm>
          <a:prstGeom prst="line">
            <a:avLst/>
          </a:prstGeom>
          <a:ln w="127000" cmpd="thickThin">
            <a:solidFill>
              <a:srgbClr val="EC00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676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5CB3724F-A152-4FB2-8E9C-D4C122352769}"/>
              </a:ext>
            </a:extLst>
          </p:cNvPr>
          <p:cNvSpPr>
            <a:spLocks noGrp="1" noChangeArrowheads="1"/>
          </p:cNvSpPr>
          <p:nvPr>
            <p:ph type="title" idx="4294967295"/>
          </p:nvPr>
        </p:nvSpPr>
        <p:spPr>
          <a:xfrm>
            <a:off x="2067362" y="562333"/>
            <a:ext cx="6465451" cy="881063"/>
          </a:xfrm>
        </p:spPr>
        <p:txBody>
          <a:bodyPr lIns="0" tIns="0" rIns="0" bIns="0"/>
          <a:lstStyle/>
          <a:p>
            <a:pPr algn="l"/>
            <a:r>
              <a:rPr lang="en-ZA" altLang="x-none" sz="3600" dirty="0">
                <a:solidFill>
                  <a:srgbClr val="EC008C"/>
                </a:solidFill>
                <a:latin typeface="MgOpen Cosmetica" panose="020B0500000300020003" pitchFamily="34" charset="0"/>
              </a:rPr>
              <a:t>Administration of </a:t>
            </a:r>
            <a:br>
              <a:rPr lang="en-ZA" altLang="x-none" sz="3600" dirty="0">
                <a:solidFill>
                  <a:srgbClr val="EC008C"/>
                </a:solidFill>
                <a:latin typeface="MgOpen Cosmetica" panose="020B0500000300020003" pitchFamily="34" charset="0"/>
              </a:rPr>
            </a:br>
            <a:r>
              <a:rPr lang="en-ZA" altLang="x-none" sz="3600" dirty="0">
                <a:solidFill>
                  <a:srgbClr val="EC008C"/>
                </a:solidFill>
                <a:latin typeface="MgOpen Cosmetica" panose="020B0500000300020003" pitchFamily="34" charset="0"/>
              </a:rPr>
              <a:t>Children’s Fund</a:t>
            </a:r>
            <a:endParaRPr lang="en-GB" altLang="x-none" sz="3600" dirty="0">
              <a:solidFill>
                <a:srgbClr val="EC008C"/>
              </a:solidFill>
              <a:latin typeface="MgOpen Cosmetica" panose="020B0500000300020003" pitchFamily="34" charset="0"/>
            </a:endParaRPr>
          </a:p>
        </p:txBody>
      </p:sp>
      <p:grpSp>
        <p:nvGrpSpPr>
          <p:cNvPr id="7" name="Group 6">
            <a:extLst>
              <a:ext uri="{FF2B5EF4-FFF2-40B4-BE49-F238E27FC236}">
                <a16:creationId xmlns:a16="http://schemas.microsoft.com/office/drawing/2014/main" id="{02CA17D1-918E-4096-84AF-89A75485E7CF}"/>
              </a:ext>
            </a:extLst>
          </p:cNvPr>
          <p:cNvGrpSpPr/>
          <p:nvPr/>
        </p:nvGrpSpPr>
        <p:grpSpPr>
          <a:xfrm>
            <a:off x="60580" y="-1586"/>
            <a:ext cx="9022840" cy="6859586"/>
            <a:chOff x="60580" y="-1586"/>
            <a:chExt cx="9022840" cy="6859586"/>
          </a:xfrm>
        </p:grpSpPr>
        <p:cxnSp>
          <p:nvCxnSpPr>
            <p:cNvPr id="3" name="Straight Connector 2">
              <a:extLst>
                <a:ext uri="{FF2B5EF4-FFF2-40B4-BE49-F238E27FC236}">
                  <a16:creationId xmlns:a16="http://schemas.microsoft.com/office/drawing/2014/main" id="{0E9E1B8C-D236-41A0-B0D4-AE243A997302}"/>
                </a:ext>
              </a:extLst>
            </p:cNvPr>
            <p:cNvCxnSpPr>
              <a:cxnSpLocks/>
            </p:cNvCxnSpPr>
            <p:nvPr/>
          </p:nvCxnSpPr>
          <p:spPr>
            <a:xfrm>
              <a:off x="60580" y="0"/>
              <a:ext cx="0" cy="6858000"/>
            </a:xfrm>
            <a:prstGeom prst="line">
              <a:avLst/>
            </a:prstGeom>
            <a:ln w="127000" cmpd="thinThick">
              <a:solidFill>
                <a:srgbClr val="EC008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CEB0CA-A8BA-4BA6-8189-AF2A8DC50F57}"/>
                </a:ext>
              </a:extLst>
            </p:cNvPr>
            <p:cNvCxnSpPr>
              <a:cxnSpLocks/>
            </p:cNvCxnSpPr>
            <p:nvPr/>
          </p:nvCxnSpPr>
          <p:spPr>
            <a:xfrm>
              <a:off x="9083420" y="-1586"/>
              <a:ext cx="0" cy="6858000"/>
            </a:xfrm>
            <a:prstGeom prst="line">
              <a:avLst/>
            </a:prstGeom>
            <a:ln w="127000" cmpd="thickThin">
              <a:solidFill>
                <a:srgbClr val="EC008C"/>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334E0936-71C5-461D-8460-7803F2C6419A}"/>
              </a:ext>
            </a:extLst>
          </p:cNvPr>
          <p:cNvGrpSpPr/>
          <p:nvPr/>
        </p:nvGrpSpPr>
        <p:grpSpPr>
          <a:xfrm>
            <a:off x="152020" y="548894"/>
            <a:ext cx="1495202" cy="881444"/>
            <a:chOff x="142876" y="548894"/>
            <a:chExt cx="1495202" cy="881444"/>
          </a:xfrm>
        </p:grpSpPr>
        <p:grpSp>
          <p:nvGrpSpPr>
            <p:cNvPr id="27" name="Group 9">
              <a:extLst>
                <a:ext uri="{FF2B5EF4-FFF2-40B4-BE49-F238E27FC236}">
                  <a16:creationId xmlns:a16="http://schemas.microsoft.com/office/drawing/2014/main" id="{68BCF1EE-7C4A-4617-8806-3AC830F63304}"/>
                </a:ext>
              </a:extLst>
            </p:cNvPr>
            <p:cNvGrpSpPr>
              <a:grpSpLocks/>
            </p:cNvGrpSpPr>
            <p:nvPr/>
          </p:nvGrpSpPr>
          <p:grpSpPr bwMode="auto">
            <a:xfrm>
              <a:off x="142876" y="596220"/>
              <a:ext cx="1021943" cy="791230"/>
              <a:chOff x="45451" y="590550"/>
              <a:chExt cx="1213436" cy="848620"/>
            </a:xfrm>
          </p:grpSpPr>
          <p:cxnSp>
            <p:nvCxnSpPr>
              <p:cNvPr id="31" name="Straight Connector 30">
                <a:extLst>
                  <a:ext uri="{FF2B5EF4-FFF2-40B4-BE49-F238E27FC236}">
                    <a16:creationId xmlns:a16="http://schemas.microsoft.com/office/drawing/2014/main" id="{58CDAFC3-7CD9-47AA-8159-6243E4B572DA}"/>
                  </a:ext>
                </a:extLst>
              </p:cNvPr>
              <p:cNvCxnSpPr>
                <a:cxnSpLocks/>
              </p:cNvCxnSpPr>
              <p:nvPr/>
            </p:nvCxnSpPr>
            <p:spPr>
              <a:xfrm>
                <a:off x="45451" y="1015653"/>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638919-F47A-4D8F-89C8-C4EE65DEDECF}"/>
                  </a:ext>
                </a:extLst>
              </p:cNvPr>
              <p:cNvCxnSpPr>
                <a:cxnSpLocks/>
              </p:cNvCxnSpPr>
              <p:nvPr/>
            </p:nvCxnSpPr>
            <p:spPr>
              <a:xfrm>
                <a:off x="45451" y="1120342"/>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A3E14D6-8059-4D0E-89B1-29836E345D09}"/>
                  </a:ext>
                </a:extLst>
              </p:cNvPr>
              <p:cNvCxnSpPr>
                <a:cxnSpLocks/>
              </p:cNvCxnSpPr>
              <p:nvPr/>
            </p:nvCxnSpPr>
            <p:spPr>
              <a:xfrm>
                <a:off x="45451" y="909378"/>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0427D71-7C0C-4C89-80A0-C470F4EA9C27}"/>
                  </a:ext>
                </a:extLst>
              </p:cNvPr>
              <p:cNvCxnSpPr>
                <a:cxnSpLocks/>
              </p:cNvCxnSpPr>
              <p:nvPr/>
            </p:nvCxnSpPr>
            <p:spPr>
              <a:xfrm>
                <a:off x="45451" y="803101"/>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CD3EB36-E7A6-4525-9394-B5FAC7233D01}"/>
                  </a:ext>
                </a:extLst>
              </p:cNvPr>
              <p:cNvCxnSpPr>
                <a:cxnSpLocks/>
              </p:cNvCxnSpPr>
              <p:nvPr/>
            </p:nvCxnSpPr>
            <p:spPr>
              <a:xfrm>
                <a:off x="45451" y="696826"/>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134D02B-6AAB-4118-BF7F-038337979A1F}"/>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8D706AE-D181-423C-A428-2AEFF03C9F8F}"/>
                  </a:ext>
                </a:extLst>
              </p:cNvPr>
              <p:cNvCxnSpPr>
                <a:cxnSpLocks/>
              </p:cNvCxnSpPr>
              <p:nvPr/>
            </p:nvCxnSpPr>
            <p:spPr>
              <a:xfrm>
                <a:off x="45451" y="143917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82D6AB-687C-4C07-8867-F40972E278D0}"/>
                  </a:ext>
                </a:extLst>
              </p:cNvPr>
              <p:cNvCxnSpPr>
                <a:cxnSpLocks/>
              </p:cNvCxnSpPr>
              <p:nvPr/>
            </p:nvCxnSpPr>
            <p:spPr>
              <a:xfrm>
                <a:off x="45451" y="1226619"/>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8212939-A536-45F9-AECA-1D6C5793560A}"/>
                  </a:ext>
                </a:extLst>
              </p:cNvPr>
              <p:cNvCxnSpPr>
                <a:cxnSpLocks/>
              </p:cNvCxnSpPr>
              <p:nvPr/>
            </p:nvCxnSpPr>
            <p:spPr>
              <a:xfrm>
                <a:off x="45451" y="1332894"/>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12">
              <a:extLst>
                <a:ext uri="{FF2B5EF4-FFF2-40B4-BE49-F238E27FC236}">
                  <a16:creationId xmlns:a16="http://schemas.microsoft.com/office/drawing/2014/main" id="{FF713222-0BA6-4905-9256-6D35230F69D4}"/>
                </a:ext>
              </a:extLst>
            </p:cNvPr>
            <p:cNvGrpSpPr>
              <a:grpSpLocks/>
            </p:cNvGrpSpPr>
            <p:nvPr/>
          </p:nvGrpSpPr>
          <p:grpSpPr bwMode="auto">
            <a:xfrm>
              <a:off x="741844" y="548894"/>
              <a:ext cx="896234" cy="881444"/>
              <a:chOff x="785813" y="539748"/>
              <a:chExt cx="962298" cy="946152"/>
            </a:xfrm>
          </p:grpSpPr>
          <p:sp>
            <p:nvSpPr>
              <p:cNvPr id="29" name="Oval 28">
                <a:extLst>
                  <a:ext uri="{FF2B5EF4-FFF2-40B4-BE49-F238E27FC236}">
                    <a16:creationId xmlns:a16="http://schemas.microsoft.com/office/drawing/2014/main" id="{D0E32E25-EA9A-4F42-AA0C-3C787DABB1B2}"/>
                  </a:ext>
                </a:extLst>
              </p:cNvPr>
              <p:cNvSpPr/>
              <p:nvPr/>
            </p:nvSpPr>
            <p:spPr bwMode="auto">
              <a:xfrm>
                <a:off x="785813" y="539748"/>
                <a:ext cx="962298" cy="946152"/>
              </a:xfrm>
              <a:prstGeom prst="ellipse">
                <a:avLst/>
              </a:prstGeom>
              <a:solidFill>
                <a:srgbClr val="EC008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a:p>
            </p:txBody>
          </p:sp>
          <p:pic>
            <p:nvPicPr>
              <p:cNvPr id="30" name="Picture 22">
                <a:extLst>
                  <a:ext uri="{FF2B5EF4-FFF2-40B4-BE49-F238E27FC236}">
                    <a16:creationId xmlns:a16="http://schemas.microsoft.com/office/drawing/2014/main" id="{15CD5FD9-1EAE-49B7-997E-BFC41FFAE93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6" name="Group 5">
            <a:extLst>
              <a:ext uri="{FF2B5EF4-FFF2-40B4-BE49-F238E27FC236}">
                <a16:creationId xmlns:a16="http://schemas.microsoft.com/office/drawing/2014/main" id="{514A74FE-A17F-46A9-8D19-E42D23F0562D}"/>
              </a:ext>
            </a:extLst>
          </p:cNvPr>
          <p:cNvGrpSpPr/>
          <p:nvPr/>
        </p:nvGrpSpPr>
        <p:grpSpPr>
          <a:xfrm>
            <a:off x="611188" y="1883098"/>
            <a:ext cx="7956125" cy="4544867"/>
            <a:chOff x="611188" y="1883098"/>
            <a:chExt cx="7956125" cy="4544867"/>
          </a:xfrm>
        </p:grpSpPr>
        <p:sp>
          <p:nvSpPr>
            <p:cNvPr id="5" name="TextBox 4"/>
            <p:cNvSpPr txBox="1"/>
            <p:nvPr/>
          </p:nvSpPr>
          <p:spPr>
            <a:xfrm>
              <a:off x="611843" y="3227089"/>
              <a:ext cx="7954813" cy="3200876"/>
            </a:xfrm>
            <a:prstGeom prst="rect">
              <a:avLst/>
            </a:prstGeom>
            <a:noFill/>
          </p:spPr>
          <p:txBody>
            <a:bodyPr wrap="square" lIns="0" tIns="0" rIns="0" bIns="0" rtlCol="0">
              <a:spAutoFit/>
            </a:bodyPr>
            <a:lstStyle/>
            <a:p>
              <a:pPr marL="361950" indent="-361950">
                <a:spcAft>
                  <a:spcPts val="600"/>
                </a:spcAft>
                <a:buClr>
                  <a:srgbClr val="EC008C"/>
                </a:buClr>
                <a:buSzPct val="90000"/>
                <a:buFont typeface="Wingdings" panose="05000000000000000000" pitchFamily="2" charset="2"/>
                <a:buChar char="l"/>
                <a:tabLst>
                  <a:tab pos="361950" algn="l"/>
                </a:tabLst>
              </a:pPr>
              <a:r>
                <a:rPr lang="en-US" b="1" dirty="0">
                  <a:solidFill>
                    <a:srgbClr val="EC008C"/>
                  </a:solidFill>
                  <a:latin typeface="MgOpen Cosmetica" panose="020B0500000300020003" pitchFamily="34" charset="0"/>
                </a:rPr>
                <a:t>Carrying funds across financial years: </a:t>
              </a:r>
              <a:br>
                <a:rPr lang="en-US" b="1" dirty="0">
                  <a:solidFill>
                    <a:srgbClr val="EC008C"/>
                  </a:solidFill>
                  <a:latin typeface="MgOpen Cosmetica" panose="020B0500000300020003" pitchFamily="34" charset="0"/>
                </a:rPr>
              </a:br>
              <a:r>
                <a:rPr lang="en-US" dirty="0">
                  <a:latin typeface="MgOpen Cosmetica" panose="020B0500000300020003" pitchFamily="34" charset="0"/>
                </a:rPr>
                <a:t>Any unspent balance in the Children’s Fund at the </a:t>
              </a:r>
              <a:br>
                <a:rPr lang="en-US" dirty="0">
                  <a:latin typeface="MgOpen Cosmetica" panose="020B0500000300020003" pitchFamily="34" charset="0"/>
                </a:rPr>
              </a:br>
              <a:r>
                <a:rPr lang="en-US" dirty="0">
                  <a:latin typeface="MgOpen Cosmetica" panose="020B0500000300020003" pitchFamily="34" charset="0"/>
                </a:rPr>
                <a:t>end of a financial year must be carried forward. </a:t>
              </a:r>
            </a:p>
            <a:p>
              <a:pPr marL="630238">
                <a:spcBef>
                  <a:spcPts val="600"/>
                </a:spcBef>
                <a:spcAft>
                  <a:spcPts val="0"/>
                </a:spcAft>
                <a:buClr>
                  <a:srgbClr val="EC008C"/>
                </a:buClr>
                <a:buSzPct val="90000"/>
                <a:tabLst>
                  <a:tab pos="715963" algn="l"/>
                </a:tabLst>
              </a:pPr>
              <a:r>
                <a:rPr lang="en-US" dirty="0">
                  <a:solidFill>
                    <a:srgbClr val="EC008C"/>
                  </a:solidFill>
                  <a:latin typeface="MgOpen Cosmetica" panose="020B0500000300020003" pitchFamily="34" charset="0"/>
                </a:rPr>
                <a:t>This is one of the advantages of the Children’s Fund, since this kind of carry-over is not possible with normal government budgets.</a:t>
              </a:r>
            </a:p>
            <a:p>
              <a:pPr>
                <a:buClr>
                  <a:srgbClr val="EC008C"/>
                </a:buClr>
                <a:buSzPct val="90000"/>
                <a:buFont typeface="Wingdings" panose="05000000000000000000" pitchFamily="2" charset="2"/>
                <a:buChar char="l"/>
              </a:pPr>
              <a:endParaRPr lang="en-US" dirty="0">
                <a:latin typeface="MgOpen Cosmetica" panose="020B0500000300020003" pitchFamily="34" charset="0"/>
              </a:endParaRPr>
            </a:p>
            <a:p>
              <a:pPr marL="361950" indent="-361950">
                <a:buClr>
                  <a:srgbClr val="EC008C"/>
                </a:buClr>
                <a:buSzPct val="90000"/>
                <a:buFont typeface="Wingdings" panose="05000000000000000000" pitchFamily="2" charset="2"/>
                <a:buChar char="l"/>
              </a:pPr>
              <a:r>
                <a:rPr lang="en-US" b="1" dirty="0">
                  <a:solidFill>
                    <a:srgbClr val="EC008C"/>
                  </a:solidFill>
                  <a:latin typeface="MgOpen Cosmetica" panose="020B0500000300020003" pitchFamily="34" charset="0"/>
                </a:rPr>
                <a:t>Audit: </a:t>
              </a:r>
              <a:r>
                <a:rPr lang="en-US" dirty="0">
                  <a:latin typeface="MgOpen Cosmetica" panose="020B0500000300020003" pitchFamily="34" charset="0"/>
                </a:rPr>
                <a:t>The Auditor-General must conduct an annual audit of the </a:t>
              </a:r>
              <a:br>
                <a:rPr lang="en-US" dirty="0">
                  <a:latin typeface="MgOpen Cosmetica" panose="020B0500000300020003" pitchFamily="34" charset="0"/>
                </a:rPr>
              </a:br>
              <a:r>
                <a:rPr lang="en-US" dirty="0">
                  <a:latin typeface="MgOpen Cosmetica" panose="020B0500000300020003" pitchFamily="34" charset="0"/>
                </a:rPr>
                <a:t>Children’s Fund and submit a copy of the audit report to the </a:t>
              </a:r>
              <a:br>
                <a:rPr lang="en-US" dirty="0">
                  <a:latin typeface="MgOpen Cosmetica" panose="020B0500000300020003" pitchFamily="34" charset="0"/>
                </a:rPr>
              </a:br>
              <a:r>
                <a:rPr lang="en-US" dirty="0">
                  <a:latin typeface="MgOpen Cosmetica" panose="020B0500000300020003" pitchFamily="34" charset="0"/>
                </a:rPr>
                <a:t>National Advisory Council on Children.</a:t>
              </a:r>
            </a:p>
            <a:p>
              <a:pPr marL="361950" indent="-361950">
                <a:buClr>
                  <a:srgbClr val="EC008C"/>
                </a:buClr>
                <a:buSzPct val="90000"/>
                <a:buFont typeface="Wingdings" panose="05000000000000000000" pitchFamily="2" charset="2"/>
                <a:buChar char="l"/>
              </a:pPr>
              <a:endParaRPr lang="en-US" dirty="0">
                <a:latin typeface="MgOpen Cosmetica" panose="020B0500000300020003" pitchFamily="34" charset="0"/>
              </a:endParaRPr>
            </a:p>
            <a:p>
              <a:pPr algn="ctr">
                <a:buClr>
                  <a:srgbClr val="EC008C"/>
                </a:buClr>
                <a:buSzPct val="90000"/>
              </a:pPr>
              <a:r>
                <a:rPr lang="en-US" dirty="0">
                  <a:solidFill>
                    <a:srgbClr val="EC008C"/>
                  </a:solidFill>
                  <a:latin typeface="MgOpen Cosmetica" panose="020B0500000300020003" pitchFamily="34" charset="0"/>
                </a:rPr>
                <a:t>***</a:t>
              </a:r>
              <a:endParaRPr lang="en-ZA" dirty="0">
                <a:solidFill>
                  <a:srgbClr val="EC008C"/>
                </a:solidFill>
                <a:latin typeface="MgOpen Cosmetica" panose="020B0500000300020003" pitchFamily="34" charset="0"/>
              </a:endParaRPr>
            </a:p>
          </p:txBody>
        </p:sp>
        <p:pic>
          <p:nvPicPr>
            <p:cNvPr id="102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6067539" y="1885652"/>
              <a:ext cx="2465274" cy="209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1188" y="1883098"/>
              <a:ext cx="7956125" cy="1107996"/>
            </a:xfrm>
            <a:prstGeom prst="rect">
              <a:avLst/>
            </a:prstGeom>
            <a:noFill/>
          </p:spPr>
          <p:txBody>
            <a:bodyPr wrap="square" lIns="0" tIns="0" rIns="0" bIns="0" rtlCol="0">
              <a:spAutoFit/>
            </a:bodyPr>
            <a:lstStyle/>
            <a:p>
              <a:pPr marL="361950" indent="-361950">
                <a:buSzPct val="90000"/>
                <a:buFont typeface="Wingdings" panose="05000000000000000000" pitchFamily="2" charset="2"/>
                <a:buChar char="l"/>
                <a:tabLst>
                  <a:tab pos="361950" algn="l"/>
                </a:tabLst>
              </a:pPr>
              <a:r>
                <a:rPr lang="en-US" b="1" dirty="0">
                  <a:solidFill>
                    <a:srgbClr val="EC008C"/>
                  </a:solidFill>
                  <a:latin typeface="MgOpen Cosmetica" panose="020B0500000300020003" pitchFamily="34" charset="0"/>
                </a:rPr>
                <a:t>Accounting officer: </a:t>
              </a:r>
              <a:r>
                <a:rPr lang="en-US" dirty="0">
                  <a:latin typeface="MgOpen Cosmetica" panose="020B0500000300020003" pitchFamily="34" charset="0"/>
                </a:rPr>
                <a:t>The Executive Director of </a:t>
              </a:r>
              <a:br>
                <a:rPr lang="en-US" dirty="0">
                  <a:latin typeface="MgOpen Cosmetica" panose="020B0500000300020003" pitchFamily="34" charset="0"/>
                </a:rPr>
              </a:br>
              <a:r>
                <a:rPr lang="en-US" dirty="0">
                  <a:latin typeface="MgOpen Cosmetica" panose="020B0500000300020003" pitchFamily="34" charset="0"/>
                </a:rPr>
                <a:t>the Ministry responsible for child welfare must </a:t>
              </a:r>
              <a:br>
                <a:rPr lang="en-US" dirty="0">
                  <a:latin typeface="MgOpen Cosmetica" panose="020B0500000300020003" pitchFamily="34" charset="0"/>
                </a:rPr>
              </a:br>
              <a:r>
                <a:rPr lang="en-US" dirty="0">
                  <a:latin typeface="MgOpen Cosmetica" panose="020B0500000300020003" pitchFamily="34" charset="0"/>
                </a:rPr>
                <a:t>administer the Children’s Fund, acting </a:t>
              </a:r>
              <a:br>
                <a:rPr lang="en-US" dirty="0">
                  <a:latin typeface="MgOpen Cosmetica" panose="020B0500000300020003" pitchFamily="34" charset="0"/>
                </a:rPr>
              </a:br>
              <a:r>
                <a:rPr lang="en-US" dirty="0">
                  <a:latin typeface="MgOpen Cosmetica" panose="020B0500000300020003" pitchFamily="34" charset="0"/>
                </a:rPr>
                <a:t>in concurrence with the Minister.</a:t>
              </a:r>
            </a:p>
          </p:txBody>
        </p:sp>
      </p:grpSp>
    </p:spTree>
    <p:extLst>
      <p:ext uri="{BB962C8B-B14F-4D97-AF65-F5344CB8AC3E}">
        <p14:creationId xmlns:p14="http://schemas.microsoft.com/office/powerpoint/2010/main" val="1800153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DDF90E5-92C6-4C39-92D5-6D834FF6613E}"/>
              </a:ext>
            </a:extLst>
          </p:cNvPr>
          <p:cNvCxnSpPr/>
          <p:nvPr/>
        </p:nvCxnSpPr>
        <p:spPr bwMode="auto">
          <a:xfrm>
            <a:off x="62670" y="0"/>
            <a:ext cx="0" cy="6858000"/>
          </a:xfrm>
          <a:prstGeom prst="line">
            <a:avLst/>
          </a:prstGeom>
          <a:ln w="127000" cmpd="thinThick">
            <a:solidFill>
              <a:srgbClr val="EC008C"/>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DF9F94F-69DA-43E0-95D6-DCAAA6A05FB0}"/>
              </a:ext>
            </a:extLst>
          </p:cNvPr>
          <p:cNvCxnSpPr/>
          <p:nvPr/>
        </p:nvCxnSpPr>
        <p:spPr bwMode="auto">
          <a:xfrm>
            <a:off x="9082800" y="0"/>
            <a:ext cx="0" cy="6858000"/>
          </a:xfrm>
          <a:prstGeom prst="line">
            <a:avLst/>
          </a:prstGeom>
          <a:ln w="127000" cmpd="thickThin">
            <a:solidFill>
              <a:srgbClr val="EC008C"/>
            </a:solidFill>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CF533662-99A5-454B-843B-A32E6090CC27}"/>
              </a:ext>
            </a:extLst>
          </p:cNvPr>
          <p:cNvGrpSpPr/>
          <p:nvPr/>
        </p:nvGrpSpPr>
        <p:grpSpPr>
          <a:xfrm>
            <a:off x="328199" y="2555038"/>
            <a:ext cx="7508209" cy="873962"/>
            <a:chOff x="687463" y="1345158"/>
            <a:chExt cx="65" cy="873962"/>
          </a:xfrm>
        </p:grpSpPr>
        <p:sp>
          <p:nvSpPr>
            <p:cNvPr id="88" name="Rectangle 5">
              <a:extLst>
                <a:ext uri="{FF2B5EF4-FFF2-40B4-BE49-F238E27FC236}">
                  <a16:creationId xmlns:a16="http://schemas.microsoft.com/office/drawing/2014/main" id="{C9734D4D-E471-4228-9D71-F9B85A6DED84}"/>
                </a:ext>
              </a:extLst>
            </p:cNvPr>
            <p:cNvSpPr txBox="1">
              <a:spLocks noChangeArrowheads="1"/>
            </p:cNvSpPr>
            <p:nvPr/>
          </p:nvSpPr>
          <p:spPr bwMode="auto">
            <a:xfrm>
              <a:off x="687463" y="1788233"/>
              <a:ext cx="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eaLnBrk="1" hangingPunct="1">
                <a:spcBef>
                  <a:spcPts val="0"/>
                </a:spcBef>
                <a:buClr>
                  <a:srgbClr val="EC008C"/>
                </a:buClr>
                <a:buNone/>
              </a:pPr>
              <a:endParaRPr lang="en-GB" altLang="x-none" sz="2800" kern="0" dirty="0">
                <a:solidFill>
                  <a:schemeClr val="tx1"/>
                </a:solidFill>
                <a:latin typeface="MgOpen Cosmetica" panose="020B0500000300020003" pitchFamily="34" charset="0"/>
              </a:endParaRPr>
            </a:p>
          </p:txBody>
        </p:sp>
        <p:sp>
          <p:nvSpPr>
            <p:cNvPr id="90"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687463" y="1345158"/>
              <a:ext cx="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eaLnBrk="1" hangingPunct="1">
                <a:spcBef>
                  <a:spcPts val="0"/>
                </a:spcBef>
                <a:buClr>
                  <a:srgbClr val="EC008C"/>
                </a:buClr>
                <a:buNone/>
              </a:pPr>
              <a:endParaRPr lang="en-GB" altLang="x-none" sz="2800" kern="0" dirty="0">
                <a:solidFill>
                  <a:schemeClr val="tx1"/>
                </a:solidFill>
                <a:latin typeface="MgOpen Cosmetica" panose="020B0500000300020003" pitchFamily="34" charset="0"/>
              </a:endParaRPr>
            </a:p>
          </p:txBody>
        </p:sp>
      </p:grpSp>
      <p:grpSp>
        <p:nvGrpSpPr>
          <p:cNvPr id="42" name="Group 41">
            <a:extLst>
              <a:ext uri="{FF2B5EF4-FFF2-40B4-BE49-F238E27FC236}">
                <a16:creationId xmlns:a16="http://schemas.microsoft.com/office/drawing/2014/main" id="{5CF9B63C-7DA3-4BA6-9317-4926596AD851}"/>
              </a:ext>
            </a:extLst>
          </p:cNvPr>
          <p:cNvGrpSpPr/>
          <p:nvPr/>
        </p:nvGrpSpPr>
        <p:grpSpPr>
          <a:xfrm>
            <a:off x="152020" y="548894"/>
            <a:ext cx="1495202" cy="881444"/>
            <a:chOff x="142876" y="548894"/>
            <a:chExt cx="1495202" cy="881444"/>
          </a:xfrm>
        </p:grpSpPr>
        <p:grpSp>
          <p:nvGrpSpPr>
            <p:cNvPr id="43" name="Group 9">
              <a:extLst>
                <a:ext uri="{FF2B5EF4-FFF2-40B4-BE49-F238E27FC236}">
                  <a16:creationId xmlns:a16="http://schemas.microsoft.com/office/drawing/2014/main" id="{B755E2C2-939C-4D28-AFD8-948494FA53FC}"/>
                </a:ext>
              </a:extLst>
            </p:cNvPr>
            <p:cNvGrpSpPr>
              <a:grpSpLocks/>
            </p:cNvGrpSpPr>
            <p:nvPr/>
          </p:nvGrpSpPr>
          <p:grpSpPr bwMode="auto">
            <a:xfrm>
              <a:off x="142876" y="596220"/>
              <a:ext cx="1021943" cy="791230"/>
              <a:chOff x="45451" y="590550"/>
              <a:chExt cx="1213436" cy="848620"/>
            </a:xfrm>
          </p:grpSpPr>
          <p:cxnSp>
            <p:nvCxnSpPr>
              <p:cNvPr id="47" name="Straight Connector 46">
                <a:extLst>
                  <a:ext uri="{FF2B5EF4-FFF2-40B4-BE49-F238E27FC236}">
                    <a16:creationId xmlns:a16="http://schemas.microsoft.com/office/drawing/2014/main" id="{C5F53568-5198-4782-8046-01C8EB0867D0}"/>
                  </a:ext>
                </a:extLst>
              </p:cNvPr>
              <p:cNvCxnSpPr>
                <a:cxnSpLocks/>
              </p:cNvCxnSpPr>
              <p:nvPr/>
            </p:nvCxnSpPr>
            <p:spPr>
              <a:xfrm>
                <a:off x="45451" y="1015653"/>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5C27A07-20C7-4A48-8B6C-961C6F940423}"/>
                  </a:ext>
                </a:extLst>
              </p:cNvPr>
              <p:cNvCxnSpPr>
                <a:cxnSpLocks/>
              </p:cNvCxnSpPr>
              <p:nvPr/>
            </p:nvCxnSpPr>
            <p:spPr>
              <a:xfrm>
                <a:off x="45451" y="1120342"/>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303E28E-B8BF-4741-8666-1131C28D1DA7}"/>
                  </a:ext>
                </a:extLst>
              </p:cNvPr>
              <p:cNvCxnSpPr>
                <a:cxnSpLocks/>
              </p:cNvCxnSpPr>
              <p:nvPr/>
            </p:nvCxnSpPr>
            <p:spPr>
              <a:xfrm>
                <a:off x="45451" y="909378"/>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0627B40-CF6D-4093-9730-25CD41C7BD5B}"/>
                  </a:ext>
                </a:extLst>
              </p:cNvPr>
              <p:cNvCxnSpPr>
                <a:cxnSpLocks/>
              </p:cNvCxnSpPr>
              <p:nvPr/>
            </p:nvCxnSpPr>
            <p:spPr>
              <a:xfrm>
                <a:off x="45451" y="803101"/>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746F338-788E-4459-9F09-E73A27BFE79D}"/>
                  </a:ext>
                </a:extLst>
              </p:cNvPr>
              <p:cNvCxnSpPr>
                <a:cxnSpLocks/>
              </p:cNvCxnSpPr>
              <p:nvPr/>
            </p:nvCxnSpPr>
            <p:spPr>
              <a:xfrm>
                <a:off x="45451" y="696826"/>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2A053FE-BC93-4D93-A2F0-E27778F7FD77}"/>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B6D57BB-F1B6-4247-A45F-3E944C004C6D}"/>
                  </a:ext>
                </a:extLst>
              </p:cNvPr>
              <p:cNvCxnSpPr>
                <a:cxnSpLocks/>
              </p:cNvCxnSpPr>
              <p:nvPr/>
            </p:nvCxnSpPr>
            <p:spPr>
              <a:xfrm>
                <a:off x="45451" y="143917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A394436-24AA-498C-8CD3-1526E418BBBA}"/>
                  </a:ext>
                </a:extLst>
              </p:cNvPr>
              <p:cNvCxnSpPr>
                <a:cxnSpLocks/>
              </p:cNvCxnSpPr>
              <p:nvPr/>
            </p:nvCxnSpPr>
            <p:spPr>
              <a:xfrm>
                <a:off x="45451" y="1226619"/>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2F433C2-85C0-4181-95B9-0376359CC64A}"/>
                  </a:ext>
                </a:extLst>
              </p:cNvPr>
              <p:cNvCxnSpPr>
                <a:cxnSpLocks/>
              </p:cNvCxnSpPr>
              <p:nvPr/>
            </p:nvCxnSpPr>
            <p:spPr>
              <a:xfrm>
                <a:off x="45451" y="1332894"/>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grpSp>
        <p:grpSp>
          <p:nvGrpSpPr>
            <p:cNvPr id="44" name="Group 12">
              <a:extLst>
                <a:ext uri="{FF2B5EF4-FFF2-40B4-BE49-F238E27FC236}">
                  <a16:creationId xmlns:a16="http://schemas.microsoft.com/office/drawing/2014/main" id="{46BA5444-0F5E-44A9-A63B-46C2ADB819D5}"/>
                </a:ext>
              </a:extLst>
            </p:cNvPr>
            <p:cNvGrpSpPr>
              <a:grpSpLocks/>
            </p:cNvGrpSpPr>
            <p:nvPr/>
          </p:nvGrpSpPr>
          <p:grpSpPr bwMode="auto">
            <a:xfrm>
              <a:off x="741844" y="548894"/>
              <a:ext cx="896234" cy="881444"/>
              <a:chOff x="785813" y="539748"/>
              <a:chExt cx="962298" cy="946152"/>
            </a:xfrm>
          </p:grpSpPr>
          <p:sp>
            <p:nvSpPr>
              <p:cNvPr id="45" name="Oval 44">
                <a:extLst>
                  <a:ext uri="{FF2B5EF4-FFF2-40B4-BE49-F238E27FC236}">
                    <a16:creationId xmlns:a16="http://schemas.microsoft.com/office/drawing/2014/main" id="{05706D7C-9C68-4FE7-9AB2-F6C2809A9629}"/>
                  </a:ext>
                </a:extLst>
              </p:cNvPr>
              <p:cNvSpPr/>
              <p:nvPr/>
            </p:nvSpPr>
            <p:spPr bwMode="auto">
              <a:xfrm>
                <a:off x="785813" y="539748"/>
                <a:ext cx="962298" cy="946152"/>
              </a:xfrm>
              <a:prstGeom prst="ellipse">
                <a:avLst/>
              </a:prstGeom>
              <a:solidFill>
                <a:srgbClr val="EC008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a:p>
            </p:txBody>
          </p:sp>
          <p:pic>
            <p:nvPicPr>
              <p:cNvPr id="46" name="Picture 22">
                <a:extLst>
                  <a:ext uri="{FF2B5EF4-FFF2-40B4-BE49-F238E27FC236}">
                    <a16:creationId xmlns:a16="http://schemas.microsoft.com/office/drawing/2014/main" id="{7A905F77-A34C-44A4-B4EE-0D34A764F3D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Rectangle 1"/>
          <p:cNvSpPr/>
          <p:nvPr/>
        </p:nvSpPr>
        <p:spPr>
          <a:xfrm>
            <a:off x="611187" y="1919103"/>
            <a:ext cx="7921625" cy="3554819"/>
          </a:xfrm>
          <a:prstGeom prst="rect">
            <a:avLst/>
          </a:prstGeom>
        </p:spPr>
        <p:txBody>
          <a:bodyPr wrap="square" lIns="0" tIns="0" rIns="0" bIns="0">
            <a:spAutoFit/>
          </a:bodyPr>
          <a:lstStyle/>
          <a:p>
            <a:pPr algn="just">
              <a:spcAft>
                <a:spcPts val="1800"/>
              </a:spcAft>
            </a:pPr>
            <a:r>
              <a:rPr lang="en-US" sz="2000" b="1" dirty="0">
                <a:latin typeface="MgOpen Cosmetica" panose="020B0500000300020003"/>
              </a:rPr>
              <a:t>The Child Care and Protection Act creates several new mechanisms for advancing child protection: </a:t>
            </a:r>
          </a:p>
          <a:p>
            <a:pPr marL="285750" indent="-285750" algn="just">
              <a:spcAft>
                <a:spcPts val="1800"/>
              </a:spcAft>
              <a:buClr>
                <a:srgbClr val="EC008C"/>
              </a:buClr>
              <a:buSzPct val="90000"/>
              <a:buFont typeface="Wingdings" panose="05000000000000000000" pitchFamily="2" charset="2"/>
              <a:buChar char="l"/>
            </a:pPr>
            <a:r>
              <a:rPr lang="en-US" sz="2000" b="1" spc="-30" dirty="0">
                <a:solidFill>
                  <a:srgbClr val="EC008C"/>
                </a:solidFill>
                <a:latin typeface="MgOpen Cosmetica" panose="020B0500000300020003"/>
              </a:rPr>
              <a:t>National Advisory Council on Children:</a:t>
            </a:r>
            <a:r>
              <a:rPr lang="en-US" sz="2000" b="1" spc="-30" dirty="0">
                <a:latin typeface="MgOpen Cosmetica" panose="020B0500000300020003"/>
              </a:rPr>
              <a:t> a multi-sectoral body called </a:t>
            </a:r>
            <a:r>
              <a:rPr lang="en-US" sz="2000" b="1" dirty="0">
                <a:latin typeface="MgOpen Cosmetica" panose="020B0500000300020003"/>
              </a:rPr>
              <a:t>tasked to promote the rights and interests of children </a:t>
            </a:r>
          </a:p>
          <a:p>
            <a:pPr marL="285750" indent="-285750" algn="just">
              <a:spcAft>
                <a:spcPts val="1800"/>
              </a:spcAft>
              <a:buClr>
                <a:srgbClr val="EC008C"/>
              </a:buClr>
              <a:buSzPct val="90000"/>
              <a:buFont typeface="Wingdings" panose="05000000000000000000" pitchFamily="2" charset="2"/>
              <a:buChar char="l"/>
            </a:pPr>
            <a:r>
              <a:rPr lang="en-US" sz="2000" b="1" spc="-30" dirty="0">
                <a:solidFill>
                  <a:srgbClr val="EC008C"/>
                </a:solidFill>
                <a:latin typeface="MgOpen Cosmetica" panose="020B0500000300020003"/>
              </a:rPr>
              <a:t>Children’s Advocate: </a:t>
            </a:r>
            <a:r>
              <a:rPr lang="en-US" sz="2000" b="1" spc="-30" dirty="0">
                <a:latin typeface="MgOpen Cosmetica" panose="020B0500000300020003"/>
              </a:rPr>
              <a:t>an official in the Office of the Ombudsman who </a:t>
            </a:r>
            <a:r>
              <a:rPr lang="en-US" sz="2000" b="1" dirty="0">
                <a:latin typeface="MgOpen Cosmetica" panose="020B0500000300020003"/>
              </a:rPr>
              <a:t>focuses on issues relating to children</a:t>
            </a:r>
          </a:p>
          <a:p>
            <a:pPr marL="285750" indent="-285750" algn="just">
              <a:spcAft>
                <a:spcPts val="600"/>
              </a:spcAft>
              <a:buClr>
                <a:srgbClr val="EC008C"/>
              </a:buClr>
              <a:buSzPct val="90000"/>
              <a:buFont typeface="Wingdings" panose="05000000000000000000" pitchFamily="2" charset="2"/>
              <a:buChar char="l"/>
            </a:pPr>
            <a:r>
              <a:rPr lang="en-US" sz="2000" b="1" dirty="0">
                <a:solidFill>
                  <a:srgbClr val="EC008C"/>
                </a:solidFill>
                <a:latin typeface="MgOpen Cosmetica" panose="020B0500000300020003"/>
              </a:rPr>
              <a:t>Children’s Fund: </a:t>
            </a:r>
            <a:r>
              <a:rPr lang="en-US" sz="2000" b="1" dirty="0">
                <a:latin typeface="MgOpen Cosmetica" panose="020B0500000300020003"/>
              </a:rPr>
              <a:t>a special fund that pools resources from different </a:t>
            </a:r>
            <a:r>
              <a:rPr lang="en-US" sz="2000" b="1" spc="-30" dirty="0">
                <a:latin typeface="MgOpen Cosmetica" panose="020B0500000300020003"/>
              </a:rPr>
              <a:t>ministries, donors and development partners for </a:t>
            </a:r>
            <a:r>
              <a:rPr lang="en-US" sz="2000" b="1" spc="-30" dirty="0" err="1">
                <a:latin typeface="MgOpen Cosmetica" panose="020B0500000300020003"/>
              </a:rPr>
              <a:t>programmes</a:t>
            </a:r>
            <a:r>
              <a:rPr lang="en-US" sz="2000" b="1" spc="-30" dirty="0">
                <a:latin typeface="MgOpen Cosmetica" panose="020B0500000300020003"/>
              </a:rPr>
              <a:t> which </a:t>
            </a:r>
            <a:r>
              <a:rPr lang="en-US" sz="2000" b="1" dirty="0">
                <a:latin typeface="MgOpen Cosmetica" panose="020B0500000300020003"/>
              </a:rPr>
              <a:t>will benefit children. </a:t>
            </a:r>
            <a:r>
              <a:rPr lang="en-US" sz="2000" dirty="0">
                <a:solidFill>
                  <a:srgbClr val="000000"/>
                </a:solidFill>
                <a:latin typeface="MgOpen Cosmetica" panose="020B0500000300020003"/>
              </a:rPr>
              <a:t>	</a:t>
            </a:r>
          </a:p>
        </p:txBody>
      </p:sp>
      <p:sp>
        <p:nvSpPr>
          <p:cNvPr id="3" name="TextBox 2"/>
          <p:cNvSpPr txBox="1"/>
          <p:nvPr/>
        </p:nvSpPr>
        <p:spPr>
          <a:xfrm>
            <a:off x="2066743" y="722938"/>
            <a:ext cx="6466066" cy="646331"/>
          </a:xfrm>
          <a:prstGeom prst="rect">
            <a:avLst/>
          </a:prstGeom>
          <a:noFill/>
        </p:spPr>
        <p:txBody>
          <a:bodyPr wrap="square" rtlCol="0">
            <a:spAutoFit/>
          </a:bodyPr>
          <a:lstStyle/>
          <a:p>
            <a:r>
              <a:rPr lang="en-ZA" sz="3600" b="1" dirty="0">
                <a:solidFill>
                  <a:srgbClr val="EC008C"/>
                </a:solidFill>
                <a:latin typeface="MgOpen Cosmetica" panose="020B0500000300020003"/>
              </a:rPr>
              <a:t>OVERVIEW </a:t>
            </a:r>
          </a:p>
        </p:txBody>
      </p:sp>
    </p:spTree>
    <p:extLst>
      <p:ext uri="{BB962C8B-B14F-4D97-AF65-F5344CB8AC3E}">
        <p14:creationId xmlns:p14="http://schemas.microsoft.com/office/powerpoint/2010/main" val="45496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DDF90E5-92C6-4C39-92D5-6D834FF6613E}"/>
              </a:ext>
            </a:extLst>
          </p:cNvPr>
          <p:cNvCxnSpPr/>
          <p:nvPr/>
        </p:nvCxnSpPr>
        <p:spPr bwMode="auto">
          <a:xfrm>
            <a:off x="62670" y="0"/>
            <a:ext cx="0" cy="6858000"/>
          </a:xfrm>
          <a:prstGeom prst="line">
            <a:avLst/>
          </a:prstGeom>
          <a:ln w="127000" cmpd="thinThick">
            <a:solidFill>
              <a:srgbClr val="EC008C"/>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DF9F94F-69DA-43E0-95D6-DCAAA6A05FB0}"/>
              </a:ext>
            </a:extLst>
          </p:cNvPr>
          <p:cNvCxnSpPr/>
          <p:nvPr/>
        </p:nvCxnSpPr>
        <p:spPr bwMode="auto">
          <a:xfrm>
            <a:off x="9082800" y="0"/>
            <a:ext cx="0" cy="6858000"/>
          </a:xfrm>
          <a:prstGeom prst="line">
            <a:avLst/>
          </a:prstGeom>
          <a:ln w="127000" cmpd="thickThin">
            <a:solidFill>
              <a:srgbClr val="EC008C"/>
            </a:solidFill>
          </a:ln>
        </p:spPr>
        <p:style>
          <a:lnRef idx="1">
            <a:schemeClr val="accent1"/>
          </a:lnRef>
          <a:fillRef idx="0">
            <a:schemeClr val="accent1"/>
          </a:fillRef>
          <a:effectRef idx="0">
            <a:schemeClr val="accent1"/>
          </a:effectRef>
          <a:fontRef idx="minor">
            <a:schemeClr val="tx1"/>
          </a:fontRef>
        </p:style>
      </p:cxnSp>
      <p:sp>
        <p:nvSpPr>
          <p:cNvPr id="25"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018585" y="558038"/>
            <a:ext cx="6514228" cy="99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marL="630238" indent="-630238" algn="l" eaLnBrk="1" hangingPunct="1">
              <a:lnSpc>
                <a:spcPts val="4000"/>
              </a:lnSpc>
              <a:tabLst>
                <a:tab pos="630238" algn="l"/>
              </a:tabLst>
            </a:pPr>
            <a:r>
              <a:rPr lang="en-ZA" altLang="x-none" sz="4000" kern="0" dirty="0">
                <a:solidFill>
                  <a:srgbClr val="EC008C"/>
                </a:solidFill>
                <a:latin typeface="MgOpen Cosmetica" panose="020B0500000300020003" pitchFamily="34" charset="0"/>
              </a:rPr>
              <a:t>1.	National Advisory Council on Children</a:t>
            </a:r>
            <a:endParaRPr lang="en-GB" altLang="x-none" sz="4000" kern="0" dirty="0">
              <a:solidFill>
                <a:srgbClr val="EC008C"/>
              </a:solidFill>
              <a:latin typeface="MgOpen Cosmetica" panose="020B0500000300020003" pitchFamily="34" charset="0"/>
            </a:endParaRPr>
          </a:p>
        </p:txBody>
      </p:sp>
      <p:sp>
        <p:nvSpPr>
          <p:cNvPr id="88" name="Rectangle 5">
            <a:extLst>
              <a:ext uri="{FF2B5EF4-FFF2-40B4-BE49-F238E27FC236}">
                <a16:creationId xmlns:a16="http://schemas.microsoft.com/office/drawing/2014/main" id="{C9734D4D-E471-4228-9D71-F9B85A6DED84}"/>
              </a:ext>
            </a:extLst>
          </p:cNvPr>
          <p:cNvSpPr txBox="1">
            <a:spLocks noChangeArrowheads="1"/>
          </p:cNvSpPr>
          <p:nvPr/>
        </p:nvSpPr>
        <p:spPr bwMode="auto">
          <a:xfrm>
            <a:off x="328199" y="2998113"/>
            <a:ext cx="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eaLnBrk="1" hangingPunct="1">
              <a:spcBef>
                <a:spcPts val="0"/>
              </a:spcBef>
              <a:buClr>
                <a:srgbClr val="EC008C"/>
              </a:buClr>
              <a:buNone/>
            </a:pPr>
            <a:endParaRPr lang="en-GB" altLang="x-none" sz="2800" kern="0" dirty="0">
              <a:solidFill>
                <a:schemeClr val="tx1"/>
              </a:solidFill>
              <a:latin typeface="MgOpen Cosmetica" panose="020B0500000300020003" pitchFamily="34" charset="0"/>
            </a:endParaRPr>
          </a:p>
        </p:txBody>
      </p:sp>
      <p:sp>
        <p:nvSpPr>
          <p:cNvPr id="89" name="Rectangle 5">
            <a:extLst>
              <a:ext uri="{FF2B5EF4-FFF2-40B4-BE49-F238E27FC236}">
                <a16:creationId xmlns:a16="http://schemas.microsoft.com/office/drawing/2014/main" id="{26176B0F-68AF-48F7-9594-C8ABC2F81544}"/>
              </a:ext>
            </a:extLst>
          </p:cNvPr>
          <p:cNvSpPr txBox="1">
            <a:spLocks noChangeArrowheads="1"/>
          </p:cNvSpPr>
          <p:nvPr/>
        </p:nvSpPr>
        <p:spPr bwMode="auto">
          <a:xfrm>
            <a:off x="611317" y="1782429"/>
            <a:ext cx="792149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algn="ctr" eaLnBrk="1" hangingPunct="1">
              <a:spcBef>
                <a:spcPts val="0"/>
              </a:spcBef>
              <a:buFontTx/>
              <a:buNone/>
            </a:pPr>
            <a:r>
              <a:rPr lang="en-ZA" altLang="x-none" sz="2400" kern="0" dirty="0">
                <a:solidFill>
                  <a:schemeClr val="tx1"/>
                </a:solidFill>
                <a:latin typeface="MgOpen Cosmetica" panose="020B0500000300020003" pitchFamily="34" charset="0"/>
              </a:rPr>
              <a:t>The National Advisory Council on Children is </a:t>
            </a:r>
            <a:br>
              <a:rPr lang="en-ZA" altLang="x-none" sz="2400" kern="0" dirty="0">
                <a:solidFill>
                  <a:schemeClr val="tx1"/>
                </a:solidFill>
                <a:latin typeface="MgOpen Cosmetica" panose="020B0500000300020003" pitchFamily="34" charset="0"/>
              </a:rPr>
            </a:br>
            <a:r>
              <a:rPr lang="en-ZA" altLang="x-none" sz="2400" b="1" kern="0" dirty="0">
                <a:solidFill>
                  <a:schemeClr val="tx1"/>
                </a:solidFill>
                <a:latin typeface="MgOpen Cosmetica" panose="020B0500000300020003" pitchFamily="34" charset="0"/>
              </a:rPr>
              <a:t>a multi-sectoral, government-appointed body </a:t>
            </a:r>
            <a:r>
              <a:rPr lang="en-ZA" altLang="x-none" sz="2400" kern="0" dirty="0">
                <a:solidFill>
                  <a:schemeClr val="tx1"/>
                </a:solidFill>
                <a:latin typeface="MgOpen Cosmetica" panose="020B0500000300020003" pitchFamily="34" charset="0"/>
              </a:rPr>
              <a:t>with </a:t>
            </a:r>
            <a:br>
              <a:rPr lang="en-ZA" altLang="x-none" sz="2400" kern="0" dirty="0">
                <a:solidFill>
                  <a:schemeClr val="tx1"/>
                </a:solidFill>
                <a:latin typeface="MgOpen Cosmetica" panose="020B0500000300020003" pitchFamily="34" charset="0"/>
              </a:rPr>
            </a:br>
            <a:r>
              <a:rPr lang="en-ZA" altLang="x-none" sz="2400" kern="0" dirty="0">
                <a:solidFill>
                  <a:schemeClr val="tx1"/>
                </a:solidFill>
                <a:latin typeface="MgOpen Cosmetica" panose="020B0500000300020003" pitchFamily="34" charset="0"/>
              </a:rPr>
              <a:t>the task of </a:t>
            </a:r>
            <a:r>
              <a:rPr lang="en-ZA" altLang="x-none" sz="2400" b="1" kern="0" dirty="0">
                <a:solidFill>
                  <a:schemeClr val="tx1"/>
                </a:solidFill>
                <a:latin typeface="MgOpen Cosmetica" panose="020B0500000300020003" pitchFamily="34" charset="0"/>
              </a:rPr>
              <a:t>promoting the rights and interests of children.</a:t>
            </a:r>
            <a:endParaRPr lang="en-GB" altLang="x-none" sz="2400" b="1" kern="0" dirty="0">
              <a:solidFill>
                <a:schemeClr val="tx1"/>
              </a:solidFill>
              <a:latin typeface="MgOpen Cosmetica" panose="020B0500000300020003" pitchFamily="34" charset="0"/>
            </a:endParaRPr>
          </a:p>
        </p:txBody>
      </p:sp>
      <p:grpSp>
        <p:nvGrpSpPr>
          <p:cNvPr id="42" name="Group 41">
            <a:extLst>
              <a:ext uri="{FF2B5EF4-FFF2-40B4-BE49-F238E27FC236}">
                <a16:creationId xmlns:a16="http://schemas.microsoft.com/office/drawing/2014/main" id="{5CF9B63C-7DA3-4BA6-9317-4926596AD851}"/>
              </a:ext>
            </a:extLst>
          </p:cNvPr>
          <p:cNvGrpSpPr/>
          <p:nvPr/>
        </p:nvGrpSpPr>
        <p:grpSpPr>
          <a:xfrm>
            <a:off x="152020" y="548894"/>
            <a:ext cx="1495202" cy="881444"/>
            <a:chOff x="142876" y="548894"/>
            <a:chExt cx="1495202" cy="881444"/>
          </a:xfrm>
        </p:grpSpPr>
        <p:grpSp>
          <p:nvGrpSpPr>
            <p:cNvPr id="43" name="Group 9">
              <a:extLst>
                <a:ext uri="{FF2B5EF4-FFF2-40B4-BE49-F238E27FC236}">
                  <a16:creationId xmlns:a16="http://schemas.microsoft.com/office/drawing/2014/main" id="{B755E2C2-939C-4D28-AFD8-948494FA53FC}"/>
                </a:ext>
              </a:extLst>
            </p:cNvPr>
            <p:cNvGrpSpPr>
              <a:grpSpLocks/>
            </p:cNvGrpSpPr>
            <p:nvPr/>
          </p:nvGrpSpPr>
          <p:grpSpPr bwMode="auto">
            <a:xfrm>
              <a:off x="142876" y="596220"/>
              <a:ext cx="1021943" cy="791230"/>
              <a:chOff x="45451" y="590550"/>
              <a:chExt cx="1213436" cy="848620"/>
            </a:xfrm>
          </p:grpSpPr>
          <p:cxnSp>
            <p:nvCxnSpPr>
              <p:cNvPr id="47" name="Straight Connector 46">
                <a:extLst>
                  <a:ext uri="{FF2B5EF4-FFF2-40B4-BE49-F238E27FC236}">
                    <a16:creationId xmlns:a16="http://schemas.microsoft.com/office/drawing/2014/main" id="{C5F53568-5198-4782-8046-01C8EB0867D0}"/>
                  </a:ext>
                </a:extLst>
              </p:cNvPr>
              <p:cNvCxnSpPr>
                <a:cxnSpLocks/>
              </p:cNvCxnSpPr>
              <p:nvPr/>
            </p:nvCxnSpPr>
            <p:spPr>
              <a:xfrm>
                <a:off x="45451" y="1015653"/>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5C27A07-20C7-4A48-8B6C-961C6F940423}"/>
                  </a:ext>
                </a:extLst>
              </p:cNvPr>
              <p:cNvCxnSpPr>
                <a:cxnSpLocks/>
              </p:cNvCxnSpPr>
              <p:nvPr/>
            </p:nvCxnSpPr>
            <p:spPr>
              <a:xfrm>
                <a:off x="45451" y="1120342"/>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303E28E-B8BF-4741-8666-1131C28D1DA7}"/>
                  </a:ext>
                </a:extLst>
              </p:cNvPr>
              <p:cNvCxnSpPr>
                <a:cxnSpLocks/>
              </p:cNvCxnSpPr>
              <p:nvPr/>
            </p:nvCxnSpPr>
            <p:spPr>
              <a:xfrm>
                <a:off x="45451" y="909378"/>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0627B40-CF6D-4093-9730-25CD41C7BD5B}"/>
                  </a:ext>
                </a:extLst>
              </p:cNvPr>
              <p:cNvCxnSpPr>
                <a:cxnSpLocks/>
              </p:cNvCxnSpPr>
              <p:nvPr/>
            </p:nvCxnSpPr>
            <p:spPr>
              <a:xfrm>
                <a:off x="45451" y="803101"/>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746F338-788E-4459-9F09-E73A27BFE79D}"/>
                  </a:ext>
                </a:extLst>
              </p:cNvPr>
              <p:cNvCxnSpPr>
                <a:cxnSpLocks/>
              </p:cNvCxnSpPr>
              <p:nvPr/>
            </p:nvCxnSpPr>
            <p:spPr>
              <a:xfrm>
                <a:off x="45451" y="696826"/>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2A053FE-BC93-4D93-A2F0-E27778F7FD77}"/>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B6D57BB-F1B6-4247-A45F-3E944C004C6D}"/>
                  </a:ext>
                </a:extLst>
              </p:cNvPr>
              <p:cNvCxnSpPr>
                <a:cxnSpLocks/>
              </p:cNvCxnSpPr>
              <p:nvPr/>
            </p:nvCxnSpPr>
            <p:spPr>
              <a:xfrm>
                <a:off x="45451" y="143917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A394436-24AA-498C-8CD3-1526E418BBBA}"/>
                  </a:ext>
                </a:extLst>
              </p:cNvPr>
              <p:cNvCxnSpPr>
                <a:cxnSpLocks/>
              </p:cNvCxnSpPr>
              <p:nvPr/>
            </p:nvCxnSpPr>
            <p:spPr>
              <a:xfrm>
                <a:off x="45451" y="1226619"/>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2F433C2-85C0-4181-95B9-0376359CC64A}"/>
                  </a:ext>
                </a:extLst>
              </p:cNvPr>
              <p:cNvCxnSpPr>
                <a:cxnSpLocks/>
              </p:cNvCxnSpPr>
              <p:nvPr/>
            </p:nvCxnSpPr>
            <p:spPr>
              <a:xfrm>
                <a:off x="45451" y="1332894"/>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grpSp>
        <p:grpSp>
          <p:nvGrpSpPr>
            <p:cNvPr id="44" name="Group 12">
              <a:extLst>
                <a:ext uri="{FF2B5EF4-FFF2-40B4-BE49-F238E27FC236}">
                  <a16:creationId xmlns:a16="http://schemas.microsoft.com/office/drawing/2014/main" id="{46BA5444-0F5E-44A9-A63B-46C2ADB819D5}"/>
                </a:ext>
              </a:extLst>
            </p:cNvPr>
            <p:cNvGrpSpPr>
              <a:grpSpLocks/>
            </p:cNvGrpSpPr>
            <p:nvPr/>
          </p:nvGrpSpPr>
          <p:grpSpPr bwMode="auto">
            <a:xfrm>
              <a:off x="741844" y="548894"/>
              <a:ext cx="896234" cy="881444"/>
              <a:chOff x="785813" y="539748"/>
              <a:chExt cx="962298" cy="946152"/>
            </a:xfrm>
          </p:grpSpPr>
          <p:sp>
            <p:nvSpPr>
              <p:cNvPr id="45" name="Oval 44">
                <a:extLst>
                  <a:ext uri="{FF2B5EF4-FFF2-40B4-BE49-F238E27FC236}">
                    <a16:creationId xmlns:a16="http://schemas.microsoft.com/office/drawing/2014/main" id="{05706D7C-9C68-4FE7-9AB2-F6C2809A9629}"/>
                  </a:ext>
                </a:extLst>
              </p:cNvPr>
              <p:cNvSpPr/>
              <p:nvPr/>
            </p:nvSpPr>
            <p:spPr bwMode="auto">
              <a:xfrm>
                <a:off x="785813" y="539748"/>
                <a:ext cx="962298" cy="946152"/>
              </a:xfrm>
              <a:prstGeom prst="ellipse">
                <a:avLst/>
              </a:prstGeom>
              <a:solidFill>
                <a:srgbClr val="EC008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a:p>
            </p:txBody>
          </p:sp>
          <p:pic>
            <p:nvPicPr>
              <p:cNvPr id="46" name="Picture 22">
                <a:extLst>
                  <a:ext uri="{FF2B5EF4-FFF2-40B4-BE49-F238E27FC236}">
                    <a16:creationId xmlns:a16="http://schemas.microsoft.com/office/drawing/2014/main" id="{7A905F77-A34C-44A4-B4EE-0D34A764F3D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050" name="Picture 2"/>
          <p:cNvPicPr>
            <a:picLocks noChangeAspect="1" noChangeArrowheads="1"/>
          </p:cNvPicPr>
          <p:nvPr/>
        </p:nvPicPr>
        <p:blipFill>
          <a:blip r:embed="rId4">
            <a:extLst>
              <a:ext uri="{28A0092B-C50C-407E-A947-70E740481C1C}">
                <a14:useLocalDpi xmlns:a14="http://schemas.microsoft.com/office/drawing/2010/main"/>
              </a:ext>
            </a:extLst>
          </a:blip>
          <a:srcRect/>
          <a:stretch/>
        </p:blipFill>
        <p:spPr bwMode="auto">
          <a:xfrm>
            <a:off x="2006527" y="3294686"/>
            <a:ext cx="4952087" cy="3014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0498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DDF90E5-92C6-4C39-92D5-6D834FF6613E}"/>
              </a:ext>
            </a:extLst>
          </p:cNvPr>
          <p:cNvCxnSpPr/>
          <p:nvPr/>
        </p:nvCxnSpPr>
        <p:spPr bwMode="auto">
          <a:xfrm>
            <a:off x="62670" y="0"/>
            <a:ext cx="0" cy="6858000"/>
          </a:xfrm>
          <a:prstGeom prst="line">
            <a:avLst/>
          </a:prstGeom>
          <a:ln w="127000" cmpd="thinThick">
            <a:solidFill>
              <a:srgbClr val="EC008C"/>
            </a:solidFill>
          </a:ln>
        </p:spPr>
        <p:style>
          <a:lnRef idx="1">
            <a:schemeClr val="accent1"/>
          </a:lnRef>
          <a:fillRef idx="0">
            <a:schemeClr val="accent1"/>
          </a:fillRef>
          <a:effectRef idx="0">
            <a:schemeClr val="accent1"/>
          </a:effectRef>
          <a:fontRef idx="minor">
            <a:schemeClr val="tx1"/>
          </a:fontRef>
        </p:style>
      </p:cxnSp>
      <p:sp>
        <p:nvSpPr>
          <p:cNvPr id="25"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081033" y="614447"/>
            <a:ext cx="6451775" cy="79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algn="l" eaLnBrk="1" hangingPunct="1"/>
            <a:r>
              <a:rPr lang="en-ZA" altLang="x-none" sz="3600" kern="0" dirty="0">
                <a:solidFill>
                  <a:srgbClr val="EC008C"/>
                </a:solidFill>
                <a:latin typeface="MgOpen Cosmetica" panose="020B0500000300020003" pitchFamily="34" charset="0"/>
              </a:rPr>
              <a:t>Functions of Council</a:t>
            </a:r>
            <a:endParaRPr lang="en-GB" altLang="x-none" sz="3600" kern="0" dirty="0">
              <a:solidFill>
                <a:srgbClr val="EC008C"/>
              </a:solidFill>
              <a:latin typeface="MgOpen Cosmetica" panose="020B0500000300020003" pitchFamily="34" charset="0"/>
            </a:endParaRPr>
          </a:p>
        </p:txBody>
      </p:sp>
      <p:grpSp>
        <p:nvGrpSpPr>
          <p:cNvPr id="42" name="Group 41">
            <a:extLst>
              <a:ext uri="{FF2B5EF4-FFF2-40B4-BE49-F238E27FC236}">
                <a16:creationId xmlns:a16="http://schemas.microsoft.com/office/drawing/2014/main" id="{5CF9B63C-7DA3-4BA6-9317-4926596AD851}"/>
              </a:ext>
            </a:extLst>
          </p:cNvPr>
          <p:cNvGrpSpPr/>
          <p:nvPr/>
        </p:nvGrpSpPr>
        <p:grpSpPr>
          <a:xfrm>
            <a:off x="166301" y="523322"/>
            <a:ext cx="1495202" cy="881444"/>
            <a:chOff x="142876" y="548894"/>
            <a:chExt cx="1495202" cy="881444"/>
          </a:xfrm>
        </p:grpSpPr>
        <p:grpSp>
          <p:nvGrpSpPr>
            <p:cNvPr id="43" name="Group 9">
              <a:extLst>
                <a:ext uri="{FF2B5EF4-FFF2-40B4-BE49-F238E27FC236}">
                  <a16:creationId xmlns:a16="http://schemas.microsoft.com/office/drawing/2014/main" id="{B755E2C2-939C-4D28-AFD8-948494FA53FC}"/>
                </a:ext>
              </a:extLst>
            </p:cNvPr>
            <p:cNvGrpSpPr>
              <a:grpSpLocks/>
            </p:cNvGrpSpPr>
            <p:nvPr/>
          </p:nvGrpSpPr>
          <p:grpSpPr bwMode="auto">
            <a:xfrm>
              <a:off x="142876" y="596220"/>
              <a:ext cx="1021943" cy="791230"/>
              <a:chOff x="45451" y="590550"/>
              <a:chExt cx="1213436" cy="848620"/>
            </a:xfrm>
          </p:grpSpPr>
          <p:cxnSp>
            <p:nvCxnSpPr>
              <p:cNvPr id="47" name="Straight Connector 46">
                <a:extLst>
                  <a:ext uri="{FF2B5EF4-FFF2-40B4-BE49-F238E27FC236}">
                    <a16:creationId xmlns:a16="http://schemas.microsoft.com/office/drawing/2014/main" id="{C5F53568-5198-4782-8046-01C8EB0867D0}"/>
                  </a:ext>
                </a:extLst>
              </p:cNvPr>
              <p:cNvCxnSpPr>
                <a:cxnSpLocks/>
              </p:cNvCxnSpPr>
              <p:nvPr/>
            </p:nvCxnSpPr>
            <p:spPr>
              <a:xfrm>
                <a:off x="45451" y="1015653"/>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5C27A07-20C7-4A48-8B6C-961C6F940423}"/>
                  </a:ext>
                </a:extLst>
              </p:cNvPr>
              <p:cNvCxnSpPr>
                <a:cxnSpLocks/>
              </p:cNvCxnSpPr>
              <p:nvPr/>
            </p:nvCxnSpPr>
            <p:spPr>
              <a:xfrm>
                <a:off x="45451" y="1120342"/>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303E28E-B8BF-4741-8666-1131C28D1DA7}"/>
                  </a:ext>
                </a:extLst>
              </p:cNvPr>
              <p:cNvCxnSpPr>
                <a:cxnSpLocks/>
              </p:cNvCxnSpPr>
              <p:nvPr/>
            </p:nvCxnSpPr>
            <p:spPr>
              <a:xfrm>
                <a:off x="45451" y="909378"/>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0627B40-CF6D-4093-9730-25CD41C7BD5B}"/>
                  </a:ext>
                </a:extLst>
              </p:cNvPr>
              <p:cNvCxnSpPr>
                <a:cxnSpLocks/>
              </p:cNvCxnSpPr>
              <p:nvPr/>
            </p:nvCxnSpPr>
            <p:spPr>
              <a:xfrm>
                <a:off x="45451" y="803101"/>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746F338-788E-4459-9F09-E73A27BFE79D}"/>
                  </a:ext>
                </a:extLst>
              </p:cNvPr>
              <p:cNvCxnSpPr>
                <a:cxnSpLocks/>
              </p:cNvCxnSpPr>
              <p:nvPr/>
            </p:nvCxnSpPr>
            <p:spPr>
              <a:xfrm>
                <a:off x="45451" y="696826"/>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2A053FE-BC93-4D93-A2F0-E27778F7FD77}"/>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B6D57BB-F1B6-4247-A45F-3E944C004C6D}"/>
                  </a:ext>
                </a:extLst>
              </p:cNvPr>
              <p:cNvCxnSpPr>
                <a:cxnSpLocks/>
              </p:cNvCxnSpPr>
              <p:nvPr/>
            </p:nvCxnSpPr>
            <p:spPr>
              <a:xfrm>
                <a:off x="45451" y="143917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A394436-24AA-498C-8CD3-1526E418BBBA}"/>
                  </a:ext>
                </a:extLst>
              </p:cNvPr>
              <p:cNvCxnSpPr>
                <a:cxnSpLocks/>
              </p:cNvCxnSpPr>
              <p:nvPr/>
            </p:nvCxnSpPr>
            <p:spPr>
              <a:xfrm>
                <a:off x="45451" y="1226619"/>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2F433C2-85C0-4181-95B9-0376359CC64A}"/>
                  </a:ext>
                </a:extLst>
              </p:cNvPr>
              <p:cNvCxnSpPr>
                <a:cxnSpLocks/>
              </p:cNvCxnSpPr>
              <p:nvPr/>
            </p:nvCxnSpPr>
            <p:spPr>
              <a:xfrm>
                <a:off x="45451" y="1332894"/>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grpSp>
        <p:grpSp>
          <p:nvGrpSpPr>
            <p:cNvPr id="44" name="Group 12">
              <a:extLst>
                <a:ext uri="{FF2B5EF4-FFF2-40B4-BE49-F238E27FC236}">
                  <a16:creationId xmlns:a16="http://schemas.microsoft.com/office/drawing/2014/main" id="{46BA5444-0F5E-44A9-A63B-46C2ADB819D5}"/>
                </a:ext>
              </a:extLst>
            </p:cNvPr>
            <p:cNvGrpSpPr>
              <a:grpSpLocks/>
            </p:cNvGrpSpPr>
            <p:nvPr/>
          </p:nvGrpSpPr>
          <p:grpSpPr bwMode="auto">
            <a:xfrm>
              <a:off x="741844" y="548894"/>
              <a:ext cx="896234" cy="881444"/>
              <a:chOff x="785813" y="539748"/>
              <a:chExt cx="962298" cy="946152"/>
            </a:xfrm>
          </p:grpSpPr>
          <p:sp>
            <p:nvSpPr>
              <p:cNvPr id="45" name="Oval 44">
                <a:extLst>
                  <a:ext uri="{FF2B5EF4-FFF2-40B4-BE49-F238E27FC236}">
                    <a16:creationId xmlns:a16="http://schemas.microsoft.com/office/drawing/2014/main" id="{05706D7C-9C68-4FE7-9AB2-F6C2809A9629}"/>
                  </a:ext>
                </a:extLst>
              </p:cNvPr>
              <p:cNvSpPr/>
              <p:nvPr/>
            </p:nvSpPr>
            <p:spPr bwMode="auto">
              <a:xfrm>
                <a:off x="785813" y="539748"/>
                <a:ext cx="962298" cy="946152"/>
              </a:xfrm>
              <a:prstGeom prst="ellipse">
                <a:avLst/>
              </a:prstGeom>
              <a:solidFill>
                <a:srgbClr val="EC008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a:p>
            </p:txBody>
          </p:sp>
          <p:pic>
            <p:nvPicPr>
              <p:cNvPr id="46" name="Picture 22">
                <a:extLst>
                  <a:ext uri="{FF2B5EF4-FFF2-40B4-BE49-F238E27FC236}">
                    <a16:creationId xmlns:a16="http://schemas.microsoft.com/office/drawing/2014/main" id="{7A905F77-A34C-44A4-B4EE-0D34A764F3D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TextBox 1"/>
          <p:cNvSpPr txBox="1"/>
          <p:nvPr/>
        </p:nvSpPr>
        <p:spPr>
          <a:xfrm>
            <a:off x="528494" y="1764091"/>
            <a:ext cx="8004309" cy="4632037"/>
          </a:xfrm>
          <a:prstGeom prst="rect">
            <a:avLst/>
          </a:prstGeom>
          <a:noFill/>
        </p:spPr>
        <p:txBody>
          <a:bodyPr wrap="square" lIns="0" tIns="0" rIns="0" bIns="0" rtlCol="0">
            <a:spAutoFit/>
          </a:bodyPr>
          <a:lstStyle/>
          <a:p>
            <a:pPr marL="266700" indent="-266700" eaLnBrk="1" hangingPunct="1">
              <a:spcBef>
                <a:spcPts val="0"/>
              </a:spcBef>
              <a:spcAft>
                <a:spcPts val="600"/>
              </a:spcAft>
              <a:buClr>
                <a:srgbClr val="EC008C"/>
              </a:buClr>
              <a:buSzPct val="90000"/>
              <a:buFont typeface="Wingdings" panose="05000000000000000000" pitchFamily="2" charset="2"/>
              <a:buChar char="l"/>
            </a:pPr>
            <a:r>
              <a:rPr lang="en-ZA" altLang="x-none" sz="1900" kern="0" dirty="0">
                <a:latin typeface="MgOpen Cosmetica" panose="020B0500000300020003" pitchFamily="34" charset="0"/>
              </a:rPr>
              <a:t>To encourage cross-sectoral cooperation on </a:t>
            </a:r>
            <a:br>
              <a:rPr lang="en-ZA" altLang="x-none" sz="1900" kern="0" dirty="0">
                <a:latin typeface="MgOpen Cosmetica" panose="020B0500000300020003" pitchFamily="34" charset="0"/>
              </a:rPr>
            </a:br>
            <a:r>
              <a:rPr lang="en-ZA" altLang="x-none" sz="1900" kern="0" dirty="0">
                <a:latin typeface="MgOpen Cosmetica" panose="020B0500000300020003" pitchFamily="34" charset="0"/>
              </a:rPr>
              <a:t>matters relating to children </a:t>
            </a:r>
          </a:p>
          <a:p>
            <a:pPr marL="266700" indent="-266700" eaLnBrk="1" hangingPunct="1">
              <a:spcBef>
                <a:spcPts val="0"/>
              </a:spcBef>
              <a:spcAft>
                <a:spcPts val="600"/>
              </a:spcAft>
              <a:buClr>
                <a:srgbClr val="EC008C"/>
              </a:buClr>
              <a:buSzPct val="90000"/>
              <a:buFont typeface="Wingdings" panose="05000000000000000000" pitchFamily="2" charset="2"/>
              <a:buChar char="l"/>
            </a:pPr>
            <a:r>
              <a:rPr lang="en-ZA" altLang="x-none" sz="1900" kern="0" dirty="0">
                <a:latin typeface="MgOpen Cosmetica" panose="020B0500000300020003" pitchFamily="34" charset="0"/>
              </a:rPr>
              <a:t>To advise government on matters relating </a:t>
            </a:r>
            <a:br>
              <a:rPr lang="en-ZA" altLang="x-none" sz="1900" kern="0" dirty="0">
                <a:latin typeface="MgOpen Cosmetica" panose="020B0500000300020003" pitchFamily="34" charset="0"/>
              </a:rPr>
            </a:br>
            <a:r>
              <a:rPr lang="en-ZA" altLang="x-none" sz="1900" kern="0" dirty="0">
                <a:latin typeface="MgOpen Cosmetica" panose="020B0500000300020003" pitchFamily="34" charset="0"/>
              </a:rPr>
              <a:t>to protection and care of children</a:t>
            </a:r>
          </a:p>
          <a:p>
            <a:pPr marL="266700" indent="-266700" eaLnBrk="1" hangingPunct="1">
              <a:spcBef>
                <a:spcPts val="0"/>
              </a:spcBef>
              <a:spcAft>
                <a:spcPts val="600"/>
              </a:spcAft>
              <a:buClr>
                <a:srgbClr val="EC008C"/>
              </a:buClr>
              <a:buSzPct val="90000"/>
              <a:buFont typeface="Wingdings" panose="05000000000000000000" pitchFamily="2" charset="2"/>
              <a:buChar char="l"/>
            </a:pPr>
            <a:r>
              <a:rPr lang="en-ZA" altLang="x-none" sz="1900" kern="0" dirty="0">
                <a:latin typeface="MgOpen Cosmetica" panose="020B0500000300020003" pitchFamily="34" charset="0"/>
              </a:rPr>
              <a:t>To advise government agencies on how best to </a:t>
            </a:r>
            <a:br>
              <a:rPr lang="en-ZA" altLang="x-none" sz="1900" kern="0" dirty="0">
                <a:latin typeface="MgOpen Cosmetica" panose="020B0500000300020003" pitchFamily="34" charset="0"/>
              </a:rPr>
            </a:br>
            <a:r>
              <a:rPr lang="en-ZA" altLang="x-none" sz="1900" kern="0" dirty="0">
                <a:latin typeface="MgOpen Cosmetica" panose="020B0500000300020003" pitchFamily="34" charset="0"/>
              </a:rPr>
              <a:t>fulfil their functions under laws on children</a:t>
            </a:r>
          </a:p>
          <a:p>
            <a:pPr marL="266700" indent="-266700" eaLnBrk="1" hangingPunct="1">
              <a:spcBef>
                <a:spcPts val="0"/>
              </a:spcBef>
              <a:spcAft>
                <a:spcPts val="600"/>
              </a:spcAft>
              <a:buClr>
                <a:srgbClr val="EC008C"/>
              </a:buClr>
              <a:buSzPct val="90000"/>
              <a:buFont typeface="Wingdings" panose="05000000000000000000" pitchFamily="2" charset="2"/>
              <a:buChar char="l"/>
            </a:pPr>
            <a:r>
              <a:rPr lang="en-ZA" altLang="x-none" sz="1900" kern="0" dirty="0">
                <a:latin typeface="MgOpen Cosmetica" panose="020B0500000300020003" pitchFamily="34" charset="0"/>
              </a:rPr>
              <a:t>To advise on the need for law reform</a:t>
            </a:r>
          </a:p>
          <a:p>
            <a:pPr marL="266700" indent="-266700" eaLnBrk="1" hangingPunct="1">
              <a:spcBef>
                <a:spcPts val="0"/>
              </a:spcBef>
              <a:spcAft>
                <a:spcPts val="600"/>
              </a:spcAft>
              <a:buClr>
                <a:srgbClr val="EC008C"/>
              </a:buClr>
              <a:buSzPct val="90000"/>
              <a:buFont typeface="Wingdings" panose="05000000000000000000" pitchFamily="2" charset="2"/>
              <a:buChar char="l"/>
            </a:pPr>
            <a:r>
              <a:rPr lang="en-ZA" altLang="x-none" sz="1900" kern="0" dirty="0">
                <a:latin typeface="MgOpen Cosmetica" panose="020B0500000300020003" pitchFamily="34" charset="0"/>
              </a:rPr>
              <a:t>To encourage involvement of NGOs and </a:t>
            </a:r>
            <a:br>
              <a:rPr lang="en-ZA" altLang="x-none" sz="1900" kern="0" dirty="0">
                <a:latin typeface="MgOpen Cosmetica" panose="020B0500000300020003" pitchFamily="34" charset="0"/>
              </a:rPr>
            </a:br>
            <a:r>
              <a:rPr lang="en-ZA" altLang="x-none" sz="1900" kern="0" dirty="0">
                <a:latin typeface="MgOpen Cosmetica" panose="020B0500000300020003" pitchFamily="34" charset="0"/>
              </a:rPr>
              <a:t>communities</a:t>
            </a:r>
          </a:p>
          <a:p>
            <a:pPr marL="266700" indent="-266700" eaLnBrk="1" hangingPunct="1">
              <a:spcBef>
                <a:spcPts val="0"/>
              </a:spcBef>
              <a:spcAft>
                <a:spcPts val="600"/>
              </a:spcAft>
              <a:buClr>
                <a:srgbClr val="EC008C"/>
              </a:buClr>
              <a:buSzPct val="90000"/>
              <a:buFont typeface="Wingdings" panose="05000000000000000000" pitchFamily="2" charset="2"/>
              <a:buChar char="l"/>
            </a:pPr>
            <a:r>
              <a:rPr lang="en-ZA" altLang="x-none" sz="1900" kern="0" dirty="0">
                <a:latin typeface="MgOpen Cosmetica" panose="020B0500000300020003" pitchFamily="34" charset="0"/>
              </a:rPr>
              <a:t>To design and recommend programmes relating </a:t>
            </a:r>
            <a:br>
              <a:rPr lang="en-ZA" altLang="x-none" sz="1900" kern="0" dirty="0">
                <a:latin typeface="MgOpen Cosmetica" panose="020B0500000300020003" pitchFamily="34" charset="0"/>
              </a:rPr>
            </a:br>
            <a:r>
              <a:rPr lang="en-ZA" altLang="x-none" sz="1900" kern="0" dirty="0">
                <a:latin typeface="MgOpen Cosmetica" panose="020B0500000300020003" pitchFamily="34" charset="0"/>
              </a:rPr>
              <a:t>to prevention services or child protection</a:t>
            </a:r>
          </a:p>
          <a:p>
            <a:pPr marL="266700" indent="-266700" eaLnBrk="1" hangingPunct="1">
              <a:spcBef>
                <a:spcPts val="0"/>
              </a:spcBef>
              <a:spcAft>
                <a:spcPts val="600"/>
              </a:spcAft>
              <a:buClr>
                <a:srgbClr val="EC008C"/>
              </a:buClr>
              <a:buSzPct val="90000"/>
              <a:buFont typeface="Wingdings" panose="05000000000000000000" pitchFamily="2" charset="2"/>
              <a:buChar char="l"/>
            </a:pPr>
            <a:r>
              <a:rPr lang="en-ZA" altLang="x-none" sz="1900" kern="0" dirty="0">
                <a:latin typeface="MgOpen Cosmetica" panose="020B0500000300020003" pitchFamily="34" charset="0"/>
              </a:rPr>
              <a:t>To study, investigate and monitor implementation </a:t>
            </a:r>
            <a:br>
              <a:rPr lang="en-ZA" altLang="x-none" sz="1900" kern="0" dirty="0">
                <a:latin typeface="MgOpen Cosmetica" panose="020B0500000300020003" pitchFamily="34" charset="0"/>
              </a:rPr>
            </a:br>
            <a:r>
              <a:rPr lang="en-ZA" altLang="x-none" sz="1900" kern="0" dirty="0">
                <a:latin typeface="MgOpen Cosmetica" panose="020B0500000300020003" pitchFamily="34" charset="0"/>
              </a:rPr>
              <a:t>of all laws relating to children</a:t>
            </a:r>
          </a:p>
          <a:p>
            <a:pPr marL="266700" indent="-266700" eaLnBrk="1" hangingPunct="1">
              <a:spcBef>
                <a:spcPts val="0"/>
              </a:spcBef>
              <a:spcAft>
                <a:spcPts val="600"/>
              </a:spcAft>
              <a:buClr>
                <a:srgbClr val="EC008C"/>
              </a:buClr>
              <a:buSzPct val="90000"/>
              <a:buFont typeface="Wingdings" panose="05000000000000000000" pitchFamily="2" charset="2"/>
              <a:buChar char="l"/>
            </a:pPr>
            <a:r>
              <a:rPr lang="en-GB" altLang="x-none" sz="1900" kern="0" dirty="0">
                <a:latin typeface="MgOpen Cosmetica" panose="020B0500000300020003" pitchFamily="34" charset="0"/>
              </a:rPr>
              <a:t>To perform other functions assigned by the Minister.</a:t>
            </a:r>
          </a:p>
        </p:txBody>
      </p:sp>
      <p:pic>
        <p:nvPicPr>
          <p:cNvPr id="307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55451" y="1906438"/>
            <a:ext cx="2355088" cy="17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a:stretch>
            <a:fillRect/>
          </a:stretch>
        </p:blipFill>
        <p:spPr>
          <a:xfrm>
            <a:off x="6155451" y="3851752"/>
            <a:ext cx="2355088" cy="1764043"/>
          </a:xfrm>
          <a:prstGeom prst="rect">
            <a:avLst/>
          </a:prstGeom>
        </p:spPr>
      </p:pic>
      <p:cxnSp>
        <p:nvCxnSpPr>
          <p:cNvPr id="22" name="Straight Connector 21">
            <a:extLst>
              <a:ext uri="{FF2B5EF4-FFF2-40B4-BE49-F238E27FC236}">
                <a16:creationId xmlns:a16="http://schemas.microsoft.com/office/drawing/2014/main" id="{CB4C3AA4-4086-4847-97A2-0DA104E39ADE}"/>
              </a:ext>
            </a:extLst>
          </p:cNvPr>
          <p:cNvCxnSpPr/>
          <p:nvPr/>
        </p:nvCxnSpPr>
        <p:spPr bwMode="auto">
          <a:xfrm>
            <a:off x="9082800" y="0"/>
            <a:ext cx="0" cy="6858000"/>
          </a:xfrm>
          <a:prstGeom prst="line">
            <a:avLst/>
          </a:prstGeom>
          <a:ln w="127000" cmpd="thickThin">
            <a:solidFill>
              <a:srgbClr val="EC00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278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2CA17D1-918E-4096-84AF-89A75485E7CF}"/>
              </a:ext>
            </a:extLst>
          </p:cNvPr>
          <p:cNvGrpSpPr/>
          <p:nvPr/>
        </p:nvGrpSpPr>
        <p:grpSpPr>
          <a:xfrm>
            <a:off x="60580" y="-1586"/>
            <a:ext cx="9022840" cy="6859586"/>
            <a:chOff x="60580" y="-1586"/>
            <a:chExt cx="9022840" cy="6859586"/>
          </a:xfrm>
        </p:grpSpPr>
        <p:cxnSp>
          <p:nvCxnSpPr>
            <p:cNvPr id="3" name="Straight Connector 2">
              <a:extLst>
                <a:ext uri="{FF2B5EF4-FFF2-40B4-BE49-F238E27FC236}">
                  <a16:creationId xmlns:a16="http://schemas.microsoft.com/office/drawing/2014/main" id="{0E9E1B8C-D236-41A0-B0D4-AE243A997302}"/>
                </a:ext>
              </a:extLst>
            </p:cNvPr>
            <p:cNvCxnSpPr>
              <a:cxnSpLocks/>
            </p:cNvCxnSpPr>
            <p:nvPr/>
          </p:nvCxnSpPr>
          <p:spPr>
            <a:xfrm>
              <a:off x="60580" y="0"/>
              <a:ext cx="0" cy="6858000"/>
            </a:xfrm>
            <a:prstGeom prst="line">
              <a:avLst/>
            </a:prstGeom>
            <a:ln w="127000" cmpd="thinThick">
              <a:solidFill>
                <a:srgbClr val="EC008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CEB0CA-A8BA-4BA6-8189-AF2A8DC50F57}"/>
                </a:ext>
              </a:extLst>
            </p:cNvPr>
            <p:cNvCxnSpPr>
              <a:cxnSpLocks/>
            </p:cNvCxnSpPr>
            <p:nvPr/>
          </p:nvCxnSpPr>
          <p:spPr>
            <a:xfrm>
              <a:off x="9083420" y="-1586"/>
              <a:ext cx="0" cy="6858000"/>
            </a:xfrm>
            <a:prstGeom prst="line">
              <a:avLst/>
            </a:prstGeom>
            <a:ln w="127000" cmpd="thickThin">
              <a:solidFill>
                <a:srgbClr val="EC008C"/>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334E0936-71C5-461D-8460-7803F2C6419A}"/>
              </a:ext>
            </a:extLst>
          </p:cNvPr>
          <p:cNvGrpSpPr/>
          <p:nvPr/>
        </p:nvGrpSpPr>
        <p:grpSpPr>
          <a:xfrm>
            <a:off x="152020" y="548894"/>
            <a:ext cx="1495202" cy="881444"/>
            <a:chOff x="142876" y="548894"/>
            <a:chExt cx="1495202" cy="881444"/>
          </a:xfrm>
        </p:grpSpPr>
        <p:grpSp>
          <p:nvGrpSpPr>
            <p:cNvPr id="27" name="Group 9">
              <a:extLst>
                <a:ext uri="{FF2B5EF4-FFF2-40B4-BE49-F238E27FC236}">
                  <a16:creationId xmlns:a16="http://schemas.microsoft.com/office/drawing/2014/main" id="{68BCF1EE-7C4A-4617-8806-3AC830F63304}"/>
                </a:ext>
              </a:extLst>
            </p:cNvPr>
            <p:cNvGrpSpPr>
              <a:grpSpLocks/>
            </p:cNvGrpSpPr>
            <p:nvPr/>
          </p:nvGrpSpPr>
          <p:grpSpPr bwMode="auto">
            <a:xfrm>
              <a:off x="142876" y="596220"/>
              <a:ext cx="1021943" cy="791230"/>
              <a:chOff x="45451" y="590550"/>
              <a:chExt cx="1213436" cy="848620"/>
            </a:xfrm>
          </p:grpSpPr>
          <p:cxnSp>
            <p:nvCxnSpPr>
              <p:cNvPr id="31" name="Straight Connector 30">
                <a:extLst>
                  <a:ext uri="{FF2B5EF4-FFF2-40B4-BE49-F238E27FC236}">
                    <a16:creationId xmlns:a16="http://schemas.microsoft.com/office/drawing/2014/main" id="{58CDAFC3-7CD9-47AA-8159-6243E4B572DA}"/>
                  </a:ext>
                </a:extLst>
              </p:cNvPr>
              <p:cNvCxnSpPr>
                <a:cxnSpLocks/>
              </p:cNvCxnSpPr>
              <p:nvPr/>
            </p:nvCxnSpPr>
            <p:spPr>
              <a:xfrm>
                <a:off x="45451" y="1015653"/>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638919-F47A-4D8F-89C8-C4EE65DEDECF}"/>
                  </a:ext>
                </a:extLst>
              </p:cNvPr>
              <p:cNvCxnSpPr>
                <a:cxnSpLocks/>
              </p:cNvCxnSpPr>
              <p:nvPr/>
            </p:nvCxnSpPr>
            <p:spPr>
              <a:xfrm>
                <a:off x="45451" y="1120342"/>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A3E14D6-8059-4D0E-89B1-29836E345D09}"/>
                  </a:ext>
                </a:extLst>
              </p:cNvPr>
              <p:cNvCxnSpPr>
                <a:cxnSpLocks/>
              </p:cNvCxnSpPr>
              <p:nvPr/>
            </p:nvCxnSpPr>
            <p:spPr>
              <a:xfrm>
                <a:off x="45451" y="909378"/>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0427D71-7C0C-4C89-80A0-C470F4EA9C27}"/>
                  </a:ext>
                </a:extLst>
              </p:cNvPr>
              <p:cNvCxnSpPr>
                <a:cxnSpLocks/>
              </p:cNvCxnSpPr>
              <p:nvPr/>
            </p:nvCxnSpPr>
            <p:spPr>
              <a:xfrm>
                <a:off x="45451" y="803101"/>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CD3EB36-E7A6-4525-9394-B5FAC7233D01}"/>
                  </a:ext>
                </a:extLst>
              </p:cNvPr>
              <p:cNvCxnSpPr>
                <a:cxnSpLocks/>
              </p:cNvCxnSpPr>
              <p:nvPr/>
            </p:nvCxnSpPr>
            <p:spPr>
              <a:xfrm>
                <a:off x="45451" y="696826"/>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134D02B-6AAB-4118-BF7F-038337979A1F}"/>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8D706AE-D181-423C-A428-2AEFF03C9F8F}"/>
                  </a:ext>
                </a:extLst>
              </p:cNvPr>
              <p:cNvCxnSpPr>
                <a:cxnSpLocks/>
              </p:cNvCxnSpPr>
              <p:nvPr/>
            </p:nvCxnSpPr>
            <p:spPr>
              <a:xfrm>
                <a:off x="45451" y="143917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82D6AB-687C-4C07-8867-F40972E278D0}"/>
                  </a:ext>
                </a:extLst>
              </p:cNvPr>
              <p:cNvCxnSpPr>
                <a:cxnSpLocks/>
              </p:cNvCxnSpPr>
              <p:nvPr/>
            </p:nvCxnSpPr>
            <p:spPr>
              <a:xfrm>
                <a:off x="45451" y="1226619"/>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8212939-A536-45F9-AECA-1D6C5793560A}"/>
                  </a:ext>
                </a:extLst>
              </p:cNvPr>
              <p:cNvCxnSpPr>
                <a:cxnSpLocks/>
              </p:cNvCxnSpPr>
              <p:nvPr/>
            </p:nvCxnSpPr>
            <p:spPr>
              <a:xfrm>
                <a:off x="45451" y="1332894"/>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12">
              <a:extLst>
                <a:ext uri="{FF2B5EF4-FFF2-40B4-BE49-F238E27FC236}">
                  <a16:creationId xmlns:a16="http://schemas.microsoft.com/office/drawing/2014/main" id="{FF713222-0BA6-4905-9256-6D35230F69D4}"/>
                </a:ext>
              </a:extLst>
            </p:cNvPr>
            <p:cNvGrpSpPr>
              <a:grpSpLocks/>
            </p:cNvGrpSpPr>
            <p:nvPr/>
          </p:nvGrpSpPr>
          <p:grpSpPr bwMode="auto">
            <a:xfrm>
              <a:off x="741844" y="548894"/>
              <a:ext cx="896234" cy="881444"/>
              <a:chOff x="785813" y="539748"/>
              <a:chExt cx="962298" cy="946152"/>
            </a:xfrm>
          </p:grpSpPr>
          <p:sp>
            <p:nvSpPr>
              <p:cNvPr id="29" name="Oval 28">
                <a:extLst>
                  <a:ext uri="{FF2B5EF4-FFF2-40B4-BE49-F238E27FC236}">
                    <a16:creationId xmlns:a16="http://schemas.microsoft.com/office/drawing/2014/main" id="{D0E32E25-EA9A-4F42-AA0C-3C787DABB1B2}"/>
                  </a:ext>
                </a:extLst>
              </p:cNvPr>
              <p:cNvSpPr/>
              <p:nvPr/>
            </p:nvSpPr>
            <p:spPr bwMode="auto">
              <a:xfrm>
                <a:off x="785813" y="539748"/>
                <a:ext cx="962298" cy="946152"/>
              </a:xfrm>
              <a:prstGeom prst="ellipse">
                <a:avLst/>
              </a:prstGeom>
              <a:solidFill>
                <a:srgbClr val="EC008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a:p>
            </p:txBody>
          </p:sp>
          <p:pic>
            <p:nvPicPr>
              <p:cNvPr id="30" name="Picture 22">
                <a:extLst>
                  <a:ext uri="{FF2B5EF4-FFF2-40B4-BE49-F238E27FC236}">
                    <a16:creationId xmlns:a16="http://schemas.microsoft.com/office/drawing/2014/main" id="{15CD5FD9-1EAE-49B7-997E-BFC41FFAE93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760996" y="548897"/>
            <a:ext cx="5970351" cy="5759827"/>
          </a:xfrm>
          <a:prstGeom prst="rect">
            <a:avLst/>
          </a:prstGeom>
        </p:spPr>
      </p:pic>
    </p:spTree>
    <p:extLst>
      <p:ext uri="{BB962C8B-B14F-4D97-AF65-F5344CB8AC3E}">
        <p14:creationId xmlns:p14="http://schemas.microsoft.com/office/powerpoint/2010/main" val="3416516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DDF90E5-92C6-4C39-92D5-6D834FF6613E}"/>
              </a:ext>
            </a:extLst>
          </p:cNvPr>
          <p:cNvCxnSpPr/>
          <p:nvPr/>
        </p:nvCxnSpPr>
        <p:spPr bwMode="auto">
          <a:xfrm>
            <a:off x="62670" y="0"/>
            <a:ext cx="0" cy="6858000"/>
          </a:xfrm>
          <a:prstGeom prst="line">
            <a:avLst/>
          </a:prstGeom>
          <a:ln w="127000" cmpd="thinThick">
            <a:solidFill>
              <a:srgbClr val="EC008C"/>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DF9F94F-69DA-43E0-95D6-DCAAA6A05FB0}"/>
              </a:ext>
            </a:extLst>
          </p:cNvPr>
          <p:cNvCxnSpPr/>
          <p:nvPr/>
        </p:nvCxnSpPr>
        <p:spPr bwMode="auto">
          <a:xfrm>
            <a:off x="9082800" y="0"/>
            <a:ext cx="0" cy="6858000"/>
          </a:xfrm>
          <a:prstGeom prst="line">
            <a:avLst/>
          </a:prstGeom>
          <a:ln w="127000" cmpd="thickThin">
            <a:solidFill>
              <a:srgbClr val="EC008C"/>
            </a:solidFill>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CF533662-99A5-454B-843B-A32E6090CC27}"/>
              </a:ext>
            </a:extLst>
          </p:cNvPr>
          <p:cNvGrpSpPr/>
          <p:nvPr/>
        </p:nvGrpSpPr>
        <p:grpSpPr>
          <a:xfrm>
            <a:off x="476390" y="511488"/>
            <a:ext cx="8056419" cy="6044237"/>
            <a:chOff x="687463" y="-561676"/>
            <a:chExt cx="8056419" cy="6044237"/>
          </a:xfrm>
        </p:grpSpPr>
        <p:sp>
          <p:nvSpPr>
            <p:cNvPr id="88" name="Rectangle 5">
              <a:extLst>
                <a:ext uri="{FF2B5EF4-FFF2-40B4-BE49-F238E27FC236}">
                  <a16:creationId xmlns:a16="http://schemas.microsoft.com/office/drawing/2014/main" id="{C9734D4D-E471-4228-9D71-F9B85A6DED84}"/>
                </a:ext>
              </a:extLst>
            </p:cNvPr>
            <p:cNvSpPr txBox="1">
              <a:spLocks noChangeArrowheads="1"/>
            </p:cNvSpPr>
            <p:nvPr/>
          </p:nvSpPr>
          <p:spPr bwMode="auto">
            <a:xfrm>
              <a:off x="687463" y="1788233"/>
              <a:ext cx="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eaLnBrk="1" hangingPunct="1">
                <a:spcBef>
                  <a:spcPts val="0"/>
                </a:spcBef>
                <a:buClr>
                  <a:srgbClr val="EC008C"/>
                </a:buClr>
                <a:buNone/>
              </a:pPr>
              <a:endParaRPr lang="en-GB" altLang="x-none" sz="2800" kern="0" dirty="0">
                <a:solidFill>
                  <a:schemeClr val="tx1"/>
                </a:solidFill>
                <a:latin typeface="MgOpen Cosmetica" panose="020B0500000300020003" pitchFamily="34" charset="0"/>
              </a:endParaRPr>
            </a:p>
          </p:txBody>
        </p:sp>
        <p:sp>
          <p:nvSpPr>
            <p:cNvPr id="89" name="Rectangle 5">
              <a:extLst>
                <a:ext uri="{FF2B5EF4-FFF2-40B4-BE49-F238E27FC236}">
                  <a16:creationId xmlns:a16="http://schemas.microsoft.com/office/drawing/2014/main" id="{26176B0F-68AF-48F7-9594-C8ABC2F81544}"/>
                </a:ext>
              </a:extLst>
            </p:cNvPr>
            <p:cNvSpPr txBox="1">
              <a:spLocks noChangeArrowheads="1"/>
            </p:cNvSpPr>
            <p:nvPr/>
          </p:nvSpPr>
          <p:spPr bwMode="auto">
            <a:xfrm>
              <a:off x="2275017" y="-561676"/>
              <a:ext cx="6468865"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eaLnBrk="1" hangingPunct="1">
                <a:spcBef>
                  <a:spcPts val="0"/>
                </a:spcBef>
                <a:buFontTx/>
                <a:buNone/>
              </a:pPr>
              <a:r>
                <a:rPr lang="en-ZA" altLang="x-none" b="1" kern="0" dirty="0">
                  <a:solidFill>
                    <a:srgbClr val="EC008C"/>
                  </a:solidFill>
                  <a:latin typeface="MgOpen Cosmetica" panose="020B0500000300020003" pitchFamily="34" charset="0"/>
                </a:rPr>
                <a:t>Procedures of the </a:t>
              </a:r>
              <a:br>
                <a:rPr lang="en-ZA" altLang="x-none" b="1" kern="0" dirty="0">
                  <a:solidFill>
                    <a:srgbClr val="EC008C"/>
                  </a:solidFill>
                  <a:latin typeface="MgOpen Cosmetica" panose="020B0500000300020003" pitchFamily="34" charset="0"/>
                </a:rPr>
              </a:br>
              <a:r>
                <a:rPr lang="en-ZA" altLang="x-none" b="1" kern="0" dirty="0">
                  <a:solidFill>
                    <a:srgbClr val="EC008C"/>
                  </a:solidFill>
                  <a:latin typeface="MgOpen Cosmetica" panose="020B0500000300020003" pitchFamily="34" charset="0"/>
                </a:rPr>
                <a:t>National Advisory Council</a:t>
              </a:r>
              <a:endParaRPr lang="en-GB" altLang="x-none" b="1" kern="0" dirty="0">
                <a:solidFill>
                  <a:srgbClr val="EC008C"/>
                </a:solidFill>
                <a:latin typeface="MgOpen Cosmetica" panose="020B0500000300020003" pitchFamily="34" charset="0"/>
              </a:endParaRPr>
            </a:p>
          </p:txBody>
        </p:sp>
        <p:sp>
          <p:nvSpPr>
            <p:cNvPr id="90"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687463" y="558136"/>
              <a:ext cx="7887402"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eaLnBrk="1" hangingPunct="1">
                <a:spcBef>
                  <a:spcPts val="0"/>
                </a:spcBef>
                <a:spcAft>
                  <a:spcPts val="600"/>
                </a:spcAft>
                <a:buClr>
                  <a:srgbClr val="EC008C"/>
                </a:buClr>
                <a:buSzPct val="90000"/>
                <a:buFont typeface="Wingdings" panose="05000000000000000000" pitchFamily="2" charset="2"/>
                <a:buChar char="l"/>
              </a:pPr>
              <a:r>
                <a:rPr lang="en-ZA" altLang="x-none" sz="2000" kern="0" dirty="0">
                  <a:solidFill>
                    <a:srgbClr val="EC008C"/>
                  </a:solidFill>
                  <a:latin typeface="MgOpen Cosmetica" panose="020B0500000300020003" pitchFamily="34" charset="0"/>
                </a:rPr>
                <a:t>Meetings: </a:t>
              </a:r>
              <a:r>
                <a:rPr lang="en-ZA" altLang="x-none" sz="2000" kern="0" dirty="0">
                  <a:solidFill>
                    <a:schemeClr val="tx1"/>
                  </a:solidFill>
                  <a:latin typeface="MgOpen Cosmetica" panose="020B0500000300020003" pitchFamily="34" charset="0"/>
                </a:rPr>
                <a:t>2x per year minimum</a:t>
              </a:r>
            </a:p>
            <a:p>
              <a:pPr eaLnBrk="1" hangingPunct="1">
                <a:spcBef>
                  <a:spcPts val="0"/>
                </a:spcBef>
                <a:spcAft>
                  <a:spcPts val="600"/>
                </a:spcAft>
                <a:buClr>
                  <a:srgbClr val="EC008C"/>
                </a:buClr>
                <a:buSzPct val="90000"/>
                <a:buFont typeface="Wingdings" panose="05000000000000000000" pitchFamily="2" charset="2"/>
                <a:buChar char="l"/>
              </a:pPr>
              <a:r>
                <a:rPr lang="en-ZA" altLang="x-none" sz="2000" kern="0" dirty="0">
                  <a:solidFill>
                    <a:srgbClr val="EC008C"/>
                  </a:solidFill>
                  <a:latin typeface="MgOpen Cosmetica" panose="020B0500000300020003" pitchFamily="34" charset="0"/>
                </a:rPr>
                <a:t>Quorum:</a:t>
              </a:r>
              <a:r>
                <a:rPr lang="en-ZA" altLang="x-none" sz="2000" kern="0" dirty="0">
                  <a:solidFill>
                    <a:schemeClr val="tx1"/>
                  </a:solidFill>
                  <a:latin typeface="MgOpen Cosmetica" panose="020B0500000300020003" pitchFamily="34" charset="0"/>
                </a:rPr>
                <a:t> 8 out of 14 members </a:t>
              </a:r>
            </a:p>
            <a:p>
              <a:pPr eaLnBrk="1" hangingPunct="1">
                <a:spcBef>
                  <a:spcPts val="0"/>
                </a:spcBef>
                <a:spcAft>
                  <a:spcPts val="600"/>
                </a:spcAft>
                <a:buClr>
                  <a:srgbClr val="EC008C"/>
                </a:buClr>
                <a:buSzPct val="90000"/>
                <a:buFont typeface="Wingdings" panose="05000000000000000000" pitchFamily="2" charset="2"/>
                <a:buChar char="l"/>
              </a:pPr>
              <a:r>
                <a:rPr lang="en-ZA" altLang="x-none" sz="2000" kern="0" dirty="0">
                  <a:solidFill>
                    <a:srgbClr val="EC008C"/>
                  </a:solidFill>
                  <a:latin typeface="MgOpen Cosmetica" panose="020B0500000300020003" pitchFamily="34" charset="0"/>
                </a:rPr>
                <a:t>Committees:</a:t>
              </a:r>
              <a:r>
                <a:rPr lang="en-ZA" altLang="x-none" sz="2000" kern="0" dirty="0">
                  <a:solidFill>
                    <a:schemeClr val="tx1"/>
                  </a:solidFill>
                  <a:latin typeface="MgOpen Cosmetica" panose="020B0500000300020003" pitchFamily="34" charset="0"/>
                </a:rPr>
                <a:t> established as needed</a:t>
              </a:r>
            </a:p>
            <a:p>
              <a:pPr eaLnBrk="1" hangingPunct="1">
                <a:spcBef>
                  <a:spcPts val="0"/>
                </a:spcBef>
                <a:spcAft>
                  <a:spcPts val="600"/>
                </a:spcAft>
                <a:buClr>
                  <a:srgbClr val="EC008C"/>
                </a:buClr>
                <a:buSzPct val="90000"/>
                <a:buFont typeface="Wingdings" panose="05000000000000000000" pitchFamily="2" charset="2"/>
                <a:buChar char="l"/>
              </a:pPr>
              <a:r>
                <a:rPr lang="en-ZA" altLang="x-none" sz="2000" kern="0" dirty="0">
                  <a:solidFill>
                    <a:srgbClr val="EC008C"/>
                  </a:solidFill>
                  <a:latin typeface="MgOpen Cosmetica" panose="020B0500000300020003" pitchFamily="34" charset="0"/>
                </a:rPr>
                <a:t>Administration: </a:t>
              </a:r>
              <a:r>
                <a:rPr lang="en-ZA" altLang="x-none" sz="2000" kern="0" dirty="0">
                  <a:solidFill>
                    <a:schemeClr val="tx1"/>
                  </a:solidFill>
                  <a:latin typeface="MgOpen Cosmetica" panose="020B0500000300020003" pitchFamily="34" charset="0"/>
                </a:rPr>
                <a:t>provided by Ministry responsible </a:t>
              </a:r>
              <a:br>
                <a:rPr lang="en-ZA" altLang="x-none" sz="2000" kern="0" dirty="0">
                  <a:solidFill>
                    <a:schemeClr val="tx1"/>
                  </a:solidFill>
                  <a:latin typeface="MgOpen Cosmetica" panose="020B0500000300020003" pitchFamily="34" charset="0"/>
                </a:rPr>
              </a:br>
              <a:r>
                <a:rPr lang="en-ZA" altLang="x-none" sz="2000" kern="0" dirty="0">
                  <a:solidFill>
                    <a:schemeClr val="tx1"/>
                  </a:solidFill>
                  <a:latin typeface="MgOpen Cosmetica" panose="020B0500000300020003" pitchFamily="34" charset="0"/>
                </a:rPr>
                <a:t>for child welfare</a:t>
              </a:r>
            </a:p>
            <a:p>
              <a:pPr eaLnBrk="1" hangingPunct="1">
                <a:spcBef>
                  <a:spcPts val="0"/>
                </a:spcBef>
                <a:spcAft>
                  <a:spcPts val="600"/>
                </a:spcAft>
                <a:buClr>
                  <a:srgbClr val="EC008C"/>
                </a:buClr>
                <a:buSzPct val="90000"/>
                <a:buFont typeface="Wingdings" panose="05000000000000000000" pitchFamily="2" charset="2"/>
                <a:buChar char="l"/>
              </a:pPr>
              <a:r>
                <a:rPr lang="en-ZA" altLang="x-none" sz="2000" kern="0" dirty="0">
                  <a:solidFill>
                    <a:srgbClr val="EC008C"/>
                  </a:solidFill>
                  <a:latin typeface="MgOpen Cosmetica" panose="020B0500000300020003" pitchFamily="34" charset="0"/>
                </a:rPr>
                <a:t>External advisors: </a:t>
              </a:r>
              <a:r>
                <a:rPr lang="en-ZA" altLang="x-none" sz="2000" kern="0" dirty="0">
                  <a:solidFill>
                    <a:schemeClr val="tx1"/>
                  </a:solidFill>
                  <a:latin typeface="MgOpen Cosmetica" panose="020B0500000300020003" pitchFamily="34" charset="0"/>
                </a:rPr>
                <a:t>can appoint any expert</a:t>
              </a:r>
            </a:p>
            <a:p>
              <a:pPr eaLnBrk="1" hangingPunct="1">
                <a:spcBef>
                  <a:spcPts val="0"/>
                </a:spcBef>
                <a:spcAft>
                  <a:spcPts val="600"/>
                </a:spcAft>
                <a:buClr>
                  <a:srgbClr val="EC008C"/>
                </a:buClr>
                <a:buSzPct val="90000"/>
                <a:buFont typeface="Wingdings" panose="05000000000000000000" pitchFamily="2" charset="2"/>
                <a:buChar char="l"/>
              </a:pPr>
              <a:r>
                <a:rPr lang="en-ZA" altLang="x-none" sz="2000" kern="0" dirty="0">
                  <a:solidFill>
                    <a:srgbClr val="EC008C"/>
                  </a:solidFill>
                  <a:latin typeface="MgOpen Cosmetica" panose="020B0500000300020003" pitchFamily="34" charset="0"/>
                </a:rPr>
                <a:t>Expenses: </a:t>
              </a:r>
              <a:r>
                <a:rPr lang="en-ZA" altLang="x-none" sz="2000" kern="0" dirty="0">
                  <a:solidFill>
                    <a:schemeClr val="tx1"/>
                  </a:solidFill>
                  <a:latin typeface="MgOpen Cosmetica" panose="020B0500000300020003" pitchFamily="34" charset="0"/>
                </a:rPr>
                <a:t>from State Revenue Fund or </a:t>
              </a:r>
              <a:br>
                <a:rPr lang="en-ZA" altLang="x-none" sz="2000" kern="0" dirty="0">
                  <a:solidFill>
                    <a:schemeClr val="tx1"/>
                  </a:solidFill>
                  <a:latin typeface="MgOpen Cosmetica" panose="020B0500000300020003" pitchFamily="34" charset="0"/>
                </a:rPr>
              </a:br>
              <a:r>
                <a:rPr lang="en-ZA" altLang="x-none" sz="2000" kern="0" dirty="0">
                  <a:solidFill>
                    <a:schemeClr val="tx1"/>
                  </a:solidFill>
                  <a:latin typeface="MgOpen Cosmetica" panose="020B0500000300020003" pitchFamily="34" charset="0"/>
                </a:rPr>
                <a:t>Children’s Fund </a:t>
              </a:r>
            </a:p>
            <a:p>
              <a:pPr eaLnBrk="1" hangingPunct="1">
                <a:spcBef>
                  <a:spcPts val="0"/>
                </a:spcBef>
                <a:spcAft>
                  <a:spcPts val="600"/>
                </a:spcAft>
                <a:buClr>
                  <a:srgbClr val="EC008C"/>
                </a:buClr>
                <a:buSzPct val="90000"/>
                <a:buFont typeface="Wingdings" panose="05000000000000000000" pitchFamily="2" charset="2"/>
                <a:buChar char="l"/>
              </a:pPr>
              <a:r>
                <a:rPr lang="en-ZA" altLang="x-none" sz="2000" kern="0" dirty="0">
                  <a:solidFill>
                    <a:srgbClr val="EC008C"/>
                  </a:solidFill>
                  <a:latin typeface="MgOpen Cosmetica" panose="020B0500000300020003" pitchFamily="34" charset="0"/>
                </a:rPr>
                <a:t>Access to information: </a:t>
              </a:r>
              <a:r>
                <a:rPr lang="en-ZA" altLang="x-none" sz="2000" kern="0" dirty="0">
                  <a:solidFill>
                    <a:schemeClr val="tx1"/>
                  </a:solidFill>
                  <a:latin typeface="MgOpen Cosmetica" panose="020B0500000300020003" pitchFamily="34" charset="0"/>
                </a:rPr>
                <a:t>right to access information from any government body as necessary to carry out functions</a:t>
              </a:r>
            </a:p>
            <a:p>
              <a:pPr eaLnBrk="1" hangingPunct="1">
                <a:spcBef>
                  <a:spcPts val="0"/>
                </a:spcBef>
                <a:spcAft>
                  <a:spcPts val="600"/>
                </a:spcAft>
                <a:buClr>
                  <a:srgbClr val="EC008C"/>
                </a:buClr>
                <a:buSzPct val="90000"/>
                <a:buFont typeface="Wingdings" panose="05000000000000000000" pitchFamily="2" charset="2"/>
                <a:buChar char="l"/>
              </a:pPr>
              <a:r>
                <a:rPr lang="en-ZA" altLang="x-none" sz="2000" kern="0" dirty="0">
                  <a:solidFill>
                    <a:srgbClr val="EC008C"/>
                  </a:solidFill>
                  <a:latin typeface="MgOpen Cosmetica" panose="020B0500000300020003" pitchFamily="34" charset="0"/>
                </a:rPr>
                <a:t>Annual reports from ministries: </a:t>
              </a:r>
              <a:r>
                <a:rPr lang="en-ZA" altLang="x-none" sz="2000" kern="0" dirty="0">
                  <a:solidFill>
                    <a:schemeClr val="tx1"/>
                  </a:solidFill>
                  <a:latin typeface="MgOpen Cosmetica" panose="020B0500000300020003" pitchFamily="34" charset="0"/>
                </a:rPr>
                <a:t>all ministries that exercise functions affecting children must report to Council</a:t>
              </a:r>
            </a:p>
            <a:p>
              <a:pPr eaLnBrk="1" hangingPunct="1">
                <a:spcBef>
                  <a:spcPts val="0"/>
                </a:spcBef>
                <a:spcAft>
                  <a:spcPts val="600"/>
                </a:spcAft>
                <a:buClr>
                  <a:srgbClr val="EC008C"/>
                </a:buClr>
                <a:buSzPct val="90000"/>
                <a:buFont typeface="Wingdings" panose="05000000000000000000" pitchFamily="2" charset="2"/>
                <a:buChar char="l"/>
              </a:pPr>
              <a:r>
                <a:rPr lang="en-ZA" altLang="x-none" sz="2000" kern="0" dirty="0">
                  <a:solidFill>
                    <a:srgbClr val="EC008C"/>
                  </a:solidFill>
                  <a:latin typeface="MgOpen Cosmetica" panose="020B0500000300020003" pitchFamily="34" charset="0"/>
                </a:rPr>
                <a:t>Annual report of council: </a:t>
              </a:r>
              <a:r>
                <a:rPr lang="en-ZA" altLang="x-none" sz="2000" kern="0" dirty="0">
                  <a:solidFill>
                    <a:schemeClr val="tx1"/>
                  </a:solidFill>
                  <a:latin typeface="MgOpen Cosmetica" panose="020B0500000300020003" pitchFamily="34" charset="0"/>
                </a:rPr>
                <a:t>report to Minister responsible </a:t>
              </a:r>
              <a:br>
                <a:rPr lang="en-ZA" altLang="x-none" sz="2000" kern="0" dirty="0">
                  <a:solidFill>
                    <a:schemeClr val="tx1"/>
                  </a:solidFill>
                  <a:latin typeface="MgOpen Cosmetica" panose="020B0500000300020003" pitchFamily="34" charset="0"/>
                </a:rPr>
              </a:br>
              <a:r>
                <a:rPr lang="en-ZA" altLang="x-none" sz="2000" kern="0" dirty="0">
                  <a:solidFill>
                    <a:schemeClr val="tx1"/>
                  </a:solidFill>
                  <a:latin typeface="MgOpen Cosmetica" panose="020B0500000300020003" pitchFamily="34" charset="0"/>
                </a:rPr>
                <a:t>for child welfare, who must table the report in Parliament</a:t>
              </a:r>
              <a:endParaRPr lang="en-ZA" altLang="x-none" sz="2800" kern="0" dirty="0">
                <a:solidFill>
                  <a:schemeClr val="tx1"/>
                </a:solidFill>
                <a:latin typeface="MgOpen Cosmetica" panose="020B0500000300020003" pitchFamily="34" charset="0"/>
              </a:endParaRPr>
            </a:p>
          </p:txBody>
        </p:sp>
        <p:sp>
          <p:nvSpPr>
            <p:cNvPr id="91" name="Rectangle 5">
              <a:extLst>
                <a:ext uri="{FF2B5EF4-FFF2-40B4-BE49-F238E27FC236}">
                  <a16:creationId xmlns:a16="http://schemas.microsoft.com/office/drawing/2014/main" id="{6944942F-359F-4CE4-B036-CD6B2210511E}"/>
                </a:ext>
              </a:extLst>
            </p:cNvPr>
            <p:cNvSpPr txBox="1">
              <a:spLocks noChangeArrowheads="1"/>
            </p:cNvSpPr>
            <p:nvPr/>
          </p:nvSpPr>
          <p:spPr bwMode="auto">
            <a:xfrm>
              <a:off x="687463" y="902082"/>
              <a:ext cx="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eaLnBrk="1" hangingPunct="1">
                <a:spcBef>
                  <a:spcPts val="0"/>
                </a:spcBef>
                <a:buClr>
                  <a:srgbClr val="7E2C76"/>
                </a:buClr>
                <a:buNone/>
              </a:pPr>
              <a:endParaRPr lang="en-GB" altLang="x-none" sz="2800" kern="0" dirty="0">
                <a:solidFill>
                  <a:schemeClr val="tx1"/>
                </a:solidFill>
                <a:latin typeface="MgOpen Cosmetica" panose="020B0500000300020003" pitchFamily="34" charset="0"/>
              </a:endParaRPr>
            </a:p>
          </p:txBody>
        </p:sp>
      </p:grpSp>
      <p:grpSp>
        <p:nvGrpSpPr>
          <p:cNvPr id="42" name="Group 41">
            <a:extLst>
              <a:ext uri="{FF2B5EF4-FFF2-40B4-BE49-F238E27FC236}">
                <a16:creationId xmlns:a16="http://schemas.microsoft.com/office/drawing/2014/main" id="{5CF9B63C-7DA3-4BA6-9317-4926596AD851}"/>
              </a:ext>
            </a:extLst>
          </p:cNvPr>
          <p:cNvGrpSpPr/>
          <p:nvPr/>
        </p:nvGrpSpPr>
        <p:grpSpPr>
          <a:xfrm>
            <a:off x="152020" y="548894"/>
            <a:ext cx="1495202" cy="881444"/>
            <a:chOff x="142876" y="548894"/>
            <a:chExt cx="1495202" cy="881444"/>
          </a:xfrm>
        </p:grpSpPr>
        <p:grpSp>
          <p:nvGrpSpPr>
            <p:cNvPr id="43" name="Group 9">
              <a:extLst>
                <a:ext uri="{FF2B5EF4-FFF2-40B4-BE49-F238E27FC236}">
                  <a16:creationId xmlns:a16="http://schemas.microsoft.com/office/drawing/2014/main" id="{B755E2C2-939C-4D28-AFD8-948494FA53FC}"/>
                </a:ext>
              </a:extLst>
            </p:cNvPr>
            <p:cNvGrpSpPr>
              <a:grpSpLocks/>
            </p:cNvGrpSpPr>
            <p:nvPr/>
          </p:nvGrpSpPr>
          <p:grpSpPr bwMode="auto">
            <a:xfrm>
              <a:off x="142876" y="596220"/>
              <a:ext cx="1021943" cy="791230"/>
              <a:chOff x="45451" y="590550"/>
              <a:chExt cx="1213436" cy="848620"/>
            </a:xfrm>
          </p:grpSpPr>
          <p:cxnSp>
            <p:nvCxnSpPr>
              <p:cNvPr id="47" name="Straight Connector 46">
                <a:extLst>
                  <a:ext uri="{FF2B5EF4-FFF2-40B4-BE49-F238E27FC236}">
                    <a16:creationId xmlns:a16="http://schemas.microsoft.com/office/drawing/2014/main" id="{C5F53568-5198-4782-8046-01C8EB0867D0}"/>
                  </a:ext>
                </a:extLst>
              </p:cNvPr>
              <p:cNvCxnSpPr>
                <a:cxnSpLocks/>
              </p:cNvCxnSpPr>
              <p:nvPr/>
            </p:nvCxnSpPr>
            <p:spPr>
              <a:xfrm>
                <a:off x="45451" y="1015653"/>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5C27A07-20C7-4A48-8B6C-961C6F940423}"/>
                  </a:ext>
                </a:extLst>
              </p:cNvPr>
              <p:cNvCxnSpPr>
                <a:cxnSpLocks/>
              </p:cNvCxnSpPr>
              <p:nvPr/>
            </p:nvCxnSpPr>
            <p:spPr>
              <a:xfrm>
                <a:off x="45451" y="1120342"/>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303E28E-B8BF-4741-8666-1131C28D1DA7}"/>
                  </a:ext>
                </a:extLst>
              </p:cNvPr>
              <p:cNvCxnSpPr>
                <a:cxnSpLocks/>
              </p:cNvCxnSpPr>
              <p:nvPr/>
            </p:nvCxnSpPr>
            <p:spPr>
              <a:xfrm>
                <a:off x="45451" y="909378"/>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0627B40-CF6D-4093-9730-25CD41C7BD5B}"/>
                  </a:ext>
                </a:extLst>
              </p:cNvPr>
              <p:cNvCxnSpPr>
                <a:cxnSpLocks/>
              </p:cNvCxnSpPr>
              <p:nvPr/>
            </p:nvCxnSpPr>
            <p:spPr>
              <a:xfrm>
                <a:off x="45451" y="803101"/>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746F338-788E-4459-9F09-E73A27BFE79D}"/>
                  </a:ext>
                </a:extLst>
              </p:cNvPr>
              <p:cNvCxnSpPr>
                <a:cxnSpLocks/>
              </p:cNvCxnSpPr>
              <p:nvPr/>
            </p:nvCxnSpPr>
            <p:spPr>
              <a:xfrm>
                <a:off x="45451" y="696826"/>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2A053FE-BC93-4D93-A2F0-E27778F7FD77}"/>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B6D57BB-F1B6-4247-A45F-3E944C004C6D}"/>
                  </a:ext>
                </a:extLst>
              </p:cNvPr>
              <p:cNvCxnSpPr>
                <a:cxnSpLocks/>
              </p:cNvCxnSpPr>
              <p:nvPr/>
            </p:nvCxnSpPr>
            <p:spPr>
              <a:xfrm>
                <a:off x="45451" y="143917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A394436-24AA-498C-8CD3-1526E418BBBA}"/>
                  </a:ext>
                </a:extLst>
              </p:cNvPr>
              <p:cNvCxnSpPr>
                <a:cxnSpLocks/>
              </p:cNvCxnSpPr>
              <p:nvPr/>
            </p:nvCxnSpPr>
            <p:spPr>
              <a:xfrm>
                <a:off x="45451" y="1226619"/>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2F433C2-85C0-4181-95B9-0376359CC64A}"/>
                  </a:ext>
                </a:extLst>
              </p:cNvPr>
              <p:cNvCxnSpPr>
                <a:cxnSpLocks/>
              </p:cNvCxnSpPr>
              <p:nvPr/>
            </p:nvCxnSpPr>
            <p:spPr>
              <a:xfrm>
                <a:off x="45451" y="1332894"/>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grpSp>
        <p:grpSp>
          <p:nvGrpSpPr>
            <p:cNvPr id="44" name="Group 12">
              <a:extLst>
                <a:ext uri="{FF2B5EF4-FFF2-40B4-BE49-F238E27FC236}">
                  <a16:creationId xmlns:a16="http://schemas.microsoft.com/office/drawing/2014/main" id="{46BA5444-0F5E-44A9-A63B-46C2ADB819D5}"/>
                </a:ext>
              </a:extLst>
            </p:cNvPr>
            <p:cNvGrpSpPr>
              <a:grpSpLocks/>
            </p:cNvGrpSpPr>
            <p:nvPr/>
          </p:nvGrpSpPr>
          <p:grpSpPr bwMode="auto">
            <a:xfrm>
              <a:off x="741844" y="548894"/>
              <a:ext cx="896234" cy="881444"/>
              <a:chOff x="785813" y="539748"/>
              <a:chExt cx="962298" cy="946152"/>
            </a:xfrm>
          </p:grpSpPr>
          <p:sp>
            <p:nvSpPr>
              <p:cNvPr id="45" name="Oval 44">
                <a:extLst>
                  <a:ext uri="{FF2B5EF4-FFF2-40B4-BE49-F238E27FC236}">
                    <a16:creationId xmlns:a16="http://schemas.microsoft.com/office/drawing/2014/main" id="{05706D7C-9C68-4FE7-9AB2-F6C2809A9629}"/>
                  </a:ext>
                </a:extLst>
              </p:cNvPr>
              <p:cNvSpPr/>
              <p:nvPr/>
            </p:nvSpPr>
            <p:spPr bwMode="auto">
              <a:xfrm>
                <a:off x="785813" y="539748"/>
                <a:ext cx="962298" cy="946152"/>
              </a:xfrm>
              <a:prstGeom prst="ellipse">
                <a:avLst/>
              </a:prstGeom>
              <a:solidFill>
                <a:srgbClr val="EC008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a:p>
            </p:txBody>
          </p:sp>
          <p:pic>
            <p:nvPicPr>
              <p:cNvPr id="46" name="Picture 22">
                <a:extLst>
                  <a:ext uri="{FF2B5EF4-FFF2-40B4-BE49-F238E27FC236}">
                    <a16:creationId xmlns:a16="http://schemas.microsoft.com/office/drawing/2014/main" id="{7A905F77-A34C-44A4-B4EE-0D34A764F3D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 name="Picture 2"/>
          <p:cNvPicPr>
            <a:picLocks noChangeAspect="1"/>
          </p:cNvPicPr>
          <p:nvPr/>
        </p:nvPicPr>
        <p:blipFill>
          <a:blip r:embed="rId4"/>
          <a:stretch>
            <a:fillRect/>
          </a:stretch>
        </p:blipFill>
        <p:spPr>
          <a:xfrm>
            <a:off x="4550389" y="3423609"/>
            <a:ext cx="43221" cy="10781"/>
          </a:xfrm>
          <a:prstGeom prst="rect">
            <a:avLst/>
          </a:prstGeom>
        </p:spPr>
      </p:pic>
      <p:pic>
        <p:nvPicPr>
          <p:cNvPr id="4" name="Picture 3"/>
          <p:cNvPicPr>
            <a:picLocks noChangeAspect="1"/>
          </p:cNvPicPr>
          <p:nvPr/>
        </p:nvPicPr>
        <p:blipFill>
          <a:blip r:embed="rId4"/>
          <a:stretch>
            <a:fillRect/>
          </a:stretch>
        </p:blipFill>
        <p:spPr>
          <a:xfrm>
            <a:off x="4702789" y="3576009"/>
            <a:ext cx="43221" cy="10781"/>
          </a:xfrm>
          <a:prstGeom prst="rect">
            <a:avLst/>
          </a:prstGeom>
        </p:spPr>
      </p:pic>
      <p:pic>
        <p:nvPicPr>
          <p:cNvPr id="2" name="Picture 1"/>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254150" y="1745347"/>
            <a:ext cx="2150569" cy="2791305"/>
          </a:xfrm>
          <a:prstGeom prst="rect">
            <a:avLst/>
          </a:prstGeom>
        </p:spPr>
      </p:pic>
    </p:spTree>
    <p:extLst>
      <p:ext uri="{BB962C8B-B14F-4D97-AF65-F5344CB8AC3E}">
        <p14:creationId xmlns:p14="http://schemas.microsoft.com/office/powerpoint/2010/main" val="2443482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DDF90E5-92C6-4C39-92D5-6D834FF6613E}"/>
              </a:ext>
            </a:extLst>
          </p:cNvPr>
          <p:cNvCxnSpPr/>
          <p:nvPr/>
        </p:nvCxnSpPr>
        <p:spPr bwMode="auto">
          <a:xfrm>
            <a:off x="62670" y="0"/>
            <a:ext cx="0" cy="6858000"/>
          </a:xfrm>
          <a:prstGeom prst="line">
            <a:avLst/>
          </a:prstGeom>
          <a:ln w="127000" cmpd="thinThick">
            <a:solidFill>
              <a:srgbClr val="EC008C"/>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DF9F94F-69DA-43E0-95D6-DCAAA6A05FB0}"/>
              </a:ext>
            </a:extLst>
          </p:cNvPr>
          <p:cNvCxnSpPr/>
          <p:nvPr/>
        </p:nvCxnSpPr>
        <p:spPr bwMode="auto">
          <a:xfrm>
            <a:off x="9082800" y="0"/>
            <a:ext cx="0" cy="6858000"/>
          </a:xfrm>
          <a:prstGeom prst="line">
            <a:avLst/>
          </a:prstGeom>
          <a:ln w="127000" cmpd="thickThin">
            <a:solidFill>
              <a:srgbClr val="EC008C"/>
            </a:solidFill>
          </a:ln>
        </p:spPr>
        <p:style>
          <a:lnRef idx="1">
            <a:schemeClr val="accent1"/>
          </a:lnRef>
          <a:fillRef idx="0">
            <a:schemeClr val="accent1"/>
          </a:fillRef>
          <a:effectRef idx="0">
            <a:schemeClr val="accent1"/>
          </a:effectRef>
          <a:fontRef idx="minor">
            <a:schemeClr val="tx1"/>
          </a:fontRef>
        </p:style>
      </p:cxnSp>
      <p:sp>
        <p:nvSpPr>
          <p:cNvPr id="25"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066743" y="640019"/>
            <a:ext cx="5955823" cy="79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algn="l" eaLnBrk="1" hangingPunct="1"/>
            <a:r>
              <a:rPr lang="en-ZA" altLang="x-none" kern="0" dirty="0">
                <a:solidFill>
                  <a:srgbClr val="EC008C"/>
                </a:solidFill>
                <a:latin typeface="MgOpen Cosmetica" panose="020B0500000300020003" pitchFamily="34" charset="0"/>
              </a:rPr>
              <a:t>2.  Children’s Advocate</a:t>
            </a:r>
            <a:endParaRPr lang="en-GB" altLang="x-none" kern="0" dirty="0">
              <a:solidFill>
                <a:srgbClr val="EC008C"/>
              </a:solidFill>
              <a:latin typeface="MgOpen Cosmetica" panose="020B0500000300020003" pitchFamily="34" charset="0"/>
            </a:endParaRPr>
          </a:p>
        </p:txBody>
      </p:sp>
      <p:sp>
        <p:nvSpPr>
          <p:cNvPr id="89" name="Rectangle 5">
            <a:extLst>
              <a:ext uri="{FF2B5EF4-FFF2-40B4-BE49-F238E27FC236}">
                <a16:creationId xmlns:a16="http://schemas.microsoft.com/office/drawing/2014/main" id="{26176B0F-68AF-48F7-9594-C8ABC2F81544}"/>
              </a:ext>
            </a:extLst>
          </p:cNvPr>
          <p:cNvSpPr txBox="1">
            <a:spLocks noChangeArrowheads="1"/>
          </p:cNvSpPr>
          <p:nvPr/>
        </p:nvSpPr>
        <p:spPr bwMode="auto">
          <a:xfrm>
            <a:off x="611187" y="1847986"/>
            <a:ext cx="7921625"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algn="ctr" eaLnBrk="1" hangingPunct="1">
              <a:spcBef>
                <a:spcPts val="0"/>
              </a:spcBef>
              <a:buFontTx/>
              <a:buNone/>
            </a:pPr>
            <a:r>
              <a:rPr lang="en-ZA" altLang="x-none" sz="2800" kern="0" dirty="0">
                <a:solidFill>
                  <a:schemeClr val="tx1"/>
                </a:solidFill>
                <a:latin typeface="MgOpen Cosmetica" panose="020B0500000300020003" pitchFamily="34" charset="0"/>
              </a:rPr>
              <a:t>The Children’s Advocate is an official in the </a:t>
            </a:r>
            <a:br>
              <a:rPr lang="en-ZA" altLang="x-none" sz="2800" kern="0" dirty="0">
                <a:solidFill>
                  <a:schemeClr val="tx1"/>
                </a:solidFill>
                <a:latin typeface="MgOpen Cosmetica" panose="020B0500000300020003" pitchFamily="34" charset="0"/>
              </a:rPr>
            </a:br>
            <a:r>
              <a:rPr lang="en-ZA" altLang="x-none" sz="2800" kern="0" dirty="0">
                <a:solidFill>
                  <a:schemeClr val="tx1"/>
                </a:solidFill>
                <a:latin typeface="MgOpen Cosmetica" panose="020B0500000300020003" pitchFamily="34" charset="0"/>
              </a:rPr>
              <a:t>Office of the Ombudsman who focuses </a:t>
            </a:r>
            <a:br>
              <a:rPr lang="en-ZA" altLang="x-none" sz="2800" kern="0" dirty="0">
                <a:solidFill>
                  <a:schemeClr val="tx1"/>
                </a:solidFill>
                <a:latin typeface="MgOpen Cosmetica" panose="020B0500000300020003" pitchFamily="34" charset="0"/>
              </a:rPr>
            </a:br>
            <a:r>
              <a:rPr lang="en-ZA" altLang="x-none" sz="2800" kern="0" dirty="0">
                <a:solidFill>
                  <a:schemeClr val="tx1"/>
                </a:solidFill>
                <a:latin typeface="MgOpen Cosmetica" panose="020B0500000300020003" pitchFamily="34" charset="0"/>
              </a:rPr>
              <a:t>on issues relating to children.</a:t>
            </a:r>
            <a:endParaRPr lang="en-GB" altLang="x-none" sz="2800" kern="0" dirty="0">
              <a:solidFill>
                <a:schemeClr val="tx1"/>
              </a:solidFill>
              <a:latin typeface="MgOpen Cosmetica" panose="020B0500000300020003" pitchFamily="34" charset="0"/>
            </a:endParaRPr>
          </a:p>
        </p:txBody>
      </p:sp>
      <p:grpSp>
        <p:nvGrpSpPr>
          <p:cNvPr id="42" name="Group 41">
            <a:extLst>
              <a:ext uri="{FF2B5EF4-FFF2-40B4-BE49-F238E27FC236}">
                <a16:creationId xmlns:a16="http://schemas.microsoft.com/office/drawing/2014/main" id="{5CF9B63C-7DA3-4BA6-9317-4926596AD851}"/>
              </a:ext>
            </a:extLst>
          </p:cNvPr>
          <p:cNvGrpSpPr/>
          <p:nvPr/>
        </p:nvGrpSpPr>
        <p:grpSpPr>
          <a:xfrm>
            <a:off x="152020" y="548894"/>
            <a:ext cx="1495202" cy="881444"/>
            <a:chOff x="142876" y="548894"/>
            <a:chExt cx="1495202" cy="881444"/>
          </a:xfrm>
        </p:grpSpPr>
        <p:grpSp>
          <p:nvGrpSpPr>
            <p:cNvPr id="43" name="Group 9">
              <a:extLst>
                <a:ext uri="{FF2B5EF4-FFF2-40B4-BE49-F238E27FC236}">
                  <a16:creationId xmlns:a16="http://schemas.microsoft.com/office/drawing/2014/main" id="{B755E2C2-939C-4D28-AFD8-948494FA53FC}"/>
                </a:ext>
              </a:extLst>
            </p:cNvPr>
            <p:cNvGrpSpPr>
              <a:grpSpLocks/>
            </p:cNvGrpSpPr>
            <p:nvPr/>
          </p:nvGrpSpPr>
          <p:grpSpPr bwMode="auto">
            <a:xfrm>
              <a:off x="142876" y="596220"/>
              <a:ext cx="1021943" cy="791230"/>
              <a:chOff x="45451" y="590550"/>
              <a:chExt cx="1213436" cy="848620"/>
            </a:xfrm>
          </p:grpSpPr>
          <p:cxnSp>
            <p:nvCxnSpPr>
              <p:cNvPr id="47" name="Straight Connector 46">
                <a:extLst>
                  <a:ext uri="{FF2B5EF4-FFF2-40B4-BE49-F238E27FC236}">
                    <a16:creationId xmlns:a16="http://schemas.microsoft.com/office/drawing/2014/main" id="{C5F53568-5198-4782-8046-01C8EB0867D0}"/>
                  </a:ext>
                </a:extLst>
              </p:cNvPr>
              <p:cNvCxnSpPr>
                <a:cxnSpLocks/>
              </p:cNvCxnSpPr>
              <p:nvPr/>
            </p:nvCxnSpPr>
            <p:spPr>
              <a:xfrm>
                <a:off x="45451" y="1015653"/>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5C27A07-20C7-4A48-8B6C-961C6F940423}"/>
                  </a:ext>
                </a:extLst>
              </p:cNvPr>
              <p:cNvCxnSpPr>
                <a:cxnSpLocks/>
              </p:cNvCxnSpPr>
              <p:nvPr/>
            </p:nvCxnSpPr>
            <p:spPr>
              <a:xfrm>
                <a:off x="45451" y="1120342"/>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303E28E-B8BF-4741-8666-1131C28D1DA7}"/>
                  </a:ext>
                </a:extLst>
              </p:cNvPr>
              <p:cNvCxnSpPr>
                <a:cxnSpLocks/>
              </p:cNvCxnSpPr>
              <p:nvPr/>
            </p:nvCxnSpPr>
            <p:spPr>
              <a:xfrm>
                <a:off x="45451" y="909378"/>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0627B40-CF6D-4093-9730-25CD41C7BD5B}"/>
                  </a:ext>
                </a:extLst>
              </p:cNvPr>
              <p:cNvCxnSpPr>
                <a:cxnSpLocks/>
              </p:cNvCxnSpPr>
              <p:nvPr/>
            </p:nvCxnSpPr>
            <p:spPr>
              <a:xfrm>
                <a:off x="45451" y="803101"/>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746F338-788E-4459-9F09-E73A27BFE79D}"/>
                  </a:ext>
                </a:extLst>
              </p:cNvPr>
              <p:cNvCxnSpPr>
                <a:cxnSpLocks/>
              </p:cNvCxnSpPr>
              <p:nvPr/>
            </p:nvCxnSpPr>
            <p:spPr>
              <a:xfrm>
                <a:off x="45451" y="696826"/>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2A053FE-BC93-4D93-A2F0-E27778F7FD77}"/>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B6D57BB-F1B6-4247-A45F-3E944C004C6D}"/>
                  </a:ext>
                </a:extLst>
              </p:cNvPr>
              <p:cNvCxnSpPr>
                <a:cxnSpLocks/>
              </p:cNvCxnSpPr>
              <p:nvPr/>
            </p:nvCxnSpPr>
            <p:spPr>
              <a:xfrm>
                <a:off x="45451" y="143917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A394436-24AA-498C-8CD3-1526E418BBBA}"/>
                  </a:ext>
                </a:extLst>
              </p:cNvPr>
              <p:cNvCxnSpPr>
                <a:cxnSpLocks/>
              </p:cNvCxnSpPr>
              <p:nvPr/>
            </p:nvCxnSpPr>
            <p:spPr>
              <a:xfrm>
                <a:off x="45451" y="1226619"/>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2F433C2-85C0-4181-95B9-0376359CC64A}"/>
                  </a:ext>
                </a:extLst>
              </p:cNvPr>
              <p:cNvCxnSpPr>
                <a:cxnSpLocks/>
              </p:cNvCxnSpPr>
              <p:nvPr/>
            </p:nvCxnSpPr>
            <p:spPr>
              <a:xfrm>
                <a:off x="45451" y="1332894"/>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grpSp>
        <p:grpSp>
          <p:nvGrpSpPr>
            <p:cNvPr id="44" name="Group 12">
              <a:extLst>
                <a:ext uri="{FF2B5EF4-FFF2-40B4-BE49-F238E27FC236}">
                  <a16:creationId xmlns:a16="http://schemas.microsoft.com/office/drawing/2014/main" id="{46BA5444-0F5E-44A9-A63B-46C2ADB819D5}"/>
                </a:ext>
              </a:extLst>
            </p:cNvPr>
            <p:cNvGrpSpPr>
              <a:grpSpLocks/>
            </p:cNvGrpSpPr>
            <p:nvPr/>
          </p:nvGrpSpPr>
          <p:grpSpPr bwMode="auto">
            <a:xfrm>
              <a:off x="741844" y="548894"/>
              <a:ext cx="896234" cy="881444"/>
              <a:chOff x="785813" y="539748"/>
              <a:chExt cx="962298" cy="946152"/>
            </a:xfrm>
          </p:grpSpPr>
          <p:sp>
            <p:nvSpPr>
              <p:cNvPr id="45" name="Oval 44">
                <a:extLst>
                  <a:ext uri="{FF2B5EF4-FFF2-40B4-BE49-F238E27FC236}">
                    <a16:creationId xmlns:a16="http://schemas.microsoft.com/office/drawing/2014/main" id="{05706D7C-9C68-4FE7-9AB2-F6C2809A9629}"/>
                  </a:ext>
                </a:extLst>
              </p:cNvPr>
              <p:cNvSpPr/>
              <p:nvPr/>
            </p:nvSpPr>
            <p:spPr bwMode="auto">
              <a:xfrm>
                <a:off x="785813" y="539748"/>
                <a:ext cx="962298" cy="946152"/>
              </a:xfrm>
              <a:prstGeom prst="ellipse">
                <a:avLst/>
              </a:prstGeom>
              <a:solidFill>
                <a:srgbClr val="EC008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a:p>
            </p:txBody>
          </p:sp>
          <p:pic>
            <p:nvPicPr>
              <p:cNvPr id="46" name="Picture 22">
                <a:extLst>
                  <a:ext uri="{FF2B5EF4-FFF2-40B4-BE49-F238E27FC236}">
                    <a16:creationId xmlns:a16="http://schemas.microsoft.com/office/drawing/2014/main" id="{7A905F77-A34C-44A4-B4EE-0D34A764F3D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4098" name="Picture 2"/>
          <p:cNvPicPr>
            <a:picLocks noChangeAspect="1" noChangeArrowheads="1"/>
          </p:cNvPicPr>
          <p:nvPr/>
        </p:nvPicPr>
        <p:blipFill>
          <a:blip r:embed="rId4">
            <a:extLst>
              <a:ext uri="{28A0092B-C50C-407E-A947-70E740481C1C}">
                <a14:useLocalDpi xmlns:a14="http://schemas.microsoft.com/office/drawing/2010/main"/>
              </a:ext>
            </a:extLst>
          </a:blip>
          <a:srcRect/>
          <a:stretch/>
        </p:blipFill>
        <p:spPr bwMode="auto">
          <a:xfrm>
            <a:off x="3389767" y="3465637"/>
            <a:ext cx="2364465" cy="292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1292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2CA17D1-918E-4096-84AF-89A75485E7CF}"/>
              </a:ext>
            </a:extLst>
          </p:cNvPr>
          <p:cNvGrpSpPr/>
          <p:nvPr/>
        </p:nvGrpSpPr>
        <p:grpSpPr>
          <a:xfrm>
            <a:off x="60580" y="-1586"/>
            <a:ext cx="9022840" cy="6859586"/>
            <a:chOff x="60580" y="-1586"/>
            <a:chExt cx="9022840" cy="6859586"/>
          </a:xfrm>
        </p:grpSpPr>
        <p:cxnSp>
          <p:nvCxnSpPr>
            <p:cNvPr id="3" name="Straight Connector 2">
              <a:extLst>
                <a:ext uri="{FF2B5EF4-FFF2-40B4-BE49-F238E27FC236}">
                  <a16:creationId xmlns:a16="http://schemas.microsoft.com/office/drawing/2014/main" id="{0E9E1B8C-D236-41A0-B0D4-AE243A997302}"/>
                </a:ext>
              </a:extLst>
            </p:cNvPr>
            <p:cNvCxnSpPr>
              <a:cxnSpLocks/>
            </p:cNvCxnSpPr>
            <p:nvPr/>
          </p:nvCxnSpPr>
          <p:spPr>
            <a:xfrm>
              <a:off x="60580" y="0"/>
              <a:ext cx="0" cy="6858000"/>
            </a:xfrm>
            <a:prstGeom prst="line">
              <a:avLst/>
            </a:prstGeom>
            <a:ln w="127000" cmpd="thinThick">
              <a:solidFill>
                <a:srgbClr val="EC008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CEB0CA-A8BA-4BA6-8189-AF2A8DC50F57}"/>
                </a:ext>
              </a:extLst>
            </p:cNvPr>
            <p:cNvCxnSpPr>
              <a:cxnSpLocks/>
            </p:cNvCxnSpPr>
            <p:nvPr/>
          </p:nvCxnSpPr>
          <p:spPr>
            <a:xfrm>
              <a:off x="9083420" y="-1586"/>
              <a:ext cx="0" cy="6858000"/>
            </a:xfrm>
            <a:prstGeom prst="line">
              <a:avLst/>
            </a:prstGeom>
            <a:ln w="127000" cmpd="thickThin">
              <a:solidFill>
                <a:srgbClr val="EC008C"/>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334E0936-71C5-461D-8460-7803F2C6419A}"/>
              </a:ext>
            </a:extLst>
          </p:cNvPr>
          <p:cNvGrpSpPr/>
          <p:nvPr/>
        </p:nvGrpSpPr>
        <p:grpSpPr>
          <a:xfrm>
            <a:off x="152020" y="548894"/>
            <a:ext cx="1495202" cy="881444"/>
            <a:chOff x="142876" y="548894"/>
            <a:chExt cx="1495202" cy="881444"/>
          </a:xfrm>
        </p:grpSpPr>
        <p:grpSp>
          <p:nvGrpSpPr>
            <p:cNvPr id="27" name="Group 9">
              <a:extLst>
                <a:ext uri="{FF2B5EF4-FFF2-40B4-BE49-F238E27FC236}">
                  <a16:creationId xmlns:a16="http://schemas.microsoft.com/office/drawing/2014/main" id="{68BCF1EE-7C4A-4617-8806-3AC830F63304}"/>
                </a:ext>
              </a:extLst>
            </p:cNvPr>
            <p:cNvGrpSpPr>
              <a:grpSpLocks/>
            </p:cNvGrpSpPr>
            <p:nvPr/>
          </p:nvGrpSpPr>
          <p:grpSpPr bwMode="auto">
            <a:xfrm>
              <a:off x="142876" y="596220"/>
              <a:ext cx="1021943" cy="791230"/>
              <a:chOff x="45451" y="590550"/>
              <a:chExt cx="1213436" cy="848620"/>
            </a:xfrm>
          </p:grpSpPr>
          <p:cxnSp>
            <p:nvCxnSpPr>
              <p:cNvPr id="31" name="Straight Connector 30">
                <a:extLst>
                  <a:ext uri="{FF2B5EF4-FFF2-40B4-BE49-F238E27FC236}">
                    <a16:creationId xmlns:a16="http://schemas.microsoft.com/office/drawing/2014/main" id="{58CDAFC3-7CD9-47AA-8159-6243E4B572DA}"/>
                  </a:ext>
                </a:extLst>
              </p:cNvPr>
              <p:cNvCxnSpPr>
                <a:cxnSpLocks/>
              </p:cNvCxnSpPr>
              <p:nvPr/>
            </p:nvCxnSpPr>
            <p:spPr>
              <a:xfrm>
                <a:off x="45451" y="1015653"/>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638919-F47A-4D8F-89C8-C4EE65DEDECF}"/>
                  </a:ext>
                </a:extLst>
              </p:cNvPr>
              <p:cNvCxnSpPr>
                <a:cxnSpLocks/>
              </p:cNvCxnSpPr>
              <p:nvPr/>
            </p:nvCxnSpPr>
            <p:spPr>
              <a:xfrm>
                <a:off x="45451" y="1120342"/>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A3E14D6-8059-4D0E-89B1-29836E345D09}"/>
                  </a:ext>
                </a:extLst>
              </p:cNvPr>
              <p:cNvCxnSpPr>
                <a:cxnSpLocks/>
              </p:cNvCxnSpPr>
              <p:nvPr/>
            </p:nvCxnSpPr>
            <p:spPr>
              <a:xfrm>
                <a:off x="45451" y="909378"/>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0427D71-7C0C-4C89-80A0-C470F4EA9C27}"/>
                  </a:ext>
                </a:extLst>
              </p:cNvPr>
              <p:cNvCxnSpPr>
                <a:cxnSpLocks/>
              </p:cNvCxnSpPr>
              <p:nvPr/>
            </p:nvCxnSpPr>
            <p:spPr>
              <a:xfrm>
                <a:off x="45451" y="803101"/>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CD3EB36-E7A6-4525-9394-B5FAC7233D01}"/>
                  </a:ext>
                </a:extLst>
              </p:cNvPr>
              <p:cNvCxnSpPr>
                <a:cxnSpLocks/>
              </p:cNvCxnSpPr>
              <p:nvPr/>
            </p:nvCxnSpPr>
            <p:spPr>
              <a:xfrm>
                <a:off x="45451" y="696826"/>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134D02B-6AAB-4118-BF7F-038337979A1F}"/>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8D706AE-D181-423C-A428-2AEFF03C9F8F}"/>
                  </a:ext>
                </a:extLst>
              </p:cNvPr>
              <p:cNvCxnSpPr>
                <a:cxnSpLocks/>
              </p:cNvCxnSpPr>
              <p:nvPr/>
            </p:nvCxnSpPr>
            <p:spPr>
              <a:xfrm>
                <a:off x="45451" y="143917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E82D6AB-687C-4C07-8867-F40972E278D0}"/>
                  </a:ext>
                </a:extLst>
              </p:cNvPr>
              <p:cNvCxnSpPr>
                <a:cxnSpLocks/>
              </p:cNvCxnSpPr>
              <p:nvPr/>
            </p:nvCxnSpPr>
            <p:spPr>
              <a:xfrm>
                <a:off x="45451" y="1226619"/>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8212939-A536-45F9-AECA-1D6C5793560A}"/>
                  </a:ext>
                </a:extLst>
              </p:cNvPr>
              <p:cNvCxnSpPr>
                <a:cxnSpLocks/>
              </p:cNvCxnSpPr>
              <p:nvPr/>
            </p:nvCxnSpPr>
            <p:spPr>
              <a:xfrm>
                <a:off x="45451" y="1332894"/>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grpSp>
        <p:grpSp>
          <p:nvGrpSpPr>
            <p:cNvPr id="28" name="Group 12">
              <a:extLst>
                <a:ext uri="{FF2B5EF4-FFF2-40B4-BE49-F238E27FC236}">
                  <a16:creationId xmlns:a16="http://schemas.microsoft.com/office/drawing/2014/main" id="{FF713222-0BA6-4905-9256-6D35230F69D4}"/>
                </a:ext>
              </a:extLst>
            </p:cNvPr>
            <p:cNvGrpSpPr>
              <a:grpSpLocks/>
            </p:cNvGrpSpPr>
            <p:nvPr/>
          </p:nvGrpSpPr>
          <p:grpSpPr bwMode="auto">
            <a:xfrm>
              <a:off x="741844" y="548894"/>
              <a:ext cx="896234" cy="881444"/>
              <a:chOff x="785813" y="539748"/>
              <a:chExt cx="962298" cy="946152"/>
            </a:xfrm>
          </p:grpSpPr>
          <p:sp>
            <p:nvSpPr>
              <p:cNvPr id="29" name="Oval 28">
                <a:extLst>
                  <a:ext uri="{FF2B5EF4-FFF2-40B4-BE49-F238E27FC236}">
                    <a16:creationId xmlns:a16="http://schemas.microsoft.com/office/drawing/2014/main" id="{D0E32E25-EA9A-4F42-AA0C-3C787DABB1B2}"/>
                  </a:ext>
                </a:extLst>
              </p:cNvPr>
              <p:cNvSpPr/>
              <p:nvPr/>
            </p:nvSpPr>
            <p:spPr bwMode="auto">
              <a:xfrm>
                <a:off x="785813" y="539748"/>
                <a:ext cx="962298" cy="946152"/>
              </a:xfrm>
              <a:prstGeom prst="ellipse">
                <a:avLst/>
              </a:prstGeom>
              <a:solidFill>
                <a:srgbClr val="EC008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a:p>
            </p:txBody>
          </p:sp>
          <p:pic>
            <p:nvPicPr>
              <p:cNvPr id="30" name="Picture 22">
                <a:extLst>
                  <a:ext uri="{FF2B5EF4-FFF2-40B4-BE49-F238E27FC236}">
                    <a16:creationId xmlns:a16="http://schemas.microsoft.com/office/drawing/2014/main" id="{15CD5FD9-1EAE-49B7-997E-BFC41FFAE93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8" name="Group 7">
            <a:extLst>
              <a:ext uri="{FF2B5EF4-FFF2-40B4-BE49-F238E27FC236}">
                <a16:creationId xmlns:a16="http://schemas.microsoft.com/office/drawing/2014/main" id="{E6506A85-FB06-4C30-8E34-BFDB928FD922}"/>
              </a:ext>
            </a:extLst>
          </p:cNvPr>
          <p:cNvGrpSpPr/>
          <p:nvPr/>
        </p:nvGrpSpPr>
        <p:grpSpPr>
          <a:xfrm>
            <a:off x="611188" y="842194"/>
            <a:ext cx="7772433" cy="5449644"/>
            <a:chOff x="611188" y="842194"/>
            <a:chExt cx="7772433" cy="5449644"/>
          </a:xfrm>
        </p:grpSpPr>
        <p:sp>
          <p:nvSpPr>
            <p:cNvPr id="4" name="Rectangle: Rounded Corners 3">
              <a:extLst>
                <a:ext uri="{FF2B5EF4-FFF2-40B4-BE49-F238E27FC236}">
                  <a16:creationId xmlns:a16="http://schemas.microsoft.com/office/drawing/2014/main" id="{D0F22BCF-4D9A-4757-BABD-6F9353D5F3F2}"/>
                </a:ext>
              </a:extLst>
            </p:cNvPr>
            <p:cNvSpPr/>
            <p:nvPr/>
          </p:nvSpPr>
          <p:spPr>
            <a:xfrm>
              <a:off x="611188" y="2815433"/>
              <a:ext cx="1911063" cy="1223962"/>
            </a:xfrm>
            <a:prstGeom prst="roundRect">
              <a:avLst/>
            </a:prstGeom>
            <a:solidFill>
              <a:srgbClr val="EC00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indent="0" algn="ctr" eaLnBrk="1" hangingPunct="1">
                <a:spcBef>
                  <a:spcPts val="0"/>
                </a:spcBef>
                <a:buFontTx/>
                <a:buNone/>
              </a:pPr>
              <a:r>
                <a:rPr lang="en-ZA" altLang="x-none" b="1" kern="0" dirty="0">
                  <a:latin typeface="MgOpen Cosmetica" panose="020B0500000300020003" pitchFamily="34" charset="0"/>
                </a:rPr>
                <a:t>Functions of the Children’s Advocate</a:t>
              </a:r>
              <a:endParaRPr lang="en-GB" altLang="x-none" b="1" kern="0" dirty="0">
                <a:latin typeface="MgOpen Cosmetica" panose="020B0500000300020003" pitchFamily="34" charset="0"/>
              </a:endParaRPr>
            </a:p>
          </p:txBody>
        </p:sp>
        <p:grpSp>
          <p:nvGrpSpPr>
            <p:cNvPr id="6" name="Group 5">
              <a:extLst>
                <a:ext uri="{FF2B5EF4-FFF2-40B4-BE49-F238E27FC236}">
                  <a16:creationId xmlns:a16="http://schemas.microsoft.com/office/drawing/2014/main" id="{74FAF7E2-6506-403A-A2BA-1827393D7D60}"/>
                </a:ext>
              </a:extLst>
            </p:cNvPr>
            <p:cNvGrpSpPr/>
            <p:nvPr/>
          </p:nvGrpSpPr>
          <p:grpSpPr>
            <a:xfrm>
              <a:off x="3415594" y="1877984"/>
              <a:ext cx="4968027" cy="4413854"/>
              <a:chOff x="3415594" y="1877984"/>
              <a:chExt cx="4968027" cy="4413854"/>
            </a:xfrm>
          </p:grpSpPr>
          <p:sp>
            <p:nvSpPr>
              <p:cNvPr id="6148" name="AutoShape 211">
                <a:extLst>
                  <a:ext uri="{FF2B5EF4-FFF2-40B4-BE49-F238E27FC236}">
                    <a16:creationId xmlns:a16="http://schemas.microsoft.com/office/drawing/2014/main" id="{52037E6A-D4C1-4CBB-9334-E0CB750F7E26}"/>
                  </a:ext>
                </a:extLst>
              </p:cNvPr>
              <p:cNvSpPr>
                <a:spLocks noChangeArrowheads="1"/>
              </p:cNvSpPr>
              <p:nvPr/>
            </p:nvSpPr>
            <p:spPr bwMode="auto">
              <a:xfrm>
                <a:off x="3415594" y="1877984"/>
                <a:ext cx="4968000" cy="1263217"/>
              </a:xfrm>
              <a:prstGeom prst="borderCallout2">
                <a:avLst>
                  <a:gd name="adj1" fmla="val 50839"/>
                  <a:gd name="adj2" fmla="val 235"/>
                  <a:gd name="adj3" fmla="val 50839"/>
                  <a:gd name="adj4" fmla="val -7516"/>
                  <a:gd name="adj5" fmla="val 81085"/>
                  <a:gd name="adj6" fmla="val -20596"/>
                </a:avLst>
              </a:prstGeom>
              <a:solidFill>
                <a:srgbClr val="EC008C">
                  <a:alpha val="20000"/>
                </a:srgbClr>
              </a:solidFill>
              <a:ln w="28575">
                <a:solidFill>
                  <a:srgbClr val="EC008C"/>
                </a:solidFill>
                <a:miter lim="800000"/>
                <a:headEnd/>
                <a:tailEnd/>
              </a:ln>
            </p:spPr>
            <p:txBody>
              <a:bodyPr wrap="square" tIns="46800" anchor="ctr">
                <a:no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indent="0" eaLnBrk="1" hangingPunct="1">
                  <a:spcBef>
                    <a:spcPts val="0"/>
                  </a:spcBef>
                  <a:buFontTx/>
                  <a:buNone/>
                </a:pPr>
                <a:r>
                  <a:rPr lang="en-ZA" altLang="x-none" sz="1800" b="1" kern="0" dirty="0">
                    <a:solidFill>
                      <a:srgbClr val="EC008C"/>
                    </a:solidFill>
                    <a:latin typeface="MgOpen Cosmetica" panose="020B0500000300020003" pitchFamily="34" charset="0"/>
                  </a:rPr>
                  <a:t>To monitor implementation of Convention on the Rights of the Child, African Charter on the Rights and Welfare of the Child &amp; other international agreements</a:t>
                </a:r>
                <a:endParaRPr lang="en-GB" altLang="x-none" sz="1800" b="1" kern="0" dirty="0">
                  <a:solidFill>
                    <a:srgbClr val="EC008C"/>
                  </a:solidFill>
                  <a:latin typeface="MgOpen Cosmetica" panose="020B0500000300020003" pitchFamily="34" charset="0"/>
                </a:endParaRPr>
              </a:p>
            </p:txBody>
          </p:sp>
          <p:sp>
            <p:nvSpPr>
              <p:cNvPr id="42" name="AutoShape 211">
                <a:extLst>
                  <a:ext uri="{FF2B5EF4-FFF2-40B4-BE49-F238E27FC236}">
                    <a16:creationId xmlns:a16="http://schemas.microsoft.com/office/drawing/2014/main" id="{52037E6A-D4C1-4CBB-9334-E0CB750F7E26}"/>
                  </a:ext>
                </a:extLst>
              </p:cNvPr>
              <p:cNvSpPr>
                <a:spLocks noChangeArrowheads="1"/>
              </p:cNvSpPr>
              <p:nvPr/>
            </p:nvSpPr>
            <p:spPr bwMode="auto">
              <a:xfrm>
                <a:off x="3415594" y="3545082"/>
                <a:ext cx="4968000" cy="646331"/>
              </a:xfrm>
              <a:prstGeom prst="borderCallout2">
                <a:avLst>
                  <a:gd name="adj1" fmla="val 54054"/>
                  <a:gd name="adj2" fmla="val 264"/>
                  <a:gd name="adj3" fmla="val 53454"/>
                  <a:gd name="adj4" fmla="val -7435"/>
                  <a:gd name="adj5" fmla="val -26081"/>
                  <a:gd name="adj6" fmla="val -24727"/>
                </a:avLst>
              </a:prstGeom>
              <a:solidFill>
                <a:srgbClr val="EC008C">
                  <a:alpha val="20000"/>
                </a:srgbClr>
              </a:solidFill>
              <a:ln w="28575">
                <a:solidFill>
                  <a:srgbClr val="EC008C"/>
                </a:solidFill>
                <a:miter lim="800000"/>
                <a:headEnd/>
                <a:tailEnd/>
              </a:ln>
            </p:spPr>
            <p:txBody>
              <a:bodyPr wrap="square" anchor="ct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indent="0" eaLnBrk="1" hangingPunct="1">
                  <a:spcBef>
                    <a:spcPts val="0"/>
                  </a:spcBef>
                  <a:buFontTx/>
                  <a:buNone/>
                </a:pPr>
                <a:r>
                  <a:rPr lang="en-ZA" altLang="x-none" sz="1800" b="1" kern="0" dirty="0">
                    <a:solidFill>
                      <a:srgbClr val="EC008C"/>
                    </a:solidFill>
                    <a:latin typeface="MgOpen Cosmetica" panose="020B0500000300020003" pitchFamily="34" charset="0"/>
                  </a:rPr>
                  <a:t>To monitor implementation of CCPA &amp; other laws pertaining to children</a:t>
                </a:r>
                <a:endParaRPr lang="en-GB" altLang="x-none" sz="1800" b="1" kern="0" dirty="0">
                  <a:solidFill>
                    <a:srgbClr val="EC008C"/>
                  </a:solidFill>
                  <a:latin typeface="MgOpen Cosmetica" panose="020B0500000300020003" pitchFamily="34" charset="0"/>
                </a:endParaRPr>
              </a:p>
            </p:txBody>
          </p:sp>
          <p:sp>
            <p:nvSpPr>
              <p:cNvPr id="45" name="AutoShape 211">
                <a:extLst>
                  <a:ext uri="{FF2B5EF4-FFF2-40B4-BE49-F238E27FC236}">
                    <a16:creationId xmlns:a16="http://schemas.microsoft.com/office/drawing/2014/main" id="{52037E6A-D4C1-4CBB-9334-E0CB750F7E26}"/>
                  </a:ext>
                </a:extLst>
              </p:cNvPr>
              <p:cNvSpPr>
                <a:spLocks noChangeArrowheads="1"/>
              </p:cNvSpPr>
              <p:nvPr/>
            </p:nvSpPr>
            <p:spPr bwMode="auto">
              <a:xfrm>
                <a:off x="3415608" y="4595294"/>
                <a:ext cx="4968000" cy="646331"/>
              </a:xfrm>
              <a:prstGeom prst="borderCallout2">
                <a:avLst>
                  <a:gd name="adj1" fmla="val 52296"/>
                  <a:gd name="adj2" fmla="val -155"/>
                  <a:gd name="adj3" fmla="val 52296"/>
                  <a:gd name="adj4" fmla="val -8294"/>
                  <a:gd name="adj5" fmla="val -97590"/>
                  <a:gd name="adj6" fmla="val -27794"/>
                </a:avLst>
              </a:prstGeom>
              <a:solidFill>
                <a:srgbClr val="EC008C">
                  <a:alpha val="20000"/>
                </a:srgbClr>
              </a:solidFill>
              <a:ln w="28575">
                <a:solidFill>
                  <a:srgbClr val="EC008C"/>
                </a:solidFill>
                <a:miter lim="800000"/>
                <a:headEnd/>
                <a:tailEnd/>
              </a:ln>
            </p:spPr>
            <p:txBody>
              <a:bodyPr wrap="square" anchor="ct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indent="0" eaLnBrk="1" hangingPunct="1">
                  <a:spcBef>
                    <a:spcPts val="0"/>
                  </a:spcBef>
                  <a:buFontTx/>
                  <a:buNone/>
                </a:pPr>
                <a:r>
                  <a:rPr lang="en-ZA" altLang="x-none" sz="1800" b="1" kern="0" dirty="0">
                    <a:solidFill>
                      <a:srgbClr val="EC008C"/>
                    </a:solidFill>
                    <a:latin typeface="MgOpen Cosmetica" panose="020B0500000300020003" pitchFamily="34" charset="0"/>
                  </a:rPr>
                  <a:t>To take cases to court as necessary to further interests of children</a:t>
                </a:r>
                <a:endParaRPr lang="en-GB" altLang="x-none" sz="1800" b="1" kern="0" dirty="0">
                  <a:solidFill>
                    <a:srgbClr val="EC008C"/>
                  </a:solidFill>
                  <a:latin typeface="MgOpen Cosmetica" panose="020B0500000300020003" pitchFamily="34" charset="0"/>
                </a:endParaRPr>
              </a:p>
            </p:txBody>
          </p:sp>
          <p:sp>
            <p:nvSpPr>
              <p:cNvPr id="46" name="AutoShape 211">
                <a:extLst>
                  <a:ext uri="{FF2B5EF4-FFF2-40B4-BE49-F238E27FC236}">
                    <a16:creationId xmlns:a16="http://schemas.microsoft.com/office/drawing/2014/main" id="{52037E6A-D4C1-4CBB-9334-E0CB750F7E26}"/>
                  </a:ext>
                </a:extLst>
              </p:cNvPr>
              <p:cNvSpPr>
                <a:spLocks noChangeArrowheads="1"/>
              </p:cNvSpPr>
              <p:nvPr/>
            </p:nvSpPr>
            <p:spPr bwMode="auto">
              <a:xfrm>
                <a:off x="3415621" y="5645507"/>
                <a:ext cx="4968000" cy="646331"/>
              </a:xfrm>
              <a:prstGeom prst="borderCallout2">
                <a:avLst>
                  <a:gd name="adj1" fmla="val 53754"/>
                  <a:gd name="adj2" fmla="val -155"/>
                  <a:gd name="adj3" fmla="val 53754"/>
                  <a:gd name="adj4" fmla="val -7710"/>
                  <a:gd name="adj5" fmla="val -260054"/>
                  <a:gd name="adj6" fmla="val -38443"/>
                </a:avLst>
              </a:prstGeom>
              <a:solidFill>
                <a:srgbClr val="EC008C">
                  <a:alpha val="20000"/>
                </a:srgbClr>
              </a:solidFill>
              <a:ln w="28575">
                <a:solidFill>
                  <a:srgbClr val="EC008C"/>
                </a:solidFill>
                <a:miter lim="800000"/>
                <a:headEnd/>
                <a:tailEnd/>
              </a:ln>
            </p:spPr>
            <p:txBody>
              <a:bodyPr wrap="square" anchor="ct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marL="0" indent="0" eaLnBrk="1" hangingPunct="1">
                  <a:spcBef>
                    <a:spcPts val="0"/>
                  </a:spcBef>
                  <a:buFontTx/>
                  <a:buNone/>
                </a:pPr>
                <a:r>
                  <a:rPr lang="en-ZA" altLang="x-none" sz="1800" b="1" kern="0" dirty="0">
                    <a:solidFill>
                      <a:srgbClr val="EC008C"/>
                    </a:solidFill>
                    <a:latin typeface="MgOpen Cosmetica" panose="020B0500000300020003" pitchFamily="34" charset="0"/>
                  </a:rPr>
                  <a:t>To raise awareness about the CCPA and the importance of child protection in general </a:t>
                </a:r>
                <a:endParaRPr lang="en-GB" altLang="x-none" sz="1800" b="1" kern="0" dirty="0">
                  <a:solidFill>
                    <a:srgbClr val="EC008C"/>
                  </a:solidFill>
                  <a:latin typeface="MgOpen Cosmetica" panose="020B0500000300020003" pitchFamily="34" charset="0"/>
                </a:endParaRPr>
              </a:p>
            </p:txBody>
          </p:sp>
        </p:grpSp>
        <p:sp>
          <p:nvSpPr>
            <p:cNvPr id="47" name="AutoShape 211">
              <a:extLst>
                <a:ext uri="{FF2B5EF4-FFF2-40B4-BE49-F238E27FC236}">
                  <a16:creationId xmlns:a16="http://schemas.microsoft.com/office/drawing/2014/main" id="{52037E6A-D4C1-4CBB-9334-E0CB750F7E26}"/>
                </a:ext>
              </a:extLst>
            </p:cNvPr>
            <p:cNvSpPr>
              <a:spLocks noChangeArrowheads="1"/>
            </p:cNvSpPr>
            <p:nvPr/>
          </p:nvSpPr>
          <p:spPr bwMode="auto">
            <a:xfrm>
              <a:off x="3415609" y="842194"/>
              <a:ext cx="4968000" cy="648000"/>
            </a:xfrm>
            <a:prstGeom prst="borderCallout2">
              <a:avLst>
                <a:gd name="adj1" fmla="val 53926"/>
                <a:gd name="adj2" fmla="val 171"/>
                <a:gd name="adj3" fmla="val 54051"/>
                <a:gd name="adj4" fmla="val -7710"/>
                <a:gd name="adj5" fmla="val 306428"/>
                <a:gd name="adj6" fmla="val -37971"/>
              </a:avLst>
            </a:prstGeom>
            <a:solidFill>
              <a:srgbClr val="EC008C">
                <a:alpha val="20000"/>
              </a:srgbClr>
            </a:solidFill>
            <a:ln w="28575">
              <a:solidFill>
                <a:srgbClr val="EC008C"/>
              </a:solidFill>
              <a:miter lim="800000"/>
              <a:headEnd/>
              <a:tailEnd/>
            </a:ln>
          </p:spPr>
          <p:txBody>
            <a:bodyPr wrap="square" lIns="88900" tIns="38100" rIns="88900" bIns="38100" anchor="ctr">
              <a:spAutoFit/>
            </a:bodyPr>
            <a:lstStyle>
              <a:lvl1pPr>
                <a:spcBef>
                  <a:spcPct val="20000"/>
                </a:spcBef>
                <a:buChar char="•"/>
                <a:defRPr sz="3200">
                  <a:solidFill>
                    <a:schemeClr val="bg1"/>
                  </a:solidFill>
                  <a:latin typeface="Arial" panose="020B0604020202020204" pitchFamily="34" charset="0"/>
                </a:defRPr>
              </a:lvl1pPr>
              <a:lvl2pPr marL="742950" indent="-285750">
                <a:spcBef>
                  <a:spcPct val="20000"/>
                </a:spcBef>
                <a:buChar char="–"/>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gn="just" eaLnBrk="1" hangingPunct="1">
                <a:spcBef>
                  <a:spcPts val="0"/>
                </a:spcBef>
                <a:buFontTx/>
                <a:buNone/>
              </a:pPr>
              <a:r>
                <a:rPr lang="en-ZA" altLang="x-none" sz="1800" b="1" kern="0" spc="-50" dirty="0">
                  <a:solidFill>
                    <a:srgbClr val="EC008C"/>
                  </a:solidFill>
                  <a:latin typeface="MgOpen Cosmetica" panose="020B0500000300020003" pitchFamily="34" charset="0"/>
                </a:rPr>
                <a:t>To investigate complaints about services provided to children or violations of children’s rights</a:t>
              </a:r>
              <a:endParaRPr lang="en-GB" altLang="x-none" sz="1800" b="1" kern="0" spc="-50" dirty="0">
                <a:solidFill>
                  <a:srgbClr val="EC008C"/>
                </a:solidFill>
                <a:latin typeface="MgOpen Cosmetica" panose="020B0500000300020003" pitchFamily="34" charset="0"/>
              </a:endParaRPr>
            </a:p>
          </p:txBody>
        </p:sp>
      </p:grpSp>
    </p:spTree>
    <p:extLst>
      <p:ext uri="{BB962C8B-B14F-4D97-AF65-F5344CB8AC3E}">
        <p14:creationId xmlns:p14="http://schemas.microsoft.com/office/powerpoint/2010/main" val="2943399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DDF90E5-92C6-4C39-92D5-6D834FF6613E}"/>
              </a:ext>
            </a:extLst>
          </p:cNvPr>
          <p:cNvCxnSpPr/>
          <p:nvPr/>
        </p:nvCxnSpPr>
        <p:spPr bwMode="auto">
          <a:xfrm>
            <a:off x="62670" y="0"/>
            <a:ext cx="0" cy="6858000"/>
          </a:xfrm>
          <a:prstGeom prst="line">
            <a:avLst/>
          </a:prstGeom>
          <a:ln w="127000" cmpd="thinThick">
            <a:solidFill>
              <a:srgbClr val="EC008C"/>
            </a:solidFill>
          </a:ln>
        </p:spPr>
        <p:style>
          <a:lnRef idx="1">
            <a:schemeClr val="accent1"/>
          </a:lnRef>
          <a:fillRef idx="0">
            <a:schemeClr val="accent1"/>
          </a:fillRef>
          <a:effectRef idx="0">
            <a:schemeClr val="accent1"/>
          </a:effectRef>
          <a:fontRef idx="minor">
            <a:schemeClr val="tx1"/>
          </a:fontRef>
        </p:style>
      </p:cxnSp>
      <p:sp>
        <p:nvSpPr>
          <p:cNvPr id="25" name="Rectangle 2">
            <a:extLst>
              <a:ext uri="{FF2B5EF4-FFF2-40B4-BE49-F238E27FC236}">
                <a16:creationId xmlns:a16="http://schemas.microsoft.com/office/drawing/2014/main" id="{5A22BD62-C3DD-45B8-81BE-162DF8B17837}"/>
              </a:ext>
            </a:extLst>
          </p:cNvPr>
          <p:cNvSpPr txBox="1">
            <a:spLocks noChangeArrowheads="1"/>
          </p:cNvSpPr>
          <p:nvPr/>
        </p:nvSpPr>
        <p:spPr bwMode="auto">
          <a:xfrm>
            <a:off x="2066742" y="571321"/>
            <a:ext cx="6302370" cy="79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algn="l" eaLnBrk="1" hangingPunct="1"/>
            <a:r>
              <a:rPr lang="en-ZA" altLang="x-none" sz="3600" kern="0" dirty="0">
                <a:solidFill>
                  <a:srgbClr val="EC008C"/>
                </a:solidFill>
                <a:latin typeface="MgOpen Cosmetica" panose="020B0500000300020003" pitchFamily="34" charset="0"/>
              </a:rPr>
              <a:t>Powers of Children’s Advocate</a:t>
            </a:r>
            <a:endParaRPr lang="en-GB" altLang="x-none" sz="3600" kern="0" dirty="0">
              <a:solidFill>
                <a:srgbClr val="EC008C"/>
              </a:solidFill>
              <a:latin typeface="MgOpen Cosmetica" panose="020B0500000300020003" pitchFamily="34" charset="0"/>
            </a:endParaRPr>
          </a:p>
        </p:txBody>
      </p:sp>
      <p:grpSp>
        <p:nvGrpSpPr>
          <p:cNvPr id="87" name="Group 86">
            <a:extLst>
              <a:ext uri="{FF2B5EF4-FFF2-40B4-BE49-F238E27FC236}">
                <a16:creationId xmlns:a16="http://schemas.microsoft.com/office/drawing/2014/main" id="{CF533662-99A5-454B-843B-A32E6090CC27}"/>
              </a:ext>
            </a:extLst>
          </p:cNvPr>
          <p:cNvGrpSpPr/>
          <p:nvPr/>
        </p:nvGrpSpPr>
        <p:grpSpPr>
          <a:xfrm>
            <a:off x="389954" y="1754889"/>
            <a:ext cx="8142859" cy="4407802"/>
            <a:chOff x="687463" y="2476"/>
            <a:chExt cx="8142859" cy="4407802"/>
          </a:xfrm>
        </p:grpSpPr>
        <p:sp>
          <p:nvSpPr>
            <p:cNvPr id="88" name="Rectangle 5">
              <a:extLst>
                <a:ext uri="{FF2B5EF4-FFF2-40B4-BE49-F238E27FC236}">
                  <a16:creationId xmlns:a16="http://schemas.microsoft.com/office/drawing/2014/main" id="{C9734D4D-E471-4228-9D71-F9B85A6DED84}"/>
                </a:ext>
              </a:extLst>
            </p:cNvPr>
            <p:cNvSpPr txBox="1">
              <a:spLocks noChangeArrowheads="1"/>
            </p:cNvSpPr>
            <p:nvPr/>
          </p:nvSpPr>
          <p:spPr bwMode="auto">
            <a:xfrm>
              <a:off x="687463" y="1788233"/>
              <a:ext cx="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eaLnBrk="1" hangingPunct="1">
                <a:spcBef>
                  <a:spcPts val="0"/>
                </a:spcBef>
                <a:buClr>
                  <a:srgbClr val="EC008C"/>
                </a:buClr>
                <a:buNone/>
              </a:pPr>
              <a:endParaRPr lang="en-GB" altLang="x-none" sz="2800" kern="0" dirty="0">
                <a:solidFill>
                  <a:schemeClr val="tx1"/>
                </a:solidFill>
                <a:latin typeface="MgOpen Cosmetica" panose="020B0500000300020003" pitchFamily="34" charset="0"/>
              </a:endParaRPr>
            </a:p>
          </p:txBody>
        </p:sp>
        <p:sp>
          <p:nvSpPr>
            <p:cNvPr id="89" name="Rectangle 5">
              <a:extLst>
                <a:ext uri="{FF2B5EF4-FFF2-40B4-BE49-F238E27FC236}">
                  <a16:creationId xmlns:a16="http://schemas.microsoft.com/office/drawing/2014/main" id="{26176B0F-68AF-48F7-9594-C8ABC2F81544}"/>
                </a:ext>
              </a:extLst>
            </p:cNvPr>
            <p:cNvSpPr txBox="1">
              <a:spLocks noChangeArrowheads="1"/>
            </p:cNvSpPr>
            <p:nvPr/>
          </p:nvSpPr>
          <p:spPr bwMode="auto">
            <a:xfrm>
              <a:off x="906678" y="2476"/>
              <a:ext cx="792364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eaLnBrk="1" hangingPunct="1">
                <a:spcBef>
                  <a:spcPts val="0"/>
                </a:spcBef>
                <a:buFontTx/>
                <a:buNone/>
              </a:pPr>
              <a:r>
                <a:rPr lang="en-ZA" altLang="x-none" sz="2800" b="1" kern="0" dirty="0">
                  <a:solidFill>
                    <a:schemeClr val="tx1"/>
                  </a:solidFill>
                  <a:latin typeface="MgOpen Cosmetica" panose="020B0500000300020003" pitchFamily="34" charset="0"/>
                </a:rPr>
                <a:t>The Children’s Advocate has the powers </a:t>
              </a:r>
              <a:br>
                <a:rPr lang="en-ZA" altLang="x-none" sz="2800" b="1" kern="0" dirty="0">
                  <a:solidFill>
                    <a:schemeClr val="tx1"/>
                  </a:solidFill>
                  <a:latin typeface="MgOpen Cosmetica" panose="020B0500000300020003" pitchFamily="34" charset="0"/>
                </a:rPr>
              </a:br>
              <a:r>
                <a:rPr lang="en-ZA" altLang="x-none" sz="2800" b="1" kern="0" dirty="0">
                  <a:solidFill>
                    <a:schemeClr val="tx1"/>
                  </a:solidFill>
                  <a:latin typeface="MgOpen Cosmetica" panose="020B0500000300020003" pitchFamily="34" charset="0"/>
                </a:rPr>
                <a:t>set out in the Ombudsman Act:</a:t>
              </a:r>
              <a:endParaRPr lang="en-GB" altLang="x-none" sz="2800" b="1" kern="0" dirty="0">
                <a:solidFill>
                  <a:schemeClr val="tx1"/>
                </a:solidFill>
                <a:latin typeface="MgOpen Cosmetica" panose="020B0500000300020003" pitchFamily="34" charset="0"/>
              </a:endParaRPr>
            </a:p>
          </p:txBody>
        </p:sp>
        <p:sp>
          <p:nvSpPr>
            <p:cNvPr id="90" name="Rectangle 5">
              <a:extLst>
                <a:ext uri="{FF2B5EF4-FFF2-40B4-BE49-F238E27FC236}">
                  <a16:creationId xmlns:a16="http://schemas.microsoft.com/office/drawing/2014/main" id="{7C592A13-FEF0-4913-BAA6-84C99230E14D}"/>
                </a:ext>
              </a:extLst>
            </p:cNvPr>
            <p:cNvSpPr txBox="1">
              <a:spLocks noChangeArrowheads="1"/>
            </p:cNvSpPr>
            <p:nvPr/>
          </p:nvSpPr>
          <p:spPr bwMode="auto">
            <a:xfrm>
              <a:off x="905494" y="1070902"/>
              <a:ext cx="7924827" cy="333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358775" indent="-358775" eaLnBrk="1" hangingPunct="1">
                <a:spcBef>
                  <a:spcPts val="0"/>
                </a:spcBef>
                <a:spcAft>
                  <a:spcPts val="600"/>
                </a:spcAft>
                <a:buClr>
                  <a:srgbClr val="EC008C"/>
                </a:buClr>
                <a:buSzPct val="90000"/>
                <a:buFont typeface="Wingdings" panose="05000000000000000000" pitchFamily="2" charset="2"/>
                <a:buChar char=""/>
                <a:tabLst>
                  <a:tab pos="357188" algn="l"/>
                </a:tabLst>
              </a:pPr>
              <a:r>
                <a:rPr lang="en-GB" altLang="x-none" sz="2400" kern="0" dirty="0">
                  <a:solidFill>
                    <a:schemeClr val="tx1"/>
                  </a:solidFill>
                  <a:latin typeface="MgOpen Cosmetica" panose="020B0500000300020003" pitchFamily="34" charset="0"/>
                </a:rPr>
                <a:t>to enter premises (except private homes) and question any person present</a:t>
              </a:r>
            </a:p>
            <a:p>
              <a:pPr marL="358775" indent="-358775" eaLnBrk="1" hangingPunct="1">
                <a:spcBef>
                  <a:spcPts val="0"/>
                </a:spcBef>
                <a:spcAft>
                  <a:spcPts val="600"/>
                </a:spcAft>
                <a:buClr>
                  <a:srgbClr val="EC008C"/>
                </a:buClr>
                <a:buSzPct val="90000"/>
                <a:buFont typeface="Wingdings" panose="05000000000000000000" pitchFamily="2" charset="2"/>
                <a:buChar char=""/>
                <a:tabLst>
                  <a:tab pos="357188" algn="l"/>
                </a:tabLst>
              </a:pPr>
              <a:r>
                <a:rPr lang="en-GB" altLang="x-none" sz="2400" kern="0" dirty="0">
                  <a:solidFill>
                    <a:schemeClr val="tx1"/>
                  </a:solidFill>
                  <a:latin typeface="MgOpen Cosmetica" panose="020B0500000300020003" pitchFamily="34" charset="0"/>
                </a:rPr>
                <a:t>to access books, documents and other materials </a:t>
              </a:r>
            </a:p>
            <a:p>
              <a:pPr marL="358775" indent="-358775" eaLnBrk="1" hangingPunct="1">
                <a:spcBef>
                  <a:spcPts val="0"/>
                </a:spcBef>
                <a:spcAft>
                  <a:spcPts val="600"/>
                </a:spcAft>
                <a:buClr>
                  <a:srgbClr val="EC008C"/>
                </a:buClr>
                <a:buSzPct val="90000"/>
                <a:buFont typeface="Wingdings" panose="05000000000000000000" pitchFamily="2" charset="2"/>
                <a:buChar char=""/>
                <a:tabLst>
                  <a:tab pos="357188" algn="l"/>
                </a:tabLst>
              </a:pPr>
              <a:r>
                <a:rPr lang="en-GB" altLang="x-none" sz="2400" kern="0" dirty="0">
                  <a:solidFill>
                    <a:schemeClr val="tx1"/>
                  </a:solidFill>
                  <a:latin typeface="MgOpen Cosmetica" panose="020B0500000300020003" pitchFamily="34" charset="0"/>
                </a:rPr>
                <a:t>to request relevant information from any person</a:t>
              </a:r>
            </a:p>
            <a:p>
              <a:pPr marL="358775" indent="-358775" eaLnBrk="1" hangingPunct="1">
                <a:spcBef>
                  <a:spcPts val="0"/>
                </a:spcBef>
                <a:spcAft>
                  <a:spcPts val="600"/>
                </a:spcAft>
                <a:buClr>
                  <a:srgbClr val="EC008C"/>
                </a:buClr>
                <a:buSzPct val="90000"/>
                <a:buFont typeface="Wingdings" panose="05000000000000000000" pitchFamily="2" charset="2"/>
                <a:buChar char=""/>
                <a:tabLst>
                  <a:tab pos="357188" algn="l"/>
                </a:tabLst>
              </a:pPr>
              <a:r>
                <a:rPr lang="en-GB" altLang="x-none" sz="2400" kern="0" dirty="0">
                  <a:solidFill>
                    <a:schemeClr val="tx1"/>
                  </a:solidFill>
                  <a:latin typeface="MgOpen Cosmetica" panose="020B0500000300020003" pitchFamily="34" charset="0"/>
                </a:rPr>
                <a:t>to seize anything relevant to the investigation</a:t>
              </a:r>
            </a:p>
            <a:p>
              <a:pPr marL="358775" indent="-358775" eaLnBrk="1" hangingPunct="1">
                <a:spcBef>
                  <a:spcPts val="0"/>
                </a:spcBef>
                <a:spcAft>
                  <a:spcPts val="600"/>
                </a:spcAft>
                <a:buClr>
                  <a:srgbClr val="EC008C"/>
                </a:buClr>
                <a:buSzPct val="90000"/>
                <a:buFont typeface="Wingdings" panose="05000000000000000000" pitchFamily="2" charset="2"/>
                <a:buChar char=""/>
                <a:tabLst>
                  <a:tab pos="357188" algn="l"/>
                </a:tabLst>
              </a:pPr>
              <a:r>
                <a:rPr lang="en-GB" altLang="x-none" sz="2400" kern="0" dirty="0">
                  <a:solidFill>
                    <a:schemeClr val="tx1"/>
                  </a:solidFill>
                  <a:latin typeface="MgOpen Cosmetica" panose="020B0500000300020003" pitchFamily="34" charset="0"/>
                </a:rPr>
                <a:t>to subpoena persons to provide information under oath, or relevant documents</a:t>
              </a:r>
            </a:p>
            <a:p>
              <a:pPr marL="358775" indent="-358775" eaLnBrk="1" hangingPunct="1">
                <a:spcBef>
                  <a:spcPts val="0"/>
                </a:spcBef>
                <a:spcAft>
                  <a:spcPts val="600"/>
                </a:spcAft>
                <a:buClr>
                  <a:srgbClr val="EC008C"/>
                </a:buClr>
                <a:buSzPct val="90000"/>
                <a:buFont typeface="Wingdings" panose="05000000000000000000" pitchFamily="2" charset="2"/>
                <a:buChar char=""/>
                <a:tabLst>
                  <a:tab pos="357188" algn="l"/>
                </a:tabLst>
              </a:pPr>
              <a:r>
                <a:rPr lang="en-GB" altLang="x-none" sz="2400" kern="0" dirty="0">
                  <a:solidFill>
                    <a:schemeClr val="tx1"/>
                  </a:solidFill>
                  <a:latin typeface="MgOpen Cosmetica" panose="020B0500000300020003" pitchFamily="34" charset="0"/>
                </a:rPr>
                <a:t>to require anyone to cooperate with the investigation.</a:t>
              </a:r>
            </a:p>
          </p:txBody>
        </p:sp>
        <p:sp>
          <p:nvSpPr>
            <p:cNvPr id="91" name="Rectangle 5">
              <a:extLst>
                <a:ext uri="{FF2B5EF4-FFF2-40B4-BE49-F238E27FC236}">
                  <a16:creationId xmlns:a16="http://schemas.microsoft.com/office/drawing/2014/main" id="{6944942F-359F-4CE4-B036-CD6B2210511E}"/>
                </a:ext>
              </a:extLst>
            </p:cNvPr>
            <p:cNvSpPr txBox="1">
              <a:spLocks noChangeArrowheads="1"/>
            </p:cNvSpPr>
            <p:nvPr/>
          </p:nvSpPr>
          <p:spPr bwMode="auto">
            <a:xfrm>
              <a:off x="687463" y="902082"/>
              <a:ext cx="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eaLnBrk="1" hangingPunct="1">
                <a:spcBef>
                  <a:spcPts val="0"/>
                </a:spcBef>
                <a:buClr>
                  <a:srgbClr val="7E2C76"/>
                </a:buClr>
                <a:buNone/>
              </a:pPr>
              <a:endParaRPr lang="en-GB" altLang="x-none" sz="2800" kern="0" dirty="0">
                <a:solidFill>
                  <a:schemeClr val="tx1"/>
                </a:solidFill>
                <a:latin typeface="MgOpen Cosmetica" panose="020B0500000300020003" pitchFamily="34" charset="0"/>
              </a:endParaRPr>
            </a:p>
          </p:txBody>
        </p:sp>
      </p:grpSp>
      <p:grpSp>
        <p:nvGrpSpPr>
          <p:cNvPr id="42" name="Group 41">
            <a:extLst>
              <a:ext uri="{FF2B5EF4-FFF2-40B4-BE49-F238E27FC236}">
                <a16:creationId xmlns:a16="http://schemas.microsoft.com/office/drawing/2014/main" id="{5CF9B63C-7DA3-4BA6-9317-4926596AD851}"/>
              </a:ext>
            </a:extLst>
          </p:cNvPr>
          <p:cNvGrpSpPr/>
          <p:nvPr/>
        </p:nvGrpSpPr>
        <p:grpSpPr>
          <a:xfrm>
            <a:off x="152020" y="548894"/>
            <a:ext cx="1495202" cy="881444"/>
            <a:chOff x="142876" y="548894"/>
            <a:chExt cx="1495202" cy="881444"/>
          </a:xfrm>
        </p:grpSpPr>
        <p:grpSp>
          <p:nvGrpSpPr>
            <p:cNvPr id="43" name="Group 9">
              <a:extLst>
                <a:ext uri="{FF2B5EF4-FFF2-40B4-BE49-F238E27FC236}">
                  <a16:creationId xmlns:a16="http://schemas.microsoft.com/office/drawing/2014/main" id="{B755E2C2-939C-4D28-AFD8-948494FA53FC}"/>
                </a:ext>
              </a:extLst>
            </p:cNvPr>
            <p:cNvGrpSpPr>
              <a:grpSpLocks/>
            </p:cNvGrpSpPr>
            <p:nvPr/>
          </p:nvGrpSpPr>
          <p:grpSpPr bwMode="auto">
            <a:xfrm>
              <a:off x="142876" y="596220"/>
              <a:ext cx="1021943" cy="791230"/>
              <a:chOff x="45451" y="590550"/>
              <a:chExt cx="1213436" cy="848620"/>
            </a:xfrm>
          </p:grpSpPr>
          <p:cxnSp>
            <p:nvCxnSpPr>
              <p:cNvPr id="47" name="Straight Connector 46">
                <a:extLst>
                  <a:ext uri="{FF2B5EF4-FFF2-40B4-BE49-F238E27FC236}">
                    <a16:creationId xmlns:a16="http://schemas.microsoft.com/office/drawing/2014/main" id="{C5F53568-5198-4782-8046-01C8EB0867D0}"/>
                  </a:ext>
                </a:extLst>
              </p:cNvPr>
              <p:cNvCxnSpPr>
                <a:cxnSpLocks/>
              </p:cNvCxnSpPr>
              <p:nvPr/>
            </p:nvCxnSpPr>
            <p:spPr>
              <a:xfrm>
                <a:off x="45451" y="1015653"/>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5C27A07-20C7-4A48-8B6C-961C6F940423}"/>
                  </a:ext>
                </a:extLst>
              </p:cNvPr>
              <p:cNvCxnSpPr>
                <a:cxnSpLocks/>
              </p:cNvCxnSpPr>
              <p:nvPr/>
            </p:nvCxnSpPr>
            <p:spPr>
              <a:xfrm>
                <a:off x="45451" y="1120342"/>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303E28E-B8BF-4741-8666-1131C28D1DA7}"/>
                  </a:ext>
                </a:extLst>
              </p:cNvPr>
              <p:cNvCxnSpPr>
                <a:cxnSpLocks/>
              </p:cNvCxnSpPr>
              <p:nvPr/>
            </p:nvCxnSpPr>
            <p:spPr>
              <a:xfrm>
                <a:off x="45451" y="909378"/>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0627B40-CF6D-4093-9730-25CD41C7BD5B}"/>
                  </a:ext>
                </a:extLst>
              </p:cNvPr>
              <p:cNvCxnSpPr>
                <a:cxnSpLocks/>
              </p:cNvCxnSpPr>
              <p:nvPr/>
            </p:nvCxnSpPr>
            <p:spPr>
              <a:xfrm>
                <a:off x="45451" y="803101"/>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746F338-788E-4459-9F09-E73A27BFE79D}"/>
                  </a:ext>
                </a:extLst>
              </p:cNvPr>
              <p:cNvCxnSpPr>
                <a:cxnSpLocks/>
              </p:cNvCxnSpPr>
              <p:nvPr/>
            </p:nvCxnSpPr>
            <p:spPr>
              <a:xfrm>
                <a:off x="45451" y="696826"/>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2A053FE-BC93-4D93-A2F0-E27778F7FD77}"/>
                  </a:ext>
                </a:extLst>
              </p:cNvPr>
              <p:cNvCxnSpPr>
                <a:cxnSpLocks/>
              </p:cNvCxnSpPr>
              <p:nvPr/>
            </p:nvCxnSpPr>
            <p:spPr>
              <a:xfrm>
                <a:off x="45451" y="59055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B6D57BB-F1B6-4247-A45F-3E944C004C6D}"/>
                  </a:ext>
                </a:extLst>
              </p:cNvPr>
              <p:cNvCxnSpPr>
                <a:cxnSpLocks/>
              </p:cNvCxnSpPr>
              <p:nvPr/>
            </p:nvCxnSpPr>
            <p:spPr>
              <a:xfrm>
                <a:off x="45451" y="1439170"/>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A394436-24AA-498C-8CD3-1526E418BBBA}"/>
                  </a:ext>
                </a:extLst>
              </p:cNvPr>
              <p:cNvCxnSpPr>
                <a:cxnSpLocks/>
              </p:cNvCxnSpPr>
              <p:nvPr/>
            </p:nvCxnSpPr>
            <p:spPr>
              <a:xfrm>
                <a:off x="45451" y="1226619"/>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2F433C2-85C0-4181-95B9-0376359CC64A}"/>
                  </a:ext>
                </a:extLst>
              </p:cNvPr>
              <p:cNvCxnSpPr>
                <a:cxnSpLocks/>
              </p:cNvCxnSpPr>
              <p:nvPr/>
            </p:nvCxnSpPr>
            <p:spPr>
              <a:xfrm>
                <a:off x="45451" y="1332894"/>
                <a:ext cx="1213436" cy="0"/>
              </a:xfrm>
              <a:prstGeom prst="line">
                <a:avLst/>
              </a:prstGeom>
              <a:ln w="76200" cmpd="sng">
                <a:solidFill>
                  <a:srgbClr val="EC008C"/>
                </a:solidFill>
                <a:prstDash val="solid"/>
              </a:ln>
            </p:spPr>
            <p:style>
              <a:lnRef idx="1">
                <a:schemeClr val="accent1"/>
              </a:lnRef>
              <a:fillRef idx="0">
                <a:schemeClr val="accent1"/>
              </a:fillRef>
              <a:effectRef idx="0">
                <a:schemeClr val="accent1"/>
              </a:effectRef>
              <a:fontRef idx="minor">
                <a:schemeClr val="tx1"/>
              </a:fontRef>
            </p:style>
          </p:cxnSp>
        </p:grpSp>
        <p:grpSp>
          <p:nvGrpSpPr>
            <p:cNvPr id="44" name="Group 12">
              <a:extLst>
                <a:ext uri="{FF2B5EF4-FFF2-40B4-BE49-F238E27FC236}">
                  <a16:creationId xmlns:a16="http://schemas.microsoft.com/office/drawing/2014/main" id="{46BA5444-0F5E-44A9-A63B-46C2ADB819D5}"/>
                </a:ext>
              </a:extLst>
            </p:cNvPr>
            <p:cNvGrpSpPr>
              <a:grpSpLocks/>
            </p:cNvGrpSpPr>
            <p:nvPr/>
          </p:nvGrpSpPr>
          <p:grpSpPr bwMode="auto">
            <a:xfrm>
              <a:off x="741844" y="548894"/>
              <a:ext cx="896234" cy="881444"/>
              <a:chOff x="785813" y="539748"/>
              <a:chExt cx="962298" cy="946152"/>
            </a:xfrm>
          </p:grpSpPr>
          <p:sp>
            <p:nvSpPr>
              <p:cNvPr id="45" name="Oval 44">
                <a:extLst>
                  <a:ext uri="{FF2B5EF4-FFF2-40B4-BE49-F238E27FC236}">
                    <a16:creationId xmlns:a16="http://schemas.microsoft.com/office/drawing/2014/main" id="{05706D7C-9C68-4FE7-9AB2-F6C2809A9629}"/>
                  </a:ext>
                </a:extLst>
              </p:cNvPr>
              <p:cNvSpPr/>
              <p:nvPr/>
            </p:nvSpPr>
            <p:spPr bwMode="auto">
              <a:xfrm>
                <a:off x="785813" y="539748"/>
                <a:ext cx="962298" cy="946152"/>
              </a:xfrm>
              <a:prstGeom prst="ellipse">
                <a:avLst/>
              </a:prstGeom>
              <a:solidFill>
                <a:srgbClr val="EC008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x-none"/>
              </a:p>
            </p:txBody>
          </p:sp>
          <p:pic>
            <p:nvPicPr>
              <p:cNvPr id="46" name="Picture 22">
                <a:extLst>
                  <a:ext uri="{FF2B5EF4-FFF2-40B4-BE49-F238E27FC236}">
                    <a16:creationId xmlns:a16="http://schemas.microsoft.com/office/drawing/2014/main" id="{7A905F77-A34C-44A4-B4EE-0D34A764F3D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6327" y="670781"/>
                <a:ext cx="731700" cy="7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cxnSp>
        <p:nvCxnSpPr>
          <p:cNvPr id="24" name="Straight Connector 23">
            <a:extLst>
              <a:ext uri="{FF2B5EF4-FFF2-40B4-BE49-F238E27FC236}">
                <a16:creationId xmlns:a16="http://schemas.microsoft.com/office/drawing/2014/main" id="{3A0C45FE-B888-4C8F-B596-C377D1940762}"/>
              </a:ext>
            </a:extLst>
          </p:cNvPr>
          <p:cNvCxnSpPr/>
          <p:nvPr/>
        </p:nvCxnSpPr>
        <p:spPr bwMode="auto">
          <a:xfrm>
            <a:off x="9082800" y="0"/>
            <a:ext cx="0" cy="6858000"/>
          </a:xfrm>
          <a:prstGeom prst="line">
            <a:avLst/>
          </a:prstGeom>
          <a:ln w="127000" cmpd="thickThin">
            <a:solidFill>
              <a:srgbClr val="EC00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8136841"/>
      </p:ext>
    </p:extLst>
  </p:cSld>
  <p:clrMapOvr>
    <a:masterClrMapping/>
  </p:clrMapOvr>
</p:sld>
</file>

<file path=ppt/theme/theme1.xml><?xml version="1.0" encoding="utf-8"?>
<a:theme xmlns:a="http://schemas.openxmlformats.org/drawingml/2006/main" name="CCPA Presentation for Polic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h4 - NACC, Children's Advocate &amp; Children's Fund (25sept19) - TEMPLATE" id="{9E5D8CF9-1068-4EED-B044-AA3255503C4A}" vid="{E63F7B30-0156-4620-AF4D-88E5D098EA74}"/>
    </a:ext>
  </a:extLst>
</a:theme>
</file>

<file path=ppt/theme/theme2.xml><?xml version="1.0" encoding="utf-8"?>
<a:theme xmlns:a="http://schemas.openxmlformats.org/drawingml/2006/main" name="1_CCPA Presentation for Polic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h4 - NACC, Children's Advocate &amp; Children's Fund (25sept19) - TEMPLATE" id="{9E5D8CF9-1068-4EED-B044-AA3255503C4A}" vid="{52C08C0D-904F-4D24-8119-7BA55C4BDA3B}"/>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TotalTime>
  <Words>1042</Words>
  <Application>Microsoft Office PowerPoint</Application>
  <PresentationFormat>On-screen Show (4:3)</PresentationFormat>
  <Paragraphs>95</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Wingdings 2</vt:lpstr>
      <vt:lpstr>Arial</vt:lpstr>
      <vt:lpstr>Wingdings</vt:lpstr>
      <vt:lpstr>MgOpen Cosmetica</vt:lpstr>
      <vt:lpstr>CCPA Presentation for Police</vt:lpstr>
      <vt:lpstr>1_CCPA Presentation for Police</vt:lpstr>
      <vt:lpstr>Child Care and Protection Act 3 of 2015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Administration of  Children’s Fund</vt:lpstr>
    </vt:vector>
  </TitlesOfParts>
  <Company>Legal Assistance 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Care and Protection Act 3 of 2015</dc:title>
  <dc:creator>Perri</dc:creator>
  <cp:lastModifiedBy>Perri</cp:lastModifiedBy>
  <cp:revision>105</cp:revision>
  <dcterms:created xsi:type="dcterms:W3CDTF">2019-09-25T11:46:13Z</dcterms:created>
  <dcterms:modified xsi:type="dcterms:W3CDTF">2020-05-12T10:06:47Z</dcterms:modified>
</cp:coreProperties>
</file>