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29.jpg" ContentType="image/pn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4" r:id="rId1"/>
  </p:sldMasterIdLst>
  <p:notesMasterIdLst>
    <p:notesMasterId r:id="rId27"/>
  </p:notesMasterIdLst>
  <p:sldIdLst>
    <p:sldId id="423" r:id="rId2"/>
    <p:sldId id="395" r:id="rId3"/>
    <p:sldId id="424" r:id="rId4"/>
    <p:sldId id="426" r:id="rId5"/>
    <p:sldId id="427" r:id="rId6"/>
    <p:sldId id="428" r:id="rId7"/>
    <p:sldId id="429" r:id="rId8"/>
    <p:sldId id="450" r:id="rId9"/>
    <p:sldId id="430" r:id="rId10"/>
    <p:sldId id="432" r:id="rId11"/>
    <p:sldId id="451" r:id="rId12"/>
    <p:sldId id="443" r:id="rId13"/>
    <p:sldId id="442" r:id="rId14"/>
    <p:sldId id="441" r:id="rId15"/>
    <p:sldId id="447" r:id="rId16"/>
    <p:sldId id="448" r:id="rId17"/>
    <p:sldId id="434" r:id="rId18"/>
    <p:sldId id="435" r:id="rId19"/>
    <p:sldId id="438" r:id="rId20"/>
    <p:sldId id="439" r:id="rId21"/>
    <p:sldId id="440" r:id="rId22"/>
    <p:sldId id="436" r:id="rId23"/>
    <p:sldId id="444" r:id="rId24"/>
    <p:sldId id="445" r:id="rId25"/>
    <p:sldId id="452" r:id="rId26"/>
  </p:sldIdLst>
  <p:sldSz cx="9144000" cy="6858000" type="screen4x3"/>
  <p:notesSz cx="6858000" cy="9144000"/>
  <p:embeddedFontLst>
    <p:embeddedFont>
      <p:font typeface="MgOpen Cosmetica" panose="020B0500000300020003" pitchFamily="34" charset="0"/>
      <p:regular r:id="rId28"/>
      <p:bold r:id="rId29"/>
      <p:italic r:id="rId30"/>
      <p:boldItalic r:id="rId31"/>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408" userDrawn="1">
          <p15:clr>
            <a:srgbClr val="A4A3A4"/>
          </p15:clr>
        </p15:guide>
        <p15:guide id="3" pos="5329" userDrawn="1">
          <p15:clr>
            <a:srgbClr val="A4A3A4"/>
          </p15:clr>
        </p15:guide>
        <p15:guide id="4"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i"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DAC"/>
    <a:srgbClr val="7192A9"/>
    <a:srgbClr val="0DB14B"/>
    <a:srgbClr val="ED9D19"/>
    <a:srgbClr val="D9767E"/>
    <a:srgbClr val="ED1C24"/>
    <a:srgbClr val="DE9DBB"/>
    <a:srgbClr val="0092C8"/>
    <a:srgbClr val="BCBDC0"/>
    <a:srgbClr val="BFA2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68" autoAdjust="0"/>
  </p:normalViewPr>
  <p:slideViewPr>
    <p:cSldViewPr snapToGrid="0" showGuides="1">
      <p:cViewPr varScale="1">
        <p:scale>
          <a:sx n="111" d="100"/>
          <a:sy n="111" d="100"/>
        </p:scale>
        <p:origin x="1512" y="78"/>
      </p:cViewPr>
      <p:guideLst>
        <p:guide orient="horz" pos="346"/>
        <p:guide pos="408"/>
        <p:guide pos="5329"/>
        <p:guide orient="horz" pos="3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18DF021-7038-47EF-87BF-AE45AA2A61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gOpen Cosmetica" panose="020B0500000300020003" pitchFamily="34" charset="0"/>
              </a:defRPr>
            </a:lvl1pPr>
          </a:lstStyle>
          <a:p>
            <a:pPr>
              <a:defRPr/>
            </a:pPr>
            <a:endParaRPr lang="en-GB" dirty="0"/>
          </a:p>
        </p:txBody>
      </p:sp>
      <p:sp>
        <p:nvSpPr>
          <p:cNvPr id="11267" name="Rectangle 3">
            <a:extLst>
              <a:ext uri="{FF2B5EF4-FFF2-40B4-BE49-F238E27FC236}">
                <a16:creationId xmlns:a16="http://schemas.microsoft.com/office/drawing/2014/main" id="{C6539493-CBA7-4306-9D22-8115180DAEA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gOpen Cosmetica" panose="020B0500000300020003" pitchFamily="34" charset="0"/>
              </a:defRPr>
            </a:lvl1pPr>
          </a:lstStyle>
          <a:p>
            <a:pPr>
              <a:defRPr/>
            </a:pPr>
            <a:endParaRPr lang="en-GB" dirty="0"/>
          </a:p>
        </p:txBody>
      </p:sp>
      <p:sp>
        <p:nvSpPr>
          <p:cNvPr id="3076" name="Rectangle 4">
            <a:extLst>
              <a:ext uri="{FF2B5EF4-FFF2-40B4-BE49-F238E27FC236}">
                <a16:creationId xmlns:a16="http://schemas.microsoft.com/office/drawing/2014/main" id="{882F86E9-C150-4479-AD9E-7DA464365FA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2BFADCA0-41B4-42FD-85B3-1A86DE5BC20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270" name="Rectangle 6">
            <a:extLst>
              <a:ext uri="{FF2B5EF4-FFF2-40B4-BE49-F238E27FC236}">
                <a16:creationId xmlns:a16="http://schemas.microsoft.com/office/drawing/2014/main" id="{95B05171-C44F-4037-A594-E759B7A275F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gOpen Cosmetica" panose="020B0500000300020003" pitchFamily="34" charset="0"/>
              </a:defRPr>
            </a:lvl1pPr>
          </a:lstStyle>
          <a:p>
            <a:pPr>
              <a:defRPr/>
            </a:pPr>
            <a:endParaRPr lang="en-GB" dirty="0"/>
          </a:p>
        </p:txBody>
      </p:sp>
      <p:sp>
        <p:nvSpPr>
          <p:cNvPr id="11271" name="Rectangle 7">
            <a:extLst>
              <a:ext uri="{FF2B5EF4-FFF2-40B4-BE49-F238E27FC236}">
                <a16:creationId xmlns:a16="http://schemas.microsoft.com/office/drawing/2014/main" id="{AC8A5394-7028-49C4-B014-3A105E164BA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gOpen Cosmetica" panose="020B0500000300020003" pitchFamily="34" charset="0"/>
              </a:defRPr>
            </a:lvl1pPr>
          </a:lstStyle>
          <a:p>
            <a:pPr>
              <a:defRPr/>
            </a:pPr>
            <a:fld id="{D0DE6DDD-22DE-43FB-8E37-DF40755D59B6}" type="slidenum">
              <a:rPr lang="en-GB" altLang="en-NA" smtClean="0"/>
              <a:pPr>
                <a:defRPr/>
              </a:pPr>
              <a:t>‹#›</a:t>
            </a:fld>
            <a:endParaRPr lang="en-GB" altLang="en-N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MgOpen Cosmetica" panose="020B050000030002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DE6DDD-22DE-43FB-8E37-DF40755D59B6}" type="slidenum">
              <a:rPr lang="en-GB" altLang="en-NA" smtClean="0"/>
              <a:pPr>
                <a:defRPr/>
              </a:pPr>
              <a:t>1</a:t>
            </a:fld>
            <a:endParaRPr lang="en-GB" altLang="en-NA"/>
          </a:p>
        </p:txBody>
      </p:sp>
    </p:spTree>
    <p:extLst>
      <p:ext uri="{BB962C8B-B14F-4D97-AF65-F5344CB8AC3E}">
        <p14:creationId xmlns:p14="http://schemas.microsoft.com/office/powerpoint/2010/main" val="217285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10</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82126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11</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355530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12</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56523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13</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343052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14</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317091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15</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343714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16</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354427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17</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3214859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18</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209660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19</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382730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2</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157275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20</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389249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21</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4128891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22</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1739368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23</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2140232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24</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2102265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25</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62060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3</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428791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4</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138424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5</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429110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6</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696162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7</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183495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8</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247482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A" altLang="en-NA" dirty="0"/>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en-NA" smtClean="0">
                <a:latin typeface="MgOpen Cosmetica" panose="020B0500000300020003" pitchFamily="34" charset="0"/>
              </a:rPr>
              <a:pPr/>
              <a:t>9</a:t>
            </a:fld>
            <a:endParaRPr lang="en-GB" altLang="en-NA" dirty="0">
              <a:latin typeface="MgOpen Cosmetica" panose="020B0500000300020003" pitchFamily="34" charset="0"/>
            </a:endParaRPr>
          </a:p>
        </p:txBody>
      </p:sp>
    </p:spTree>
    <p:extLst>
      <p:ext uri="{BB962C8B-B14F-4D97-AF65-F5344CB8AC3E}">
        <p14:creationId xmlns:p14="http://schemas.microsoft.com/office/powerpoint/2010/main" val="173388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3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16669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29372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16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17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26DA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01742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19354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29528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0343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65051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30367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7549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dirty="0"/>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dirty="0"/>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gOpen Cosmetica" panose="020B0500000300020003" pitchFamily="34" charset="0"/>
              </a:defRPr>
            </a:lvl1pPr>
          </a:lstStyle>
          <a:p>
            <a:pPr>
              <a:defRPr/>
            </a:pPr>
            <a:endParaRPr lang="en-GB" dirty="0"/>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MgOpen Cosmetica" panose="020B0500000300020003" pitchFamily="34" charset="0"/>
              </a:defRPr>
            </a:lvl1pPr>
          </a:lstStyle>
          <a:p>
            <a:pPr>
              <a:defRPr/>
            </a:pPr>
            <a:endParaRPr lang="en-GB" dirty="0"/>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MgOpen Cosmetica" panose="020B0500000300020003" pitchFamily="34" charset="0"/>
              </a:defRPr>
            </a:lvl1pPr>
          </a:lstStyle>
          <a:p>
            <a:pPr>
              <a:defRPr/>
            </a:pPr>
            <a:fld id="{0FEF8E91-B467-4D80-8E7E-6707509D3641}" type="slidenum">
              <a:rPr lang="en-GB" altLang="en-NA" smtClean="0"/>
              <a:pPr>
                <a:defRPr/>
              </a:pPr>
              <a:t>‹#›</a:t>
            </a:fld>
            <a:endParaRPr lang="en-GB" altLang="en-NA" dirty="0"/>
          </a:p>
        </p:txBody>
      </p:sp>
    </p:spTree>
    <p:extLst>
      <p:ext uri="{BB962C8B-B14F-4D97-AF65-F5344CB8AC3E}">
        <p14:creationId xmlns:p14="http://schemas.microsoft.com/office/powerpoint/2010/main" val="27055488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25" r:id="rId12"/>
  </p:sldLayoutIdLst>
  <p:txStyles>
    <p:titleStyle>
      <a:lvl1pPr algn="ctr" rtl="0" eaLnBrk="1" fontAlgn="base" hangingPunct="1">
        <a:spcBef>
          <a:spcPct val="0"/>
        </a:spcBef>
        <a:spcAft>
          <a:spcPct val="0"/>
        </a:spcAft>
        <a:defRPr sz="4400" b="1">
          <a:solidFill>
            <a:schemeClr val="bg1"/>
          </a:solidFill>
          <a:latin typeface="MgOpen Cosmetica" panose="020B0500000300020003" pitchFamily="34" charset="0"/>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gOpen Cosmetica" panose="020B0500000300020003"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latin typeface="MgOpen Cosmetica" panose="020B0500000300020003" pitchFamily="34" charset="0"/>
        </a:defRPr>
      </a:lvl2pPr>
      <a:lvl3pPr marL="1143000" indent="-228600" algn="l" rtl="0" eaLnBrk="1" fontAlgn="base" hangingPunct="1">
        <a:spcBef>
          <a:spcPct val="20000"/>
        </a:spcBef>
        <a:spcAft>
          <a:spcPct val="0"/>
        </a:spcAft>
        <a:buChar char="•"/>
        <a:defRPr sz="2400">
          <a:solidFill>
            <a:schemeClr val="bg1"/>
          </a:solidFill>
          <a:latin typeface="MgOpen Cosmetica" panose="020B0500000300020003" pitchFamily="34" charset="0"/>
        </a:defRPr>
      </a:lvl3pPr>
      <a:lvl4pPr marL="16002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4pPr>
      <a:lvl5pPr marL="2057400" indent="-228600" algn="l" rtl="0" eaLnBrk="1" fontAlgn="base" hangingPunct="1">
        <a:spcBef>
          <a:spcPct val="20000"/>
        </a:spcBef>
        <a:spcAft>
          <a:spcPct val="0"/>
        </a:spcAft>
        <a:buChar char="»"/>
        <a:defRPr sz="2000">
          <a:solidFill>
            <a:schemeClr val="bg1"/>
          </a:solidFill>
          <a:latin typeface="MgOpen Cosmetica" panose="020B0500000300020003" pitchFamily="34" charset="0"/>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DCBAE46-71E4-4394-8D28-9066C73B3B22}"/>
              </a:ext>
            </a:extLst>
          </p:cNvPr>
          <p:cNvSpPr/>
          <p:nvPr/>
        </p:nvSpPr>
        <p:spPr>
          <a:xfrm>
            <a:off x="620787" y="4093068"/>
            <a:ext cx="7839002" cy="895928"/>
          </a:xfrm>
          <a:prstGeom prst="rect">
            <a:avLst/>
          </a:prstGeom>
          <a:noFill/>
        </p:spPr>
        <p:txBody>
          <a:bodyPr wrap="none" lIns="88900" tIns="38100" rIns="88900" bIns="38100">
            <a:prstTxWarp prst="textPlain">
              <a:avLst/>
            </a:prstTxWarp>
            <a:spAutoFit/>
          </a:bodyPr>
          <a:lstStyle/>
          <a:p>
            <a:pPr algn="just"/>
            <a:r>
              <a:rPr lang="en-GB" altLang="en-NA" sz="5400" b="1" kern="100" cap="none" dirty="0">
                <a:ln w="0"/>
                <a:solidFill>
                  <a:schemeClr val="bg1"/>
                </a:solidFill>
                <a:latin typeface="MgOpen Cosmetica" panose="020B0500000300020003"/>
              </a:rPr>
              <a:t>AGE OF MAJORITY</a:t>
            </a:r>
            <a:endParaRPr lang="en-US" sz="5400" b="1" kern="100" cap="none" dirty="0">
              <a:ln w="0"/>
              <a:solidFill>
                <a:schemeClr val="bg1"/>
              </a:solidFill>
              <a:latin typeface="MgOpen Cosmetica" panose="020B0500000300020003" pitchFamily="34" charset="0"/>
            </a:endParaRPr>
          </a:p>
        </p:txBody>
      </p:sp>
      <p:pic>
        <p:nvPicPr>
          <p:cNvPr id="41" name="Picture 40">
            <a:extLst>
              <a:ext uri="{FF2B5EF4-FFF2-40B4-BE49-F238E27FC236}">
                <a16:creationId xmlns:a16="http://schemas.microsoft.com/office/drawing/2014/main" id="{7AD8CBB5-84B5-4F71-A9C9-E7BF489628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7534" y="294469"/>
            <a:ext cx="700106" cy="6269011"/>
          </a:xfrm>
          <a:prstGeom prst="rect">
            <a:avLst/>
          </a:prstGeom>
          <a:solidFill>
            <a:srgbClr val="7192A9"/>
          </a:solidFill>
        </p:spPr>
      </p:pic>
      <p:sp>
        <p:nvSpPr>
          <p:cNvPr id="80" name="Rectangle 2">
            <a:extLst>
              <a:ext uri="{FF2B5EF4-FFF2-40B4-BE49-F238E27FC236}">
                <a16:creationId xmlns:a16="http://schemas.microsoft.com/office/drawing/2014/main" id="{38165E1C-D3FC-4C32-9294-6E07E4DF9461}"/>
              </a:ext>
            </a:extLst>
          </p:cNvPr>
          <p:cNvSpPr txBox="1">
            <a:spLocks noChangeArrowheads="1"/>
          </p:cNvSpPr>
          <p:nvPr/>
        </p:nvSpPr>
        <p:spPr bwMode="auto">
          <a:xfrm>
            <a:off x="595459" y="2611297"/>
            <a:ext cx="7918156"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a:lstStyle>
          <a:p>
            <a:r>
              <a:rPr lang="en-ZA" altLang="en-NA" sz="3200" b="0" kern="0" dirty="0">
                <a:latin typeface="MgOpen Cosmetica" panose="020B0500000300020003" pitchFamily="34" charset="0"/>
              </a:rPr>
              <a:t>Child Care and Protection Act 3 of 2015 </a:t>
            </a:r>
            <a:endParaRPr lang="en-GB" altLang="en-NA" sz="3200" b="0" kern="0" cap="all" dirty="0">
              <a:latin typeface="MgOpen Cosmetica" panose="020B0500000300020003" pitchFamily="34" charset="0"/>
            </a:endParaRPr>
          </a:p>
        </p:txBody>
      </p:sp>
      <p:grpSp>
        <p:nvGrpSpPr>
          <p:cNvPr id="82" name="Group 81">
            <a:extLst>
              <a:ext uri="{FF2B5EF4-FFF2-40B4-BE49-F238E27FC236}">
                <a16:creationId xmlns:a16="http://schemas.microsoft.com/office/drawing/2014/main" id="{BA0D21D6-D8BA-41A4-A959-0479C75B5066}"/>
              </a:ext>
            </a:extLst>
          </p:cNvPr>
          <p:cNvGrpSpPr/>
          <p:nvPr/>
        </p:nvGrpSpPr>
        <p:grpSpPr>
          <a:xfrm>
            <a:off x="1" y="631222"/>
            <a:ext cx="4571999" cy="1470588"/>
            <a:chOff x="0" y="624691"/>
            <a:chExt cx="3603428" cy="1464658"/>
          </a:xfrm>
        </p:grpSpPr>
        <p:cxnSp>
          <p:nvCxnSpPr>
            <p:cNvPr id="83" name="Straight Connector 82">
              <a:extLst>
                <a:ext uri="{FF2B5EF4-FFF2-40B4-BE49-F238E27FC236}">
                  <a16:creationId xmlns:a16="http://schemas.microsoft.com/office/drawing/2014/main" id="{C9CAC0B0-78EA-4188-B11F-512B9AF47771}"/>
                </a:ext>
              </a:extLst>
            </p:cNvPr>
            <p:cNvCxnSpPr>
              <a:cxnSpLocks/>
            </p:cNvCxnSpPr>
            <p:nvPr/>
          </p:nvCxnSpPr>
          <p:spPr bwMode="auto">
            <a:xfrm>
              <a:off x="0" y="1357019"/>
              <a:ext cx="3603428" cy="0"/>
            </a:xfrm>
            <a:prstGeom prst="line">
              <a:avLst/>
            </a:prstGeom>
            <a:ln w="1524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5C610A0-6112-4BA4-A215-837198A1BF3B}"/>
                </a:ext>
              </a:extLst>
            </p:cNvPr>
            <p:cNvCxnSpPr>
              <a:cxnSpLocks/>
            </p:cNvCxnSpPr>
            <p:nvPr/>
          </p:nvCxnSpPr>
          <p:spPr bwMode="auto">
            <a:xfrm>
              <a:off x="0" y="1540101"/>
              <a:ext cx="3603428" cy="0"/>
            </a:xfrm>
            <a:prstGeom prst="line">
              <a:avLst/>
            </a:prstGeom>
            <a:ln w="1524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C4DC69C-5B1A-48E9-9B84-D611332E946F}"/>
                </a:ext>
              </a:extLst>
            </p:cNvPr>
            <p:cNvCxnSpPr>
              <a:cxnSpLocks/>
            </p:cNvCxnSpPr>
            <p:nvPr/>
          </p:nvCxnSpPr>
          <p:spPr bwMode="auto">
            <a:xfrm>
              <a:off x="0" y="1173937"/>
              <a:ext cx="3603428" cy="0"/>
            </a:xfrm>
            <a:prstGeom prst="line">
              <a:avLst/>
            </a:prstGeom>
            <a:ln w="1524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7042E1B-CCEA-490E-9802-C147A4D8116D}"/>
                </a:ext>
              </a:extLst>
            </p:cNvPr>
            <p:cNvCxnSpPr>
              <a:cxnSpLocks/>
            </p:cNvCxnSpPr>
            <p:nvPr/>
          </p:nvCxnSpPr>
          <p:spPr bwMode="auto">
            <a:xfrm>
              <a:off x="0" y="990855"/>
              <a:ext cx="3603428" cy="0"/>
            </a:xfrm>
            <a:prstGeom prst="line">
              <a:avLst/>
            </a:prstGeom>
            <a:ln w="1524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CF22370-AEF2-4F42-81E9-3E8BA8EE0A52}"/>
                </a:ext>
              </a:extLst>
            </p:cNvPr>
            <p:cNvCxnSpPr>
              <a:cxnSpLocks/>
            </p:cNvCxnSpPr>
            <p:nvPr/>
          </p:nvCxnSpPr>
          <p:spPr bwMode="auto">
            <a:xfrm>
              <a:off x="0" y="807773"/>
              <a:ext cx="3603428" cy="0"/>
            </a:xfrm>
            <a:prstGeom prst="line">
              <a:avLst/>
            </a:prstGeom>
            <a:ln w="1524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2695602-F073-4B47-B2E8-864874127240}"/>
                </a:ext>
              </a:extLst>
            </p:cNvPr>
            <p:cNvCxnSpPr>
              <a:cxnSpLocks/>
            </p:cNvCxnSpPr>
            <p:nvPr/>
          </p:nvCxnSpPr>
          <p:spPr bwMode="auto">
            <a:xfrm>
              <a:off x="0" y="624691"/>
              <a:ext cx="3603428" cy="0"/>
            </a:xfrm>
            <a:prstGeom prst="line">
              <a:avLst/>
            </a:prstGeom>
            <a:ln w="1524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23DA5BC-9068-4278-A852-E28A13493A67}"/>
                </a:ext>
              </a:extLst>
            </p:cNvPr>
            <p:cNvCxnSpPr>
              <a:cxnSpLocks/>
            </p:cNvCxnSpPr>
            <p:nvPr/>
          </p:nvCxnSpPr>
          <p:spPr bwMode="auto">
            <a:xfrm>
              <a:off x="0" y="2089349"/>
              <a:ext cx="3603428" cy="0"/>
            </a:xfrm>
            <a:prstGeom prst="line">
              <a:avLst/>
            </a:prstGeom>
            <a:ln w="1524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9B21DBC-AA1A-4B1C-88B3-8D620269DE49}"/>
                </a:ext>
              </a:extLst>
            </p:cNvPr>
            <p:cNvCxnSpPr>
              <a:cxnSpLocks/>
            </p:cNvCxnSpPr>
            <p:nvPr/>
          </p:nvCxnSpPr>
          <p:spPr bwMode="auto">
            <a:xfrm>
              <a:off x="0" y="1723183"/>
              <a:ext cx="3603428" cy="0"/>
            </a:xfrm>
            <a:prstGeom prst="line">
              <a:avLst/>
            </a:prstGeom>
            <a:ln w="1524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626923A-0516-4DAC-96CC-A0AD5800553E}"/>
                </a:ext>
              </a:extLst>
            </p:cNvPr>
            <p:cNvCxnSpPr>
              <a:cxnSpLocks/>
            </p:cNvCxnSpPr>
            <p:nvPr/>
          </p:nvCxnSpPr>
          <p:spPr bwMode="auto">
            <a:xfrm>
              <a:off x="0" y="1906265"/>
              <a:ext cx="3603428" cy="0"/>
            </a:xfrm>
            <a:prstGeom prst="line">
              <a:avLst/>
            </a:prstGeom>
            <a:ln w="1524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sp>
        <p:nvSpPr>
          <p:cNvPr id="93" name="Oval 92">
            <a:extLst>
              <a:ext uri="{FF2B5EF4-FFF2-40B4-BE49-F238E27FC236}">
                <a16:creationId xmlns:a16="http://schemas.microsoft.com/office/drawing/2014/main" id="{6180DCB1-E996-4CDA-8635-7FA2CE5C7989}"/>
              </a:ext>
            </a:extLst>
          </p:cNvPr>
          <p:cNvSpPr/>
          <p:nvPr/>
        </p:nvSpPr>
        <p:spPr bwMode="auto">
          <a:xfrm>
            <a:off x="3683001" y="477292"/>
            <a:ext cx="1743075" cy="1714500"/>
          </a:xfrm>
          <a:prstGeom prst="ellipse">
            <a:avLst/>
          </a:prstGeom>
          <a:solidFill>
            <a:srgbClr val="326DAC"/>
          </a:solidFill>
          <a:ln>
            <a:noFill/>
          </a:ln>
          <a:effectLst>
            <a:outerShdw blurRad="50800" dist="38100" dir="5400000" algn="t" rotWithShape="0">
              <a:schemeClr val="tx1">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94" name="Picture 12">
            <a:extLst>
              <a:ext uri="{FF2B5EF4-FFF2-40B4-BE49-F238E27FC236}">
                <a16:creationId xmlns:a16="http://schemas.microsoft.com/office/drawing/2014/main" id="{09C7AE80-60D6-48CF-8BFA-371B0F430FB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77071" y="720029"/>
            <a:ext cx="1354933" cy="138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 name="Group 94">
            <a:extLst>
              <a:ext uri="{FF2B5EF4-FFF2-40B4-BE49-F238E27FC236}">
                <a16:creationId xmlns:a16="http://schemas.microsoft.com/office/drawing/2014/main" id="{1999934E-C9D0-48E0-9426-FB3E13DBDAE4}"/>
              </a:ext>
            </a:extLst>
          </p:cNvPr>
          <p:cNvGrpSpPr/>
          <p:nvPr/>
        </p:nvGrpSpPr>
        <p:grpSpPr>
          <a:xfrm>
            <a:off x="4137468" y="5309917"/>
            <a:ext cx="4395345" cy="997565"/>
            <a:chOff x="4137468" y="5309917"/>
            <a:chExt cx="4395345" cy="997565"/>
          </a:xfrm>
        </p:grpSpPr>
        <p:pic>
          <p:nvPicPr>
            <p:cNvPr id="96" name="Picture 95">
              <a:extLst>
                <a:ext uri="{FF2B5EF4-FFF2-40B4-BE49-F238E27FC236}">
                  <a16:creationId xmlns:a16="http://schemas.microsoft.com/office/drawing/2014/main" id="{86BE56B1-46CF-45E6-946F-47D359FB6F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7784294" y="5688180"/>
              <a:ext cx="748519" cy="406368"/>
            </a:xfrm>
            <a:prstGeom prst="rect">
              <a:avLst/>
            </a:prstGeom>
            <a:effectLst>
              <a:glow rad="1689100">
                <a:schemeClr val="bg1">
                  <a:alpha val="0"/>
                </a:schemeClr>
              </a:glow>
            </a:effectLst>
          </p:spPr>
        </p:pic>
        <p:pic>
          <p:nvPicPr>
            <p:cNvPr id="97" name="Picture 96">
              <a:extLst>
                <a:ext uri="{FF2B5EF4-FFF2-40B4-BE49-F238E27FC236}">
                  <a16:creationId xmlns:a16="http://schemas.microsoft.com/office/drawing/2014/main" id="{87CB648C-F350-4C39-B969-C62EA38560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5876920" y="5476795"/>
              <a:ext cx="694830" cy="679124"/>
            </a:xfrm>
            <a:prstGeom prst="rect">
              <a:avLst/>
            </a:prstGeom>
            <a:effectLst>
              <a:glow rad="1689100">
                <a:schemeClr val="bg1">
                  <a:alpha val="0"/>
                </a:schemeClr>
              </a:glow>
            </a:effectLst>
          </p:spPr>
        </p:pic>
        <p:grpSp>
          <p:nvGrpSpPr>
            <p:cNvPr id="98" name="Group 97">
              <a:extLst>
                <a:ext uri="{FF2B5EF4-FFF2-40B4-BE49-F238E27FC236}">
                  <a16:creationId xmlns:a16="http://schemas.microsoft.com/office/drawing/2014/main" id="{E451F81A-2160-414F-ADB8-959BB7311F2C}"/>
                </a:ext>
              </a:extLst>
            </p:cNvPr>
            <p:cNvGrpSpPr/>
            <p:nvPr/>
          </p:nvGrpSpPr>
          <p:grpSpPr>
            <a:xfrm>
              <a:off x="4923119" y="5431370"/>
              <a:ext cx="969816" cy="876112"/>
              <a:chOff x="4875984" y="5431370"/>
              <a:chExt cx="969816" cy="876112"/>
            </a:xfrm>
          </p:grpSpPr>
          <p:pic>
            <p:nvPicPr>
              <p:cNvPr id="103" name="Picture 102">
                <a:extLst>
                  <a:ext uri="{FF2B5EF4-FFF2-40B4-BE49-F238E27FC236}">
                    <a16:creationId xmlns:a16="http://schemas.microsoft.com/office/drawing/2014/main" id="{5B4D0162-7BAE-4AA1-ABC5-A895D88DB3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5110231" y="5431370"/>
                <a:ext cx="501323" cy="603027"/>
              </a:xfrm>
              <a:prstGeom prst="rect">
                <a:avLst/>
              </a:prstGeom>
              <a:effectLst>
                <a:glow rad="1689100">
                  <a:schemeClr val="bg1">
                    <a:alpha val="0"/>
                  </a:schemeClr>
                </a:glow>
              </a:effectLst>
            </p:spPr>
          </p:pic>
          <p:sp>
            <p:nvSpPr>
              <p:cNvPr id="104" name="TextBox 103">
                <a:extLst>
                  <a:ext uri="{FF2B5EF4-FFF2-40B4-BE49-F238E27FC236}">
                    <a16:creationId xmlns:a16="http://schemas.microsoft.com/office/drawing/2014/main" id="{C332984E-9B78-4219-96B1-C2762C3AA136}"/>
                  </a:ext>
                </a:extLst>
              </p:cNvPr>
              <p:cNvSpPr txBox="1"/>
              <p:nvPr/>
            </p:nvSpPr>
            <p:spPr>
              <a:xfrm>
                <a:off x="4875984" y="6061261"/>
                <a:ext cx="969816" cy="246221"/>
              </a:xfrm>
              <a:prstGeom prst="rect">
                <a:avLst/>
              </a:prstGeom>
              <a:noFill/>
            </p:spPr>
            <p:txBody>
              <a:bodyPr wrap="square" lIns="0" tIns="0" rIns="0" bIns="0" rtlCol="0">
                <a:spAutoFit/>
              </a:bodyPr>
              <a:lstStyle/>
              <a:p>
                <a:pPr algn="ctr"/>
                <a:r>
                  <a:rPr lang="en-US" sz="800" b="1" baseline="-25000" dirty="0">
                    <a:solidFill>
                      <a:schemeClr val="bg1"/>
                    </a:solidFill>
                    <a:latin typeface="MgOpen Cosmetica" panose="020B0500000300020003" pitchFamily="34" charset="0"/>
                  </a:rPr>
                  <a:t>Legal </a:t>
                </a:r>
                <a:br>
                  <a:rPr lang="en-US" sz="800" b="1" baseline="-25000" dirty="0">
                    <a:solidFill>
                      <a:schemeClr val="bg1"/>
                    </a:solidFill>
                    <a:latin typeface="MgOpen Cosmetica" panose="020B0500000300020003" pitchFamily="34" charset="0"/>
                  </a:rPr>
                </a:br>
                <a:r>
                  <a:rPr lang="en-US" sz="800" b="1" baseline="-25000" dirty="0">
                    <a:solidFill>
                      <a:schemeClr val="bg1"/>
                    </a:solidFill>
                    <a:latin typeface="MgOpen Cosmetica" panose="020B0500000300020003" pitchFamily="34" charset="0"/>
                  </a:rPr>
                  <a:t>Assistance </a:t>
                </a:r>
                <a:br>
                  <a:rPr lang="en-US" sz="800" b="1" baseline="-25000" dirty="0">
                    <a:solidFill>
                      <a:schemeClr val="bg1"/>
                    </a:solidFill>
                    <a:latin typeface="MgOpen Cosmetica" panose="020B0500000300020003" pitchFamily="34" charset="0"/>
                  </a:rPr>
                </a:br>
                <a:r>
                  <a:rPr lang="en-US" sz="800" b="1" baseline="-25000" dirty="0">
                    <a:solidFill>
                      <a:schemeClr val="bg1"/>
                    </a:solidFill>
                    <a:latin typeface="MgOpen Cosmetica" panose="020B0500000300020003" pitchFamily="34" charset="0"/>
                  </a:rPr>
                  <a:t>Centre </a:t>
                </a:r>
              </a:p>
            </p:txBody>
          </p:sp>
        </p:grpSp>
        <p:grpSp>
          <p:nvGrpSpPr>
            <p:cNvPr id="99" name="Group 98">
              <a:extLst>
                <a:ext uri="{FF2B5EF4-FFF2-40B4-BE49-F238E27FC236}">
                  <a16:creationId xmlns:a16="http://schemas.microsoft.com/office/drawing/2014/main" id="{B29A10E9-AD2D-4B39-AF5D-A7A4716D8D26}"/>
                </a:ext>
              </a:extLst>
            </p:cNvPr>
            <p:cNvGrpSpPr/>
            <p:nvPr/>
          </p:nvGrpSpPr>
          <p:grpSpPr>
            <a:xfrm>
              <a:off x="4137468" y="5309917"/>
              <a:ext cx="834138" cy="997565"/>
              <a:chOff x="3957415" y="5309917"/>
              <a:chExt cx="834138" cy="997565"/>
            </a:xfrm>
          </p:grpSpPr>
          <p:pic>
            <p:nvPicPr>
              <p:cNvPr id="101" name="Picture 100">
                <a:extLst>
                  <a:ext uri="{FF2B5EF4-FFF2-40B4-BE49-F238E27FC236}">
                    <a16:creationId xmlns:a16="http://schemas.microsoft.com/office/drawing/2014/main" id="{2892C710-37BB-4F91-88B2-4EE0D93CB9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4041842" y="5309917"/>
                <a:ext cx="665284" cy="718423"/>
              </a:xfrm>
              <a:prstGeom prst="rect">
                <a:avLst/>
              </a:prstGeom>
              <a:effectLst>
                <a:glow rad="1689100">
                  <a:schemeClr val="bg1">
                    <a:alpha val="0"/>
                  </a:schemeClr>
                </a:glow>
              </a:effectLst>
            </p:spPr>
          </p:pic>
          <p:sp>
            <p:nvSpPr>
              <p:cNvPr id="102" name="TextBox 101">
                <a:extLst>
                  <a:ext uri="{FF2B5EF4-FFF2-40B4-BE49-F238E27FC236}">
                    <a16:creationId xmlns:a16="http://schemas.microsoft.com/office/drawing/2014/main" id="{3536B50F-EE80-4318-9236-FFBDC8382EE9}"/>
                  </a:ext>
                </a:extLst>
              </p:cNvPr>
              <p:cNvSpPr txBox="1"/>
              <p:nvPr/>
            </p:nvSpPr>
            <p:spPr>
              <a:xfrm>
                <a:off x="3957415" y="6061261"/>
                <a:ext cx="834138" cy="246221"/>
              </a:xfrm>
              <a:prstGeom prst="rect">
                <a:avLst/>
              </a:prstGeom>
              <a:noFill/>
            </p:spPr>
            <p:txBody>
              <a:bodyPr wrap="square" lIns="0" tIns="0" rIns="0" bIns="0" rtlCol="0">
                <a:spAutoFit/>
              </a:bodyPr>
              <a:lstStyle/>
              <a:p>
                <a:pPr algn="ctr"/>
                <a:r>
                  <a:rPr lang="en-US" sz="800" b="1" baseline="-25000" dirty="0">
                    <a:solidFill>
                      <a:schemeClr val="bg1"/>
                    </a:solidFill>
                    <a:latin typeface="MgOpen Cosmetica" panose="020B0500000300020003" pitchFamily="34" charset="0"/>
                  </a:rPr>
                  <a:t>Ministry of </a:t>
                </a:r>
                <a:br>
                  <a:rPr lang="en-US" sz="800" b="1" baseline="-25000" dirty="0">
                    <a:solidFill>
                      <a:schemeClr val="bg1"/>
                    </a:solidFill>
                    <a:latin typeface="MgOpen Cosmetica" panose="020B0500000300020003" pitchFamily="34" charset="0"/>
                  </a:rPr>
                </a:br>
                <a:r>
                  <a:rPr lang="en-US" sz="800" b="1" baseline="-25000" dirty="0">
                    <a:solidFill>
                      <a:schemeClr val="bg1"/>
                    </a:solidFill>
                    <a:latin typeface="MgOpen Cosmetica" panose="020B0500000300020003" pitchFamily="34" charset="0"/>
                  </a:rPr>
                  <a:t>Gender Equality and</a:t>
                </a:r>
                <a:br>
                  <a:rPr lang="en-US" sz="800" b="1" baseline="-25000" dirty="0">
                    <a:solidFill>
                      <a:schemeClr val="bg1"/>
                    </a:solidFill>
                    <a:latin typeface="MgOpen Cosmetica" panose="020B0500000300020003" pitchFamily="34" charset="0"/>
                  </a:rPr>
                </a:br>
                <a:r>
                  <a:rPr lang="en-US" sz="800" b="1" baseline="-25000" dirty="0">
                    <a:solidFill>
                      <a:schemeClr val="bg1"/>
                    </a:solidFill>
                    <a:latin typeface="MgOpen Cosmetica" panose="020B0500000300020003" pitchFamily="34" charset="0"/>
                  </a:rPr>
                  <a:t>Child Welfare</a:t>
                </a:r>
                <a:endParaRPr lang="en-NA" sz="800" b="1" baseline="-25000" dirty="0">
                  <a:solidFill>
                    <a:schemeClr val="bg1"/>
                  </a:solidFill>
                  <a:latin typeface="MgOpen Cosmetica" panose="020B0500000300020003" pitchFamily="34" charset="0"/>
                </a:endParaRPr>
              </a:p>
            </p:txBody>
          </p:sp>
        </p:grpSp>
        <p:pic>
          <p:nvPicPr>
            <p:cNvPr id="100" name="Picture 99">
              <a:extLst>
                <a:ext uri="{FF2B5EF4-FFF2-40B4-BE49-F238E27FC236}">
                  <a16:creationId xmlns:a16="http://schemas.microsoft.com/office/drawing/2014/main" id="{26113B68-0831-4EB3-A8DA-BB0EAFBB18BF}"/>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747889" y="5401110"/>
              <a:ext cx="748519" cy="754809"/>
            </a:xfrm>
            <a:prstGeom prst="rect">
              <a:avLst/>
            </a:prstGeom>
          </p:spPr>
        </p:pic>
      </p:grpSp>
      <p:sp>
        <p:nvSpPr>
          <p:cNvPr id="27" name="TextBox 26"/>
          <p:cNvSpPr txBox="1"/>
          <p:nvPr/>
        </p:nvSpPr>
        <p:spPr>
          <a:xfrm>
            <a:off x="3721520" y="3293681"/>
            <a:ext cx="1250086"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FFFFFF"/>
                </a:solidFill>
                <a:effectLst/>
                <a:uLnTx/>
                <a:uFillTx/>
                <a:latin typeface="MgOpen Cosmetica" panose="020B0500000300020003"/>
                <a:ea typeface="+mn-ea"/>
                <a:cs typeface="+mn-cs"/>
              </a:rPr>
              <a:t>Chapter 3</a:t>
            </a:r>
          </a:p>
        </p:txBody>
      </p:sp>
    </p:spTree>
    <p:extLst>
      <p:ext uri="{BB962C8B-B14F-4D97-AF65-F5344CB8AC3E}">
        <p14:creationId xmlns:p14="http://schemas.microsoft.com/office/powerpoint/2010/main" val="294382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44463" y="574117"/>
            <a:ext cx="6488350" cy="830997"/>
          </a:xfrm>
        </p:spPr>
        <p:txBody>
          <a:bodyPr wrap="square" lIns="0" tIns="0" rIns="0" bIns="0">
            <a:normAutofit fontScale="90000"/>
          </a:bodyPr>
          <a:lstStyle/>
          <a:p>
            <a:pPr algn="l">
              <a:tabLst>
                <a:tab pos="1884363" algn="l"/>
              </a:tabLst>
            </a:pPr>
            <a:r>
              <a:rPr lang="en-GB" altLang="en-NA" sz="5400" dirty="0">
                <a:solidFill>
                  <a:srgbClr val="326DAC"/>
                </a:solidFill>
                <a:latin typeface="MgOpen Cosmetica" panose="020B0500000300020003" pitchFamily="34" charset="0"/>
              </a:rPr>
              <a:t>Transitional provisions </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EFAAA9E3-C74E-4E6A-83F9-AD3E811F3C90}"/>
              </a:ext>
            </a:extLst>
          </p:cNvPr>
          <p:cNvSpPr/>
          <p:nvPr/>
        </p:nvSpPr>
        <p:spPr>
          <a:xfrm>
            <a:off x="475488" y="1660176"/>
            <a:ext cx="4271457" cy="4601260"/>
          </a:xfrm>
          <a:prstGeom prst="rect">
            <a:avLst/>
          </a:prstGeom>
        </p:spPr>
        <p:txBody>
          <a:bodyPr wrap="square">
            <a:spAutoFit/>
          </a:bodyPr>
          <a:lstStyle/>
          <a:p>
            <a:pPr marL="0" indent="0" algn="ctr">
              <a:buNone/>
            </a:pPr>
            <a:r>
              <a:rPr lang="en-US" sz="2800" b="1" dirty="0">
                <a:solidFill>
                  <a:srgbClr val="326DAC"/>
                </a:solidFill>
                <a:latin typeface="MgOpen Cosmetica" panose="020B0500000300020003"/>
              </a:rPr>
              <a:t>Minors in the middle: </a:t>
            </a:r>
            <a:r>
              <a:rPr lang="en-US" sz="2400" dirty="0">
                <a:latin typeface="MgOpen Cosmetica" panose="020B0500000300020003"/>
              </a:rPr>
              <a:t>There is a special rule to cover people who were between </a:t>
            </a:r>
            <a:br>
              <a:rPr lang="en-US" sz="2400" dirty="0">
                <a:latin typeface="MgOpen Cosmetica" panose="020B0500000300020003"/>
              </a:rPr>
            </a:br>
            <a:r>
              <a:rPr lang="en-US" sz="2400" dirty="0">
                <a:latin typeface="MgOpen Cosmetica" panose="020B0500000300020003"/>
              </a:rPr>
              <a:t>ages 18 and 21 when the </a:t>
            </a:r>
            <a:br>
              <a:rPr lang="en-US" sz="2400" dirty="0">
                <a:latin typeface="MgOpen Cosmetica" panose="020B0500000300020003"/>
              </a:rPr>
            </a:br>
            <a:r>
              <a:rPr lang="en-US" sz="2400" dirty="0">
                <a:latin typeface="MgOpen Cosmetica" panose="020B0500000300020003"/>
              </a:rPr>
              <a:t>Act came into force.</a:t>
            </a:r>
          </a:p>
          <a:p>
            <a:pPr marL="0" indent="0" algn="ctr">
              <a:buNone/>
            </a:pPr>
            <a:endParaRPr lang="en-US" sz="2000" dirty="0">
              <a:latin typeface="MgOpen Cosmetica" panose="020B0500000300020003"/>
            </a:endParaRPr>
          </a:p>
          <a:p>
            <a:pPr marL="0" indent="0" algn="ctr">
              <a:spcAft>
                <a:spcPts val="600"/>
              </a:spcAft>
              <a:buNone/>
            </a:pPr>
            <a:r>
              <a:rPr lang="en-US" sz="2400" dirty="0">
                <a:latin typeface="MgOpen Cosmetica" panose="020B0500000300020003"/>
              </a:rPr>
              <a:t>If you were between </a:t>
            </a:r>
            <a:br>
              <a:rPr lang="en-US" sz="2400" dirty="0">
                <a:latin typeface="MgOpen Cosmetica" panose="020B0500000300020003"/>
              </a:rPr>
            </a:br>
            <a:r>
              <a:rPr lang="en-US" sz="2400" dirty="0">
                <a:latin typeface="MgOpen Cosmetica" panose="020B0500000300020003"/>
              </a:rPr>
              <a:t>ages 18 and 21 when the </a:t>
            </a:r>
            <a:br>
              <a:rPr lang="en-US" sz="2400" dirty="0">
                <a:latin typeface="MgOpen Cosmetica" panose="020B0500000300020003"/>
              </a:rPr>
            </a:br>
            <a:r>
              <a:rPr lang="en-US" sz="2400" dirty="0">
                <a:latin typeface="MgOpen Cosmetica" panose="020B0500000300020003"/>
              </a:rPr>
              <a:t>Act came into force, you become a major on the date that the law came into force:</a:t>
            </a:r>
          </a:p>
          <a:p>
            <a:pPr marL="0" indent="0" algn="ctr">
              <a:buNone/>
            </a:pPr>
            <a:r>
              <a:rPr lang="en-US" sz="2400" b="1" dirty="0">
                <a:latin typeface="MgOpen Cosmetica" panose="020B0500000300020003"/>
              </a:rPr>
              <a:t>30 January 2019</a:t>
            </a:r>
            <a:r>
              <a:rPr lang="en-US" sz="2400" dirty="0">
                <a:latin typeface="MgOpen Cosmetica" panose="020B0500000300020003"/>
              </a:rPr>
              <a:t>.</a:t>
            </a:r>
            <a:endParaRPr lang="en-US" sz="1600" dirty="0">
              <a:latin typeface="MgOpen Cosmetica" panose="020B0500000300020003" pitchFamily="34" charset="0"/>
            </a:endParaRPr>
          </a:p>
        </p:txBody>
      </p:sp>
      <p:grpSp>
        <p:nvGrpSpPr>
          <p:cNvPr id="17" name="Group 16">
            <a:extLst>
              <a:ext uri="{FF2B5EF4-FFF2-40B4-BE49-F238E27FC236}">
                <a16:creationId xmlns:a16="http://schemas.microsoft.com/office/drawing/2014/main" id="{190EEE60-6A95-47C6-9DB4-49B4553231F8}"/>
              </a:ext>
            </a:extLst>
          </p:cNvPr>
          <p:cNvGrpSpPr/>
          <p:nvPr/>
        </p:nvGrpSpPr>
        <p:grpSpPr>
          <a:xfrm>
            <a:off x="5067921" y="1611309"/>
            <a:ext cx="3767951" cy="5143174"/>
            <a:chOff x="5136929" y="1611309"/>
            <a:chExt cx="3767951" cy="5143174"/>
          </a:xfrm>
        </p:grpSpPr>
        <p:pic>
          <p:nvPicPr>
            <p:cNvPr id="11" name="Picture 10">
              <a:extLst>
                <a:ext uri="{FF2B5EF4-FFF2-40B4-BE49-F238E27FC236}">
                  <a16:creationId xmlns:a16="http://schemas.microsoft.com/office/drawing/2014/main" id="{A66239D6-DA4A-49E5-AFED-E36802E2FC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36929" y="2415912"/>
              <a:ext cx="3767951" cy="4338571"/>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297552" y="1611309"/>
              <a:ext cx="921362" cy="830998"/>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586002" y="1611309"/>
              <a:ext cx="968876" cy="830998"/>
            </a:xfrm>
            <a:prstGeom prst="rect">
              <a:avLst/>
            </a:prstGeom>
          </p:spPr>
        </p:pic>
        <p:cxnSp>
          <p:nvCxnSpPr>
            <p:cNvPr id="14" name="Straight Connector 13">
              <a:extLst>
                <a:ext uri="{FF2B5EF4-FFF2-40B4-BE49-F238E27FC236}">
                  <a16:creationId xmlns:a16="http://schemas.microsoft.com/office/drawing/2014/main" id="{48629A6E-204E-4713-B255-A64E97FD316E}"/>
                </a:ext>
              </a:extLst>
            </p:cNvPr>
            <p:cNvCxnSpPr>
              <a:cxnSpLocks/>
            </p:cNvCxnSpPr>
            <p:nvPr/>
          </p:nvCxnSpPr>
          <p:spPr>
            <a:xfrm>
              <a:off x="6271401" y="2209717"/>
              <a:ext cx="1130063" cy="0"/>
            </a:xfrm>
            <a:prstGeom prst="line">
              <a:avLst/>
            </a:prstGeom>
            <a:ln w="50800">
              <a:solidFill>
                <a:srgbClr val="326DAC"/>
              </a:solidFill>
              <a:headEnd type="stealth"/>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848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EFAAA9E3-C74E-4E6A-83F9-AD3E811F3C90}"/>
              </a:ext>
            </a:extLst>
          </p:cNvPr>
          <p:cNvSpPr/>
          <p:nvPr/>
        </p:nvSpPr>
        <p:spPr>
          <a:xfrm>
            <a:off x="251931" y="1765254"/>
            <a:ext cx="8640138" cy="2585323"/>
          </a:xfrm>
          <a:prstGeom prst="rect">
            <a:avLst/>
          </a:prstGeom>
        </p:spPr>
        <p:txBody>
          <a:bodyPr wrap="square">
            <a:spAutoFit/>
          </a:bodyPr>
          <a:lstStyle/>
          <a:p>
            <a:pPr marL="0" indent="0" algn="ctr">
              <a:buNone/>
            </a:pPr>
            <a:endParaRPr lang="en-US" dirty="0">
              <a:latin typeface="MgOpen Cosmetica" panose="020B0500000300020003" pitchFamily="34" charset="0"/>
            </a:endParaRPr>
          </a:p>
          <a:p>
            <a:pPr marL="0" indent="0" algn="ctr">
              <a:buNone/>
            </a:pPr>
            <a:endParaRPr lang="en-US" dirty="0">
              <a:latin typeface="MgOpen Cosmetica" panose="020B0500000300020003" pitchFamily="34" charset="0"/>
            </a:endParaRPr>
          </a:p>
          <a:p>
            <a:pPr marL="0" indent="0" algn="ctr">
              <a:buNone/>
            </a:pPr>
            <a:endParaRPr lang="en-US" dirty="0">
              <a:latin typeface="MgOpen Cosmetica" panose="020B0500000300020003" pitchFamily="34" charset="0"/>
            </a:endParaRPr>
          </a:p>
          <a:p>
            <a:pPr marL="0" indent="0" algn="ctr">
              <a:buNone/>
            </a:pPr>
            <a:endParaRPr lang="en-US" dirty="0">
              <a:latin typeface="MgOpen Cosmetica" panose="020B0500000300020003" pitchFamily="34" charset="0"/>
            </a:endParaRPr>
          </a:p>
          <a:p>
            <a:pPr marL="0" indent="0" algn="ctr">
              <a:buNone/>
            </a:pPr>
            <a:endParaRPr lang="en-US" dirty="0">
              <a:latin typeface="MgOpen Cosmetica" panose="020B0500000300020003" pitchFamily="34" charset="0"/>
            </a:endParaRPr>
          </a:p>
          <a:p>
            <a:pPr marL="0" indent="0" algn="ctr">
              <a:buNone/>
            </a:pPr>
            <a:endParaRPr lang="en-US" dirty="0">
              <a:latin typeface="MgOpen Cosmetica" panose="020B0500000300020003" pitchFamily="34" charset="0"/>
            </a:endParaRPr>
          </a:p>
          <a:p>
            <a:pPr marL="0" indent="0" algn="ctr">
              <a:buNone/>
            </a:pPr>
            <a:endParaRPr lang="en-US" dirty="0">
              <a:latin typeface="MgOpen Cosmetica" panose="020B0500000300020003" pitchFamily="34" charset="0"/>
            </a:endParaRPr>
          </a:p>
          <a:p>
            <a:pPr marL="0" indent="0" algn="ctr">
              <a:buNone/>
            </a:pPr>
            <a:endParaRPr lang="en-US" dirty="0">
              <a:latin typeface="MgOpen Cosmetica" panose="020B0500000300020003" pitchFamily="34" charset="0"/>
            </a:endParaRPr>
          </a:p>
          <a:p>
            <a:pPr marL="0" indent="0" algn="ctr">
              <a:buNone/>
            </a:pPr>
            <a:endParaRPr lang="en-US" dirty="0">
              <a:latin typeface="MgOpen Cosmetica" panose="020B0500000300020003" pitchFamily="34" charset="0"/>
            </a:endParaRPr>
          </a:p>
        </p:txBody>
      </p:sp>
      <p:pic>
        <p:nvPicPr>
          <p:cNvPr id="5" name="Picture 4">
            <a:extLst>
              <a:ext uri="{FF2B5EF4-FFF2-40B4-BE49-F238E27FC236}">
                <a16:creationId xmlns:a16="http://schemas.microsoft.com/office/drawing/2014/main" id="{B184CEB2-666D-443E-9584-4530A6F5280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47708" y="1889185"/>
            <a:ext cx="7812079" cy="4419921"/>
          </a:xfrm>
          <a:prstGeom prst="rect">
            <a:avLst/>
          </a:prstGeom>
        </p:spPr>
      </p:pic>
      <p:sp>
        <p:nvSpPr>
          <p:cNvPr id="6" name="Oval 5"/>
          <p:cNvSpPr/>
          <p:nvPr/>
        </p:nvSpPr>
        <p:spPr>
          <a:xfrm>
            <a:off x="2993608" y="562917"/>
            <a:ext cx="3473011" cy="867421"/>
          </a:xfrm>
          <a:prstGeom prst="ellipse">
            <a:avLst/>
          </a:prstGeom>
          <a:solidFill>
            <a:schemeClr val="bg1">
              <a:lumMod val="85000"/>
              <a:alpha val="50000"/>
            </a:schemeClr>
          </a:solidFill>
          <a:ln>
            <a:solidFill>
              <a:srgbClr val="326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a:solidFill>
                  <a:srgbClr val="326DAC"/>
                </a:solidFill>
                <a:latin typeface="MgOpen Cosmetica"/>
              </a:rPr>
              <a:t>Examples</a:t>
            </a:r>
          </a:p>
        </p:txBody>
      </p:sp>
    </p:spTree>
    <p:extLst>
      <p:ext uri="{BB962C8B-B14F-4D97-AF65-F5344CB8AC3E}">
        <p14:creationId xmlns:p14="http://schemas.microsoft.com/office/powerpoint/2010/main" val="368926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67359" y="466119"/>
            <a:ext cx="6409681" cy="1107996"/>
          </a:xfrm>
        </p:spPr>
        <p:txBody>
          <a:bodyPr wrap="square" lIns="0" tIns="0" rIns="0" bIns="0">
            <a:spAutoFit/>
          </a:bodyPr>
          <a:lstStyle/>
          <a:p>
            <a:pPr algn="l">
              <a:tabLst>
                <a:tab pos="1884363" algn="l"/>
              </a:tabLst>
            </a:pPr>
            <a:r>
              <a:rPr lang="en-GB" sz="3600" dirty="0">
                <a:solidFill>
                  <a:srgbClr val="326DAC"/>
                </a:solidFill>
                <a:latin typeface="MgOpen Cosmetica" panose="020B0500000300020003" pitchFamily="34" charset="0"/>
              </a:rPr>
              <a:t>Transitional provisions: </a:t>
            </a:r>
            <a:br>
              <a:rPr lang="en-GB" sz="3600" dirty="0">
                <a:solidFill>
                  <a:srgbClr val="326DAC"/>
                </a:solidFill>
                <a:latin typeface="MgOpen Cosmetica" panose="020B0500000300020003" pitchFamily="34" charset="0"/>
              </a:rPr>
            </a:br>
            <a:r>
              <a:rPr lang="en-GB" sz="3600" dirty="0">
                <a:solidFill>
                  <a:srgbClr val="326DAC"/>
                </a:solidFill>
                <a:latin typeface="MgOpen Cosmetica" panose="020B0500000300020003" pitchFamily="34" charset="0"/>
              </a:rPr>
              <a:t>Wills, trusts, </a:t>
            </a:r>
            <a:r>
              <a:rPr lang="en-GB" sz="3600" dirty="0" err="1">
                <a:solidFill>
                  <a:srgbClr val="326DAC"/>
                </a:solidFill>
                <a:latin typeface="MgOpen Cosmetica" panose="020B0500000300020003" pitchFamily="34" charset="0"/>
              </a:rPr>
              <a:t>etc</a:t>
            </a:r>
            <a:endParaRPr lang="en-GB" altLang="en-NA" sz="66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441496ED-3CD4-40BF-851E-802DB7BF0541}"/>
              </a:ext>
            </a:extLst>
          </p:cNvPr>
          <p:cNvSpPr/>
          <p:nvPr/>
        </p:nvSpPr>
        <p:spPr>
          <a:xfrm>
            <a:off x="510005" y="1696187"/>
            <a:ext cx="8022810" cy="1631216"/>
          </a:xfrm>
          <a:prstGeom prst="rect">
            <a:avLst/>
          </a:prstGeom>
        </p:spPr>
        <p:txBody>
          <a:bodyPr wrap="square">
            <a:spAutoFit/>
          </a:bodyPr>
          <a:lstStyle/>
          <a:p>
            <a:pPr marL="342900" indent="-342900">
              <a:buClr>
                <a:srgbClr val="326DAC"/>
              </a:buClr>
              <a:buSzPct val="90000"/>
              <a:buFont typeface="Wingdings" panose="05000000000000000000" pitchFamily="2" charset="2"/>
              <a:buChar char="l"/>
            </a:pPr>
            <a:r>
              <a:rPr lang="en-US" sz="2000" dirty="0">
                <a:latin typeface="MgOpen Cosmetica" panose="020B0500000300020003"/>
              </a:rPr>
              <a:t>Documents such as wills and trusts which refer to “</a:t>
            </a:r>
            <a:r>
              <a:rPr lang="en-US" sz="2000" b="1" dirty="0">
                <a:solidFill>
                  <a:srgbClr val="326DAC"/>
                </a:solidFill>
                <a:latin typeface="MgOpen Cosmetica" panose="020B0500000300020003"/>
              </a:rPr>
              <a:t>majors</a:t>
            </a:r>
            <a:r>
              <a:rPr lang="en-US" sz="2000" dirty="0">
                <a:latin typeface="MgOpen Cosmetica" panose="020B0500000300020003"/>
              </a:rPr>
              <a:t>” and “</a:t>
            </a:r>
            <a:r>
              <a:rPr lang="en-US" sz="2000" b="1" dirty="0">
                <a:solidFill>
                  <a:srgbClr val="326DAC"/>
                </a:solidFill>
                <a:latin typeface="MgOpen Cosmetica" panose="020B0500000300020003"/>
              </a:rPr>
              <a:t>minors</a:t>
            </a:r>
            <a:r>
              <a:rPr lang="en-US" sz="2000" dirty="0">
                <a:latin typeface="MgOpen Cosmetica" panose="020B0500000300020003"/>
              </a:rPr>
              <a:t>” will be interpreted in light of the law as it stood when the document was made. </a:t>
            </a:r>
          </a:p>
          <a:p>
            <a:pPr marL="342900" indent="-342900">
              <a:buClr>
                <a:srgbClr val="326DAC"/>
              </a:buClr>
              <a:buSzPct val="90000"/>
              <a:buFont typeface="Wingdings" panose="05000000000000000000" pitchFamily="2" charset="2"/>
              <a:buChar char="l"/>
            </a:pPr>
            <a:r>
              <a:rPr lang="en-US" sz="2000" dirty="0">
                <a:latin typeface="MgOpen Cosmetica" panose="020B0500000300020003"/>
              </a:rPr>
              <a:t>If such documents refer to a </a:t>
            </a:r>
            <a:r>
              <a:rPr lang="en-US" sz="2000" b="1" dirty="0">
                <a:solidFill>
                  <a:srgbClr val="326DAC"/>
                </a:solidFill>
                <a:latin typeface="MgOpen Cosmetica" panose="020B0500000300020003"/>
              </a:rPr>
              <a:t>specific age</a:t>
            </a:r>
            <a:r>
              <a:rPr lang="en-US" sz="2000" dirty="0">
                <a:latin typeface="MgOpen Cosmetica" panose="020B0500000300020003"/>
              </a:rPr>
              <a:t>, the change in the age of majority will not affect these references.</a:t>
            </a:r>
            <a:endParaRPr lang="en-US" sz="2000" dirty="0">
              <a:solidFill>
                <a:schemeClr val="accent1">
                  <a:lumMod val="90000"/>
                </a:schemeClr>
              </a:solidFill>
              <a:latin typeface="MgOpen Cosmetica" panose="020B0500000300020003" pitchFamily="34" charset="0"/>
            </a:endParaRPr>
          </a:p>
        </p:txBody>
      </p:sp>
      <p:pic>
        <p:nvPicPr>
          <p:cNvPr id="5" name="Picture 4">
            <a:extLst>
              <a:ext uri="{FF2B5EF4-FFF2-40B4-BE49-F238E27FC236}">
                <a16:creationId xmlns:a16="http://schemas.microsoft.com/office/drawing/2014/main" id="{6949AA12-74D8-49E0-87BE-16F53819480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28439" y="3461595"/>
            <a:ext cx="7848601" cy="2860404"/>
          </a:xfrm>
          <a:prstGeom prst="rect">
            <a:avLst/>
          </a:prstGeom>
        </p:spPr>
      </p:pic>
    </p:spTree>
    <p:extLst>
      <p:ext uri="{BB962C8B-B14F-4D97-AF65-F5344CB8AC3E}">
        <p14:creationId xmlns:p14="http://schemas.microsoft.com/office/powerpoint/2010/main" val="60364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80361" y="452870"/>
            <a:ext cx="6379426" cy="1107996"/>
          </a:xfrm>
        </p:spPr>
        <p:txBody>
          <a:bodyPr wrap="square" lIns="0" tIns="0" rIns="0" bIns="0">
            <a:spAutoFit/>
          </a:bodyPr>
          <a:lstStyle/>
          <a:p>
            <a:pPr algn="l">
              <a:tabLst>
                <a:tab pos="1884363" algn="l"/>
              </a:tabLst>
            </a:pPr>
            <a:r>
              <a:rPr lang="en-GB" sz="3600" dirty="0">
                <a:solidFill>
                  <a:srgbClr val="326DAC"/>
                </a:solidFill>
                <a:latin typeface="MgOpen Cosmetica" panose="020B0500000300020003" pitchFamily="34" charset="0"/>
              </a:rPr>
              <a:t>Transitional provisions: </a:t>
            </a:r>
            <a:br>
              <a:rPr lang="en-GB" sz="3600" dirty="0">
                <a:solidFill>
                  <a:srgbClr val="326DAC"/>
                </a:solidFill>
                <a:latin typeface="MgOpen Cosmetica" panose="020B0500000300020003" pitchFamily="34" charset="0"/>
              </a:rPr>
            </a:br>
            <a:r>
              <a:rPr lang="en-GB" sz="3600" dirty="0">
                <a:solidFill>
                  <a:srgbClr val="326DAC"/>
                </a:solidFill>
                <a:latin typeface="MgOpen Cosmetica" panose="020B0500000300020003" pitchFamily="34" charset="0"/>
              </a:rPr>
              <a:t>Court orders </a:t>
            </a:r>
            <a:endParaRPr lang="en-GB" altLang="en-NA" sz="32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84D041E1-8432-41B4-90C9-B9B81A50B3E4}"/>
              </a:ext>
            </a:extLst>
          </p:cNvPr>
          <p:cNvSpPr/>
          <p:nvPr/>
        </p:nvSpPr>
        <p:spPr>
          <a:xfrm>
            <a:off x="549998" y="1691385"/>
            <a:ext cx="8008693" cy="3785652"/>
          </a:xfrm>
          <a:prstGeom prst="rect">
            <a:avLst/>
          </a:prstGeom>
        </p:spPr>
        <p:txBody>
          <a:bodyPr wrap="square">
            <a:spAutoFit/>
          </a:bodyPr>
          <a:lstStyle/>
          <a:p>
            <a:r>
              <a:rPr lang="en-US" sz="2000" dirty="0">
                <a:latin typeface="MgOpen Cosmetica" panose="020B0500000300020003"/>
              </a:rPr>
              <a:t>Court orders made </a:t>
            </a:r>
            <a:r>
              <a:rPr lang="en-US" sz="2000" b="1" dirty="0">
                <a:solidFill>
                  <a:srgbClr val="326DAC"/>
                </a:solidFill>
                <a:latin typeface="MgOpen Cosmetica" panose="020B0500000300020003"/>
              </a:rPr>
              <a:t>BEFORE</a:t>
            </a:r>
            <a:r>
              <a:rPr lang="en-US" sz="2000" dirty="0">
                <a:latin typeface="MgOpen Cosmetica" panose="020B0500000300020003"/>
              </a:rPr>
              <a:t> the new age of </a:t>
            </a:r>
            <a:br>
              <a:rPr lang="en-US" sz="2000" dirty="0">
                <a:latin typeface="MgOpen Cosmetica" panose="020B0500000300020003"/>
              </a:rPr>
            </a:br>
            <a:r>
              <a:rPr lang="en-US" sz="2000" dirty="0">
                <a:latin typeface="MgOpen Cosmetica" panose="020B0500000300020003"/>
              </a:rPr>
              <a:t>majority came into force are to be interpreted </a:t>
            </a:r>
            <a:br>
              <a:rPr lang="en-US" sz="2000" dirty="0">
                <a:latin typeface="MgOpen Cosmetica" panose="020B0500000300020003"/>
              </a:rPr>
            </a:br>
            <a:r>
              <a:rPr lang="en-US" sz="2000" dirty="0">
                <a:latin typeface="MgOpen Cosmetica" panose="020B0500000300020003"/>
              </a:rPr>
              <a:t>in light of the new law, in the absence of a </a:t>
            </a:r>
            <a:br>
              <a:rPr lang="en-US" sz="2000" dirty="0">
                <a:latin typeface="MgOpen Cosmetica" panose="020B0500000300020003"/>
              </a:rPr>
            </a:br>
            <a:r>
              <a:rPr lang="en-US" sz="2000" dirty="0">
                <a:latin typeface="MgOpen Cosmetica" panose="020B0500000300020003"/>
              </a:rPr>
              <a:t>contrary intention:</a:t>
            </a:r>
          </a:p>
          <a:p>
            <a:pPr marL="361950" indent="-361950">
              <a:buClr>
                <a:srgbClr val="326DAC"/>
              </a:buClr>
              <a:buSzPct val="100000"/>
              <a:buFont typeface="Arial" panose="020B0604020202020204" pitchFamily="34" charset="0"/>
              <a:buChar char="●"/>
            </a:pPr>
            <a:r>
              <a:rPr lang="en-US" sz="2000" dirty="0">
                <a:latin typeface="MgOpen Cosmetica" panose="020B0500000300020003"/>
              </a:rPr>
              <a:t>References to age 21 will be read as </a:t>
            </a:r>
            <a:br>
              <a:rPr lang="en-US" sz="2000" dirty="0">
                <a:latin typeface="MgOpen Cosmetica" panose="020B0500000300020003"/>
              </a:rPr>
            </a:br>
            <a:r>
              <a:rPr lang="en-US" sz="2000" dirty="0">
                <a:latin typeface="MgOpen Cosmetica" panose="020B0500000300020003"/>
              </a:rPr>
              <a:t>references to age 18.</a:t>
            </a:r>
          </a:p>
          <a:p>
            <a:pPr marL="361950" indent="-361950">
              <a:buClr>
                <a:srgbClr val="326DAC"/>
              </a:buClr>
              <a:buSzPct val="100000"/>
              <a:buFont typeface="Arial" panose="020B0604020202020204" pitchFamily="34" charset="0"/>
              <a:buChar char="●"/>
            </a:pPr>
            <a:r>
              <a:rPr lang="en-US" sz="2000" dirty="0">
                <a:latin typeface="MgOpen Cosmetica" panose="020B0500000300020003"/>
              </a:rPr>
              <a:t>References to any age between 18 and 21 </a:t>
            </a:r>
            <a:br>
              <a:rPr lang="en-US" sz="2000" dirty="0">
                <a:latin typeface="MgOpen Cosmetica" panose="020B0500000300020003"/>
              </a:rPr>
            </a:br>
            <a:r>
              <a:rPr lang="en-US" sz="2000" dirty="0">
                <a:latin typeface="MgOpen Cosmetica" panose="020B0500000300020003"/>
              </a:rPr>
              <a:t>will be read as references to age 18.</a:t>
            </a:r>
          </a:p>
          <a:p>
            <a:pPr marL="361950" indent="-361950">
              <a:buClr>
                <a:srgbClr val="326DAC"/>
              </a:buClr>
              <a:buSzPct val="100000"/>
              <a:buFont typeface="Arial" panose="020B0604020202020204" pitchFamily="34" charset="0"/>
              <a:buChar char="●"/>
            </a:pPr>
            <a:r>
              <a:rPr lang="en-US" sz="2000" dirty="0">
                <a:latin typeface="MgOpen Cosmetica" panose="020B0500000300020003"/>
              </a:rPr>
              <a:t>References to “age of majority”,  “major”,  “majority”, “ full age” or similar expressions will be read as references to age 18. </a:t>
            </a:r>
          </a:p>
          <a:p>
            <a:pPr marL="361950" indent="-361950">
              <a:buClr>
                <a:srgbClr val="326DAC"/>
              </a:buClr>
              <a:buSzPct val="100000"/>
              <a:buFont typeface="Arial" panose="020B0604020202020204" pitchFamily="34" charset="0"/>
              <a:buChar char="●"/>
            </a:pPr>
            <a:r>
              <a:rPr lang="en-US" sz="2000" dirty="0">
                <a:latin typeface="MgOpen Cosmetica" panose="020B0500000300020003"/>
              </a:rPr>
              <a:t>References to “minors” will be read as references to someone under age 18. </a:t>
            </a:r>
          </a:p>
        </p:txBody>
      </p:sp>
      <p:pic>
        <p:nvPicPr>
          <p:cNvPr id="5" name="Picture 4"/>
          <p:cNvPicPr>
            <a:picLocks noChangeAspect="1"/>
          </p:cNvPicPr>
          <p:nvPr/>
        </p:nvPicPr>
        <p:blipFill rotWithShape="1">
          <a:blip r:embed="rId4"/>
          <a:srcRect l="7520"/>
          <a:stretch/>
        </p:blipFill>
        <p:spPr>
          <a:xfrm>
            <a:off x="5817989" y="1821912"/>
            <a:ext cx="2641800" cy="1982341"/>
          </a:xfrm>
          <a:prstGeom prst="rect">
            <a:avLst/>
          </a:prstGeom>
        </p:spPr>
      </p:pic>
      <p:sp>
        <p:nvSpPr>
          <p:cNvPr id="6" name="TextBox 5"/>
          <p:cNvSpPr txBox="1"/>
          <p:nvPr/>
        </p:nvSpPr>
        <p:spPr>
          <a:xfrm>
            <a:off x="549998" y="5502849"/>
            <a:ext cx="7627024" cy="923330"/>
          </a:xfrm>
          <a:prstGeom prst="rect">
            <a:avLst/>
          </a:prstGeom>
          <a:noFill/>
        </p:spPr>
        <p:txBody>
          <a:bodyPr wrap="square" rtlCol="0">
            <a:spAutoFit/>
          </a:bodyPr>
          <a:lstStyle/>
          <a:p>
            <a:r>
              <a:rPr lang="en-US" dirty="0">
                <a:latin typeface="MgOpen Cosmetica" panose="020B0500000300020003"/>
              </a:rPr>
              <a:t>There is one </a:t>
            </a:r>
            <a:r>
              <a:rPr lang="en-US" b="1" dirty="0">
                <a:solidFill>
                  <a:srgbClr val="326DAC"/>
                </a:solidFill>
                <a:latin typeface="MgOpen Cosmetica" panose="020B0500000300020003"/>
              </a:rPr>
              <a:t>EXCEPTION</a:t>
            </a:r>
            <a:r>
              <a:rPr lang="en-US" dirty="0">
                <a:latin typeface="MgOpen Cosmetica" panose="020B0500000300020003"/>
              </a:rPr>
              <a:t>: </a:t>
            </a:r>
            <a:br>
              <a:rPr lang="en-US" dirty="0">
                <a:latin typeface="MgOpen Cosmetica" panose="020B0500000300020003"/>
              </a:rPr>
            </a:br>
            <a:r>
              <a:rPr lang="en-US" dirty="0">
                <a:latin typeface="MgOpen Cosmetica" panose="020B0500000300020003"/>
              </a:rPr>
              <a:t>This rule does NOT apply to any court order for </a:t>
            </a:r>
            <a:r>
              <a:rPr lang="en-US" b="1" dirty="0">
                <a:solidFill>
                  <a:srgbClr val="326DAC"/>
                </a:solidFill>
                <a:latin typeface="MgOpen Cosmetica" panose="020B0500000300020003"/>
              </a:rPr>
              <a:t>MAINTENANCE </a:t>
            </a:r>
            <a:r>
              <a:rPr lang="en-US" dirty="0">
                <a:latin typeface="MgOpen Cosmetica" panose="020B0500000300020003"/>
              </a:rPr>
              <a:t>which was in place before the new age of majority came into force. </a:t>
            </a:r>
          </a:p>
        </p:txBody>
      </p:sp>
    </p:spTree>
    <p:extLst>
      <p:ext uri="{BB962C8B-B14F-4D97-AF65-F5344CB8AC3E}">
        <p14:creationId xmlns:p14="http://schemas.microsoft.com/office/powerpoint/2010/main" val="127056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53086" y="781412"/>
            <a:ext cx="6406701" cy="477410"/>
          </a:xfrm>
        </p:spPr>
        <p:txBody>
          <a:bodyPr wrap="none" lIns="0" tIns="0" rIns="0" bIns="0">
            <a:noAutofit/>
          </a:bodyPr>
          <a:lstStyle/>
          <a:p>
            <a:pPr algn="l">
              <a:tabLst>
                <a:tab pos="1884363" algn="l"/>
              </a:tabLst>
            </a:pPr>
            <a:r>
              <a:rPr lang="en-GB" sz="3800" dirty="0">
                <a:solidFill>
                  <a:srgbClr val="326DAC"/>
                </a:solidFill>
                <a:latin typeface="MgOpen Cosmetica" panose="020B0500000300020003" pitchFamily="34" charset="0"/>
              </a:rPr>
              <a:t>The old law – age of majority</a:t>
            </a:r>
            <a:endParaRPr lang="en-GB" altLang="en-NA" sz="38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6" name="Picture 5">
            <a:extLst>
              <a:ext uri="{FF2B5EF4-FFF2-40B4-BE49-F238E27FC236}">
                <a16:creationId xmlns:a16="http://schemas.microsoft.com/office/drawing/2014/main" id="{1B23214D-C466-4B1D-9477-FD2634931D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7199" y="1628189"/>
            <a:ext cx="7129602" cy="4682811"/>
          </a:xfrm>
          <a:prstGeom prst="rect">
            <a:avLst/>
          </a:prstGeom>
        </p:spPr>
      </p:pic>
    </p:spTree>
    <p:extLst>
      <p:ext uri="{BB962C8B-B14F-4D97-AF65-F5344CB8AC3E}">
        <p14:creationId xmlns:p14="http://schemas.microsoft.com/office/powerpoint/2010/main" val="415818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49463" y="457493"/>
            <a:ext cx="6483350" cy="1107996"/>
          </a:xfrm>
        </p:spPr>
        <p:txBody>
          <a:bodyPr wrap="square" lIns="0" tIns="0" rIns="0" bIns="0">
            <a:spAutoFit/>
          </a:bodyPr>
          <a:lstStyle/>
          <a:p>
            <a:pPr algn="l">
              <a:tabLst>
                <a:tab pos="1884363" algn="l"/>
              </a:tabLst>
            </a:pPr>
            <a:r>
              <a:rPr lang="en-GB" sz="3600" dirty="0">
                <a:solidFill>
                  <a:srgbClr val="326DAC"/>
                </a:solidFill>
                <a:latin typeface="MgOpen Cosmetica" panose="020B0500000300020003" pitchFamily="34" charset="0"/>
              </a:rPr>
              <a:t>Transitional provisions: </a:t>
            </a:r>
            <a:br>
              <a:rPr lang="en-GB" sz="3600" dirty="0">
                <a:solidFill>
                  <a:srgbClr val="326DAC"/>
                </a:solidFill>
                <a:latin typeface="MgOpen Cosmetica" panose="020B0500000300020003" pitchFamily="34" charset="0"/>
              </a:rPr>
            </a:br>
            <a:r>
              <a:rPr lang="en-GB" sz="3600" dirty="0">
                <a:solidFill>
                  <a:srgbClr val="326DAC"/>
                </a:solidFill>
                <a:latin typeface="MgOpen Cosmetica" panose="020B0500000300020003" pitchFamily="34" charset="0"/>
              </a:rPr>
              <a:t>Prescription</a:t>
            </a:r>
            <a:endParaRPr lang="en-GB" altLang="en-NA" sz="36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95115052-FDD2-46E3-8B92-C67253883F9B}"/>
              </a:ext>
            </a:extLst>
          </p:cNvPr>
          <p:cNvSpPr/>
          <p:nvPr/>
        </p:nvSpPr>
        <p:spPr>
          <a:xfrm>
            <a:off x="545392" y="1785829"/>
            <a:ext cx="5717379" cy="4555093"/>
          </a:xfrm>
          <a:prstGeom prst="rect">
            <a:avLst/>
          </a:prstGeom>
        </p:spPr>
        <p:txBody>
          <a:bodyPr wrap="square">
            <a:spAutoFit/>
          </a:bodyPr>
          <a:lstStyle/>
          <a:p>
            <a:pPr marL="361950" indent="-361950">
              <a:spcAft>
                <a:spcPts val="1800"/>
              </a:spcAft>
              <a:buClr>
                <a:srgbClr val="326DAC"/>
              </a:buClr>
              <a:buSzPct val="90000"/>
              <a:buFont typeface="Wingdings" panose="05000000000000000000" pitchFamily="2" charset="2"/>
              <a:buChar char="l"/>
            </a:pPr>
            <a:r>
              <a:rPr lang="en-US" sz="2000" dirty="0">
                <a:latin typeface="MgOpen Cosmetica" panose="020B0500000300020003"/>
              </a:rPr>
              <a:t>Prescription refers to how much time a person has to bring a court case for damages. Special rules on prescription apply to minors because they cannot bring court cases on their own.</a:t>
            </a:r>
          </a:p>
          <a:p>
            <a:pPr marL="361950" indent="-361950">
              <a:spcAft>
                <a:spcPts val="1800"/>
              </a:spcAft>
              <a:buClr>
                <a:srgbClr val="326DAC"/>
              </a:buClr>
              <a:buSzPct val="90000"/>
              <a:buFont typeface="Wingdings" panose="05000000000000000000" pitchFamily="2" charset="2"/>
              <a:buChar char="l"/>
            </a:pPr>
            <a:r>
              <a:rPr lang="en-US" sz="2000" dirty="0">
                <a:latin typeface="MgOpen Cosmetica" panose="020B0500000300020003"/>
              </a:rPr>
              <a:t>The </a:t>
            </a:r>
            <a:r>
              <a:rPr lang="en-US" sz="2000" b="1" dirty="0">
                <a:latin typeface="MgOpen Cosmetica" panose="020B0500000300020003"/>
              </a:rPr>
              <a:t>Prescription Act 68 of 1969 </a:t>
            </a:r>
            <a:r>
              <a:rPr lang="en-US" sz="2000" dirty="0">
                <a:latin typeface="MgOpen Cosmetica" panose="020B0500000300020003"/>
              </a:rPr>
              <a:t>says that the time limit for a claim by a minor is </a:t>
            </a:r>
            <a:r>
              <a:rPr lang="en-US" sz="2000" dirty="0">
                <a:solidFill>
                  <a:srgbClr val="326DAC"/>
                </a:solidFill>
                <a:latin typeface="MgOpen Cosmetica" panose="020B0500000300020003"/>
              </a:rPr>
              <a:t>three years </a:t>
            </a:r>
            <a:r>
              <a:rPr lang="en-US" sz="2000" dirty="0">
                <a:latin typeface="MgOpen Cosmetica" panose="020B0500000300020003"/>
              </a:rPr>
              <a:t>after the date when the minor reaches the age of majority.</a:t>
            </a:r>
          </a:p>
          <a:p>
            <a:pPr marL="361950" indent="-361950">
              <a:spcAft>
                <a:spcPts val="600"/>
              </a:spcAft>
              <a:buClr>
                <a:srgbClr val="326DAC"/>
              </a:buClr>
              <a:buSzPct val="90000"/>
              <a:buFont typeface="Wingdings" panose="05000000000000000000" pitchFamily="2" charset="2"/>
              <a:buChar char="l"/>
            </a:pPr>
            <a:r>
              <a:rPr lang="en-US" sz="2000" dirty="0">
                <a:latin typeface="MgOpen Cosmetica" panose="020B0500000300020003"/>
              </a:rPr>
              <a:t>The CCPA provides an </a:t>
            </a:r>
            <a:r>
              <a:rPr lang="en-US" sz="2000" b="1" dirty="0">
                <a:solidFill>
                  <a:srgbClr val="326DAC"/>
                </a:solidFill>
                <a:latin typeface="MgOpen Cosmetica" panose="020B0500000300020003"/>
              </a:rPr>
              <a:t>EXCEPTION </a:t>
            </a:r>
            <a:r>
              <a:rPr lang="en-US" sz="2000" dirty="0">
                <a:latin typeface="MgOpen Cosmetica" panose="020B0500000300020003"/>
              </a:rPr>
              <a:t>to the rule for </a:t>
            </a:r>
            <a:r>
              <a:rPr lang="en-US" sz="2000" dirty="0">
                <a:solidFill>
                  <a:srgbClr val="326DAC"/>
                </a:solidFill>
                <a:latin typeface="MgOpen Cosmetica" panose="020B0500000300020003"/>
              </a:rPr>
              <a:t>persons aged 18-21 who suddenly found themselves over the age of majority</a:t>
            </a:r>
            <a:r>
              <a:rPr lang="en-US" sz="2000" dirty="0">
                <a:latin typeface="MgOpen Cosmetica" panose="020B0500000300020003"/>
              </a:rPr>
              <a:t>: </a:t>
            </a:r>
            <a:br>
              <a:rPr lang="en-US" sz="2000" dirty="0">
                <a:latin typeface="MgOpen Cosmetica" panose="020B0500000300020003"/>
              </a:rPr>
            </a:br>
            <a:r>
              <a:rPr lang="en-US" sz="2000" dirty="0">
                <a:latin typeface="MgOpen Cosmetica" panose="020B0500000300020003"/>
              </a:rPr>
              <a:t>The three-year period of prescription will begin to run only </a:t>
            </a:r>
            <a:r>
              <a:rPr lang="en-US" sz="2000" dirty="0">
                <a:solidFill>
                  <a:srgbClr val="326DAC"/>
                </a:solidFill>
                <a:latin typeface="MgOpen Cosmetica" panose="020B0500000300020003"/>
              </a:rPr>
              <a:t>after they reach age 21</a:t>
            </a:r>
            <a:r>
              <a:rPr lang="en-US" sz="2000" dirty="0">
                <a:latin typeface="MgOpen Cosmetica" panose="020B0500000300020003"/>
              </a:rPr>
              <a:t>.</a:t>
            </a:r>
            <a:endParaRPr lang="en-US" sz="2400" dirty="0">
              <a:latin typeface="MgOpen Cosmetica" panose="020B0500000300020003"/>
            </a:endParaRPr>
          </a:p>
        </p:txBody>
      </p:sp>
      <p:pic>
        <p:nvPicPr>
          <p:cNvPr id="5" name="Picture 4"/>
          <p:cNvPicPr>
            <a:picLocks noChangeAspect="1"/>
          </p:cNvPicPr>
          <p:nvPr/>
        </p:nvPicPr>
        <p:blipFill rotWithShape="1">
          <a:blip r:embed="rId4"/>
          <a:srcRect b="7638"/>
          <a:stretch/>
        </p:blipFill>
        <p:spPr>
          <a:xfrm>
            <a:off x="6320811" y="1932317"/>
            <a:ext cx="2348754" cy="3942272"/>
          </a:xfrm>
          <a:prstGeom prst="rect">
            <a:avLst/>
          </a:prstGeom>
        </p:spPr>
      </p:pic>
    </p:spTree>
    <p:extLst>
      <p:ext uri="{BB962C8B-B14F-4D97-AF65-F5344CB8AC3E}">
        <p14:creationId xmlns:p14="http://schemas.microsoft.com/office/powerpoint/2010/main" val="333952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95115052-FDD2-46E3-8B92-C67253883F9B}"/>
              </a:ext>
            </a:extLst>
          </p:cNvPr>
          <p:cNvSpPr/>
          <p:nvPr/>
        </p:nvSpPr>
        <p:spPr>
          <a:xfrm>
            <a:off x="647701" y="1867180"/>
            <a:ext cx="7812088" cy="2154436"/>
          </a:xfrm>
          <a:prstGeom prst="rect">
            <a:avLst/>
          </a:prstGeom>
        </p:spPr>
        <p:txBody>
          <a:bodyPr wrap="square" lIns="0" tIns="0" rIns="0" bIns="0">
            <a:spAutoFit/>
          </a:bodyPr>
          <a:lstStyle/>
          <a:p>
            <a:pPr marL="361950" indent="-361950">
              <a:buClr>
                <a:srgbClr val="326DAC"/>
              </a:buClr>
              <a:buSzPct val="90000"/>
              <a:buFont typeface="Wingdings" panose="05000000000000000000" pitchFamily="2" charset="2"/>
              <a:buChar char="l"/>
            </a:pPr>
            <a:r>
              <a:rPr lang="en-US" sz="2800" dirty="0">
                <a:latin typeface="MgOpen Cosmetica" panose="020B0500000300020003"/>
              </a:rPr>
              <a:t>The change in the age of majority will </a:t>
            </a:r>
            <a:r>
              <a:rPr lang="en-US" sz="2800" b="1" dirty="0">
                <a:solidFill>
                  <a:srgbClr val="326DAC"/>
                </a:solidFill>
                <a:latin typeface="MgOpen Cosmetica" panose="020B0500000300020003"/>
              </a:rPr>
              <a:t>NOT</a:t>
            </a:r>
            <a:r>
              <a:rPr lang="en-US" sz="2800" dirty="0">
                <a:latin typeface="MgOpen Cosmetica" panose="020B0500000300020003"/>
              </a:rPr>
              <a:t> affect the </a:t>
            </a:r>
            <a:r>
              <a:rPr lang="en-US" sz="2800" dirty="0">
                <a:solidFill>
                  <a:srgbClr val="326DAC"/>
                </a:solidFill>
                <a:latin typeface="MgOpen Cosmetica" panose="020B0500000300020003"/>
              </a:rPr>
              <a:t>payment of any claim under the MVA Fund Act 10 of 2007 </a:t>
            </a:r>
            <a:r>
              <a:rPr lang="en-US" sz="2800" dirty="0">
                <a:latin typeface="MgOpen Cosmetica" panose="020B0500000300020003"/>
              </a:rPr>
              <a:t>(such as claims for loss of support) where the claim arose before the new age of majority came into force. </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p:blipFill>
        <p:spPr>
          <a:xfrm>
            <a:off x="1923469" y="4314681"/>
            <a:ext cx="5297061" cy="1994044"/>
          </a:xfrm>
          <a:prstGeom prst="rect">
            <a:avLst/>
          </a:prstGeom>
        </p:spPr>
      </p:pic>
      <p:sp>
        <p:nvSpPr>
          <p:cNvPr id="22" name="Rectangle 2">
            <a:extLst>
              <a:ext uri="{FF2B5EF4-FFF2-40B4-BE49-F238E27FC236}">
                <a16:creationId xmlns:a16="http://schemas.microsoft.com/office/drawing/2014/main" id="{5CB3724F-A152-4FB2-8E9C-D4C122352769}"/>
              </a:ext>
            </a:extLst>
          </p:cNvPr>
          <p:cNvSpPr txBox="1">
            <a:spLocks noChangeArrowheads="1"/>
          </p:cNvSpPr>
          <p:nvPr/>
        </p:nvSpPr>
        <p:spPr bwMode="auto">
          <a:xfrm>
            <a:off x="2027208" y="466119"/>
            <a:ext cx="65056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a:lstStyle>
          <a:p>
            <a:pPr algn="l">
              <a:tabLst>
                <a:tab pos="1884363" algn="l"/>
              </a:tabLst>
            </a:pPr>
            <a:r>
              <a:rPr lang="en-GB" sz="3600" kern="0" dirty="0">
                <a:solidFill>
                  <a:srgbClr val="326DAC"/>
                </a:solidFill>
                <a:latin typeface="MgOpen Cosmetica" panose="020B0500000300020003" pitchFamily="34" charset="0"/>
              </a:rPr>
              <a:t>Transitional provisions: </a:t>
            </a:r>
            <a:br>
              <a:rPr lang="en-GB" sz="3600" kern="0" dirty="0">
                <a:solidFill>
                  <a:srgbClr val="326DAC"/>
                </a:solidFill>
                <a:latin typeface="MgOpen Cosmetica" panose="020B0500000300020003" pitchFamily="34" charset="0"/>
              </a:rPr>
            </a:br>
            <a:r>
              <a:rPr lang="en-GB" sz="3600" kern="0" dirty="0" err="1">
                <a:solidFill>
                  <a:srgbClr val="326DAC"/>
                </a:solidFill>
                <a:latin typeface="MgOpen Cosmetica" panose="020B0500000300020003" pitchFamily="34" charset="0"/>
              </a:rPr>
              <a:t>MVA</a:t>
            </a:r>
            <a:r>
              <a:rPr lang="en-GB" sz="3600" kern="0" dirty="0">
                <a:solidFill>
                  <a:srgbClr val="326DAC"/>
                </a:solidFill>
                <a:latin typeface="MgOpen Cosmetica" panose="020B0500000300020003" pitchFamily="34" charset="0"/>
              </a:rPr>
              <a:t> claims</a:t>
            </a:r>
            <a:endParaRPr lang="en-GB" altLang="en-NA" sz="3600" kern="0" dirty="0">
              <a:solidFill>
                <a:srgbClr val="326DAC"/>
              </a:solidFill>
              <a:latin typeface="MgOpen Cosmetica" panose="020B0500000300020003" pitchFamily="34" charset="0"/>
            </a:endParaRPr>
          </a:p>
        </p:txBody>
      </p:sp>
    </p:spTree>
    <p:extLst>
      <p:ext uri="{BB962C8B-B14F-4D97-AF65-F5344CB8AC3E}">
        <p14:creationId xmlns:p14="http://schemas.microsoft.com/office/powerpoint/2010/main" val="317929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D4FCD68C-092A-414D-971F-C8DE81BECB29}"/>
              </a:ext>
            </a:extLst>
          </p:cNvPr>
          <p:cNvSpPr/>
          <p:nvPr/>
        </p:nvSpPr>
        <p:spPr>
          <a:xfrm>
            <a:off x="611189" y="1922108"/>
            <a:ext cx="7921617" cy="369332"/>
          </a:xfrm>
          <a:prstGeom prst="rect">
            <a:avLst/>
          </a:prstGeom>
        </p:spPr>
        <p:txBody>
          <a:bodyPr wrap="square" lIns="0" tIns="0" rIns="0" bIns="0">
            <a:spAutoFit/>
          </a:bodyPr>
          <a:lstStyle/>
          <a:p>
            <a:pPr lvl="0" algn="ctr">
              <a:buNone/>
            </a:pPr>
            <a:r>
              <a:rPr lang="en-US" sz="2400" b="1" dirty="0">
                <a:latin typeface="MgOpen Cosmetica" panose="020B0500000300020003"/>
              </a:rPr>
              <a:t>Interpreting statutes in light of the new age of majority</a:t>
            </a:r>
          </a:p>
        </p:txBody>
      </p:sp>
      <p:sp>
        <p:nvSpPr>
          <p:cNvPr id="21" name="Scroll: Vertical 20">
            <a:extLst>
              <a:ext uri="{FF2B5EF4-FFF2-40B4-BE49-F238E27FC236}">
                <a16:creationId xmlns:a16="http://schemas.microsoft.com/office/drawing/2014/main" id="{AE2B5BF2-1CA1-48DC-804E-0BD6FDCECA7B}"/>
              </a:ext>
            </a:extLst>
          </p:cNvPr>
          <p:cNvSpPr/>
          <p:nvPr/>
        </p:nvSpPr>
        <p:spPr>
          <a:xfrm>
            <a:off x="654554" y="2735904"/>
            <a:ext cx="2640560" cy="3552759"/>
          </a:xfrm>
          <a:prstGeom prst="verticalScroll">
            <a:avLst/>
          </a:prstGeom>
          <a:solidFill>
            <a:schemeClr val="bg1">
              <a:lumMod val="85000"/>
              <a:alpha val="50000"/>
            </a:schemeClr>
          </a:solidFill>
          <a:ln>
            <a:solidFill>
              <a:srgbClr val="326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gOpen Cosmetica" panose="020B0500000300020003" pitchFamily="34" charset="0"/>
              </a:rPr>
              <a:t>Many statutes contain phrases such as:</a:t>
            </a:r>
          </a:p>
          <a:p>
            <a:r>
              <a:rPr lang="en-US" dirty="0">
                <a:solidFill>
                  <a:schemeClr val="tx1"/>
                </a:solidFill>
                <a:latin typeface="MgOpen Cosmetica" panose="020B0500000300020003" pitchFamily="34" charset="0"/>
              </a:rPr>
              <a:t>“</a:t>
            </a:r>
            <a:r>
              <a:rPr lang="en-US" b="1" dirty="0">
                <a:solidFill>
                  <a:schemeClr val="tx1"/>
                </a:solidFill>
                <a:latin typeface="MgOpen Cosmetica" panose="020B0500000300020003" pitchFamily="34" charset="0"/>
              </a:rPr>
              <a:t>age of majority</a:t>
            </a:r>
            <a:r>
              <a:rPr lang="en-US" dirty="0">
                <a:solidFill>
                  <a:schemeClr val="tx1"/>
                </a:solidFill>
                <a:latin typeface="MgOpen Cosmetica" panose="020B0500000300020003" pitchFamily="34" charset="0"/>
              </a:rPr>
              <a:t>”</a:t>
            </a:r>
          </a:p>
          <a:p>
            <a:r>
              <a:rPr lang="en-US" dirty="0">
                <a:solidFill>
                  <a:schemeClr val="tx1"/>
                </a:solidFill>
                <a:latin typeface="MgOpen Cosmetica" panose="020B0500000300020003" pitchFamily="34" charset="0"/>
              </a:rPr>
              <a:t>“</a:t>
            </a:r>
            <a:r>
              <a:rPr lang="en-US" b="1" dirty="0">
                <a:solidFill>
                  <a:schemeClr val="tx1"/>
                </a:solidFill>
                <a:latin typeface="MgOpen Cosmetica" panose="020B0500000300020003" pitchFamily="34" charset="0"/>
              </a:rPr>
              <a:t>major</a:t>
            </a:r>
            <a:r>
              <a:rPr lang="en-US" dirty="0">
                <a:solidFill>
                  <a:schemeClr val="tx1"/>
                </a:solidFill>
                <a:latin typeface="MgOpen Cosmetica" panose="020B0500000300020003" pitchFamily="34" charset="0"/>
              </a:rPr>
              <a:t>” </a:t>
            </a:r>
          </a:p>
          <a:p>
            <a:r>
              <a:rPr lang="en-US" dirty="0">
                <a:solidFill>
                  <a:schemeClr val="tx1"/>
                </a:solidFill>
                <a:latin typeface="MgOpen Cosmetica" panose="020B0500000300020003" pitchFamily="34" charset="0"/>
              </a:rPr>
              <a:t>“</a:t>
            </a:r>
            <a:r>
              <a:rPr lang="en-US" b="1" dirty="0">
                <a:solidFill>
                  <a:schemeClr val="tx1"/>
                </a:solidFill>
                <a:latin typeface="MgOpen Cosmetica" panose="020B0500000300020003" pitchFamily="34" charset="0"/>
              </a:rPr>
              <a:t>majority</a:t>
            </a:r>
            <a:r>
              <a:rPr lang="en-US" dirty="0">
                <a:solidFill>
                  <a:schemeClr val="tx1"/>
                </a:solidFill>
                <a:latin typeface="MgOpen Cosmetica" panose="020B0500000300020003" pitchFamily="34" charset="0"/>
              </a:rPr>
              <a:t>” </a:t>
            </a:r>
          </a:p>
          <a:p>
            <a:r>
              <a:rPr lang="en-US" dirty="0">
                <a:solidFill>
                  <a:schemeClr val="tx1"/>
                </a:solidFill>
                <a:latin typeface="MgOpen Cosmetica" panose="020B0500000300020003" pitchFamily="34" charset="0"/>
              </a:rPr>
              <a:t>“</a:t>
            </a:r>
            <a:r>
              <a:rPr lang="en-US" b="1" dirty="0">
                <a:solidFill>
                  <a:schemeClr val="tx1"/>
                </a:solidFill>
                <a:latin typeface="MgOpen Cosmetica" panose="020B0500000300020003" pitchFamily="34" charset="0"/>
              </a:rPr>
              <a:t>full age</a:t>
            </a:r>
            <a:r>
              <a:rPr lang="en-US" dirty="0">
                <a:solidFill>
                  <a:schemeClr val="tx1"/>
                </a:solidFill>
                <a:latin typeface="MgOpen Cosmetica" panose="020B0500000300020003" pitchFamily="34" charset="0"/>
              </a:rPr>
              <a:t>” </a:t>
            </a:r>
          </a:p>
          <a:p>
            <a:r>
              <a:rPr lang="en-US" dirty="0">
                <a:solidFill>
                  <a:schemeClr val="tx1"/>
                </a:solidFill>
                <a:latin typeface="MgOpen Cosmetica" panose="020B0500000300020003" pitchFamily="34" charset="0"/>
              </a:rPr>
              <a:t>“</a:t>
            </a:r>
            <a:r>
              <a:rPr lang="en-US" b="1" dirty="0">
                <a:solidFill>
                  <a:schemeClr val="tx1"/>
                </a:solidFill>
                <a:latin typeface="MgOpen Cosmetica" panose="020B0500000300020003" pitchFamily="34" charset="0"/>
              </a:rPr>
              <a:t>minor</a:t>
            </a:r>
            <a:r>
              <a:rPr lang="en-US" dirty="0">
                <a:solidFill>
                  <a:schemeClr val="tx1"/>
                </a:solidFill>
                <a:latin typeface="MgOpen Cosmetica" panose="020B0500000300020003" pitchFamily="34" charset="0"/>
              </a:rPr>
              <a:t>” </a:t>
            </a:r>
          </a:p>
          <a:p>
            <a:r>
              <a:rPr lang="en-US" dirty="0">
                <a:solidFill>
                  <a:schemeClr val="tx1"/>
                </a:solidFill>
                <a:latin typeface="MgOpen Cosmetica" panose="020B0500000300020003" pitchFamily="34" charset="0"/>
              </a:rPr>
              <a:t>and similar. </a:t>
            </a:r>
            <a:endParaRPr lang="en-NA" dirty="0">
              <a:solidFill>
                <a:schemeClr val="tx1"/>
              </a:solidFill>
              <a:latin typeface="MgOpen Cosmetica" panose="020B0500000300020003" pitchFamily="34" charset="0"/>
            </a:endParaRPr>
          </a:p>
        </p:txBody>
      </p:sp>
      <p:sp>
        <p:nvSpPr>
          <p:cNvPr id="22" name="Scroll: Vertical 21">
            <a:extLst>
              <a:ext uri="{FF2B5EF4-FFF2-40B4-BE49-F238E27FC236}">
                <a16:creationId xmlns:a16="http://schemas.microsoft.com/office/drawing/2014/main" id="{8C789A32-0D41-4915-8B7E-E2AF740E7648}"/>
              </a:ext>
            </a:extLst>
          </p:cNvPr>
          <p:cNvSpPr/>
          <p:nvPr/>
        </p:nvSpPr>
        <p:spPr>
          <a:xfrm>
            <a:off x="3184173" y="2735904"/>
            <a:ext cx="2687665" cy="3552759"/>
          </a:xfrm>
          <a:prstGeom prst="verticalScroll">
            <a:avLst/>
          </a:prstGeom>
          <a:solidFill>
            <a:schemeClr val="bg1">
              <a:lumMod val="85000"/>
              <a:alpha val="50000"/>
            </a:schemeClr>
          </a:solidFill>
          <a:ln>
            <a:solidFill>
              <a:srgbClr val="326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gOpen Cosmetica" panose="020B0500000300020003" pitchFamily="34" charset="0"/>
              </a:rPr>
              <a:t>Such expressions must now be interpreted to refer to </a:t>
            </a:r>
            <a:r>
              <a:rPr lang="en-US" sz="1600" b="1" dirty="0">
                <a:solidFill>
                  <a:schemeClr val="tx1"/>
                </a:solidFill>
                <a:latin typeface="MgOpen Cosmetica" panose="020B0500000300020003" pitchFamily="34" charset="0"/>
              </a:rPr>
              <a:t>the new age of majority</a:t>
            </a:r>
            <a:r>
              <a:rPr lang="en-US" sz="1600" dirty="0">
                <a:solidFill>
                  <a:schemeClr val="tx1"/>
                </a:solidFill>
                <a:latin typeface="MgOpen Cosmetica" panose="020B0500000300020003" pitchFamily="34" charset="0"/>
              </a:rPr>
              <a:t>, no matter when the statute was enacted – </a:t>
            </a:r>
            <a:r>
              <a:rPr lang="en-US" sz="1600" dirty="0">
                <a:solidFill>
                  <a:srgbClr val="326DAC"/>
                </a:solidFill>
                <a:latin typeface="MgOpen Cosmetica" panose="020B0500000300020003" pitchFamily="34" charset="0"/>
              </a:rPr>
              <a:t>UNLESS </a:t>
            </a:r>
            <a:r>
              <a:rPr lang="en-US" sz="1600" dirty="0">
                <a:solidFill>
                  <a:schemeClr val="tx1"/>
                </a:solidFill>
                <a:latin typeface="MgOpen Cosmetica" panose="020B0500000300020003" pitchFamily="34" charset="0"/>
              </a:rPr>
              <a:t>Parliament appears to have had a “contrary intention”</a:t>
            </a:r>
            <a:r>
              <a:rPr lang="en-US" dirty="0">
                <a:solidFill>
                  <a:schemeClr val="tx1"/>
                </a:solidFill>
                <a:latin typeface="MgOpen Cosmetica" panose="020B0500000300020003" pitchFamily="34" charset="0"/>
              </a:rPr>
              <a:t>. </a:t>
            </a:r>
            <a:endParaRPr lang="en-NA" dirty="0">
              <a:solidFill>
                <a:schemeClr val="tx1"/>
              </a:solidFill>
              <a:latin typeface="MgOpen Cosmetica" panose="020B0500000300020003" pitchFamily="34" charset="0"/>
            </a:endParaRPr>
          </a:p>
        </p:txBody>
      </p:sp>
      <p:sp>
        <p:nvSpPr>
          <p:cNvPr id="23" name="Scroll: Vertical 22">
            <a:extLst>
              <a:ext uri="{FF2B5EF4-FFF2-40B4-BE49-F238E27FC236}">
                <a16:creationId xmlns:a16="http://schemas.microsoft.com/office/drawing/2014/main" id="{12E7747F-5C74-454B-B50C-0F25D3CCDF9A}"/>
              </a:ext>
            </a:extLst>
          </p:cNvPr>
          <p:cNvSpPr/>
          <p:nvPr/>
        </p:nvSpPr>
        <p:spPr>
          <a:xfrm>
            <a:off x="5779879" y="2735904"/>
            <a:ext cx="2686208" cy="3552758"/>
          </a:xfrm>
          <a:prstGeom prst="verticalScroll">
            <a:avLst/>
          </a:prstGeom>
          <a:solidFill>
            <a:schemeClr val="bg1">
              <a:lumMod val="85000"/>
              <a:alpha val="50000"/>
            </a:schemeClr>
          </a:solidFill>
          <a:ln>
            <a:solidFill>
              <a:srgbClr val="326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gOpen Cosmetica" panose="020B0500000300020003" pitchFamily="34" charset="0"/>
              </a:rPr>
              <a:t>Where a statute refers to an </a:t>
            </a:r>
            <a:br>
              <a:rPr lang="en-US" dirty="0">
                <a:solidFill>
                  <a:schemeClr val="tx1"/>
                </a:solidFill>
                <a:latin typeface="MgOpen Cosmetica" panose="020B0500000300020003" pitchFamily="34" charset="0"/>
              </a:rPr>
            </a:br>
            <a:r>
              <a:rPr lang="en-US" b="1" dirty="0">
                <a:solidFill>
                  <a:schemeClr val="tx1"/>
                </a:solidFill>
                <a:latin typeface="MgOpen Cosmetica" panose="020B0500000300020003" pitchFamily="34" charset="0"/>
              </a:rPr>
              <a:t>age expressed </a:t>
            </a:r>
            <a:br>
              <a:rPr lang="en-US" b="1" dirty="0">
                <a:solidFill>
                  <a:schemeClr val="tx1"/>
                </a:solidFill>
                <a:latin typeface="MgOpen Cosmetica" panose="020B0500000300020003" pitchFamily="34" charset="0"/>
              </a:rPr>
            </a:br>
            <a:r>
              <a:rPr lang="en-US" b="1" dirty="0">
                <a:solidFill>
                  <a:schemeClr val="tx1"/>
                </a:solidFill>
                <a:latin typeface="MgOpen Cosmetica" panose="020B0500000300020003" pitchFamily="34" charset="0"/>
              </a:rPr>
              <a:t>in years </a:t>
            </a:r>
            <a:r>
              <a:rPr lang="en-US" dirty="0">
                <a:solidFill>
                  <a:schemeClr val="tx1"/>
                </a:solidFill>
                <a:latin typeface="MgOpen Cosmetica" panose="020B0500000300020003" pitchFamily="34" charset="0"/>
              </a:rPr>
              <a:t>(such as “age 21”), that reference is </a:t>
            </a:r>
            <a:r>
              <a:rPr lang="en-US" dirty="0">
                <a:solidFill>
                  <a:srgbClr val="326DAC"/>
                </a:solidFill>
                <a:latin typeface="MgOpen Cosmetica" panose="020B0500000300020003" pitchFamily="34" charset="0"/>
              </a:rPr>
              <a:t>NOT AFFECTED </a:t>
            </a:r>
            <a:r>
              <a:rPr lang="en-US" dirty="0">
                <a:solidFill>
                  <a:schemeClr val="tx1"/>
                </a:solidFill>
                <a:latin typeface="MgOpen Cosmetica" panose="020B0500000300020003" pitchFamily="34" charset="0"/>
              </a:rPr>
              <a:t>by the change in the age of majority.</a:t>
            </a:r>
            <a:endParaRPr lang="en-NA" dirty="0">
              <a:solidFill>
                <a:schemeClr val="tx1"/>
              </a:solidFill>
              <a:latin typeface="MgOpen Cosmetica" panose="020B0500000300020003" pitchFamily="34" charset="0"/>
            </a:endParaRPr>
          </a:p>
        </p:txBody>
      </p:sp>
      <p:sp>
        <p:nvSpPr>
          <p:cNvPr id="25" name="Rectangle 2">
            <a:extLst>
              <a:ext uri="{FF2B5EF4-FFF2-40B4-BE49-F238E27FC236}">
                <a16:creationId xmlns:a16="http://schemas.microsoft.com/office/drawing/2014/main" id="{5CB3724F-A152-4FB2-8E9C-D4C122352769}"/>
              </a:ext>
            </a:extLst>
          </p:cNvPr>
          <p:cNvSpPr txBox="1">
            <a:spLocks noChangeArrowheads="1"/>
          </p:cNvSpPr>
          <p:nvPr/>
        </p:nvSpPr>
        <p:spPr bwMode="auto">
          <a:xfrm>
            <a:off x="2067369" y="457199"/>
            <a:ext cx="64654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a:lstStyle>
          <a:p>
            <a:pPr algn="l">
              <a:tabLst>
                <a:tab pos="1884363" algn="l"/>
              </a:tabLst>
            </a:pPr>
            <a:r>
              <a:rPr lang="en-GB" sz="3600" kern="0" dirty="0">
                <a:solidFill>
                  <a:srgbClr val="326DAC"/>
                </a:solidFill>
                <a:latin typeface="MgOpen Cosmetica" panose="020B0500000300020003" pitchFamily="34" charset="0"/>
              </a:rPr>
              <a:t>Transitional provisions: </a:t>
            </a:r>
            <a:br>
              <a:rPr lang="en-GB" sz="3600" kern="0" dirty="0">
                <a:solidFill>
                  <a:srgbClr val="326DAC"/>
                </a:solidFill>
                <a:latin typeface="MgOpen Cosmetica" panose="020B0500000300020003" pitchFamily="34" charset="0"/>
              </a:rPr>
            </a:br>
            <a:r>
              <a:rPr lang="en-GB" sz="3600" kern="0" dirty="0">
                <a:solidFill>
                  <a:srgbClr val="326DAC"/>
                </a:solidFill>
                <a:latin typeface="MgOpen Cosmetica" panose="020B0500000300020003" pitchFamily="34" charset="0"/>
              </a:rPr>
              <a:t>Interpreting statutes</a:t>
            </a:r>
            <a:endParaRPr lang="en-GB" altLang="en-NA" sz="3600" kern="0" dirty="0">
              <a:solidFill>
                <a:srgbClr val="326DAC"/>
              </a:solidFill>
              <a:latin typeface="MgOpen Cosmetica" panose="020B0500000300020003" pitchFamily="34" charset="0"/>
            </a:endParaRPr>
          </a:p>
        </p:txBody>
      </p:sp>
    </p:spTree>
    <p:extLst>
      <p:ext uri="{BB962C8B-B14F-4D97-AF65-F5344CB8AC3E}">
        <p14:creationId xmlns:p14="http://schemas.microsoft.com/office/powerpoint/2010/main" val="320194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53088" y="648786"/>
            <a:ext cx="6406700" cy="738664"/>
          </a:xfrm>
        </p:spPr>
        <p:txBody>
          <a:bodyPr wrap="square" lIns="0" tIns="0" rIns="0" bIns="0">
            <a:spAutoFit/>
          </a:bodyPr>
          <a:lstStyle/>
          <a:p>
            <a:pPr algn="l">
              <a:tabLst>
                <a:tab pos="1884363" algn="l"/>
              </a:tabLst>
            </a:pPr>
            <a:r>
              <a:rPr lang="en-GB" sz="4800" dirty="0">
                <a:solidFill>
                  <a:srgbClr val="326DAC"/>
                </a:solidFill>
                <a:latin typeface="MgOpen Cosmetica" panose="020B0500000300020003" pitchFamily="34" charset="0"/>
              </a:rPr>
              <a:t>The position of minors</a:t>
            </a:r>
            <a:endParaRPr lang="en-GB" altLang="en-NA" sz="72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1" name="Picture 20">
            <a:extLst>
              <a:ext uri="{FF2B5EF4-FFF2-40B4-BE49-F238E27FC236}">
                <a16:creationId xmlns:a16="http://schemas.microsoft.com/office/drawing/2014/main" id="{8267D4D7-8070-445A-A9DB-64AA6B4DB11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7701" y="1940894"/>
            <a:ext cx="7812087" cy="4367831"/>
          </a:xfrm>
          <a:prstGeom prst="rect">
            <a:avLst/>
          </a:prstGeom>
        </p:spPr>
      </p:pic>
    </p:spTree>
    <p:extLst>
      <p:ext uri="{BB962C8B-B14F-4D97-AF65-F5344CB8AC3E}">
        <p14:creationId xmlns:p14="http://schemas.microsoft.com/office/powerpoint/2010/main" val="73313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Bent 11">
            <a:extLst>
              <a:ext uri="{FF2B5EF4-FFF2-40B4-BE49-F238E27FC236}">
                <a16:creationId xmlns:a16="http://schemas.microsoft.com/office/drawing/2014/main" id="{FBC06376-8D94-455F-8CC4-630A4731A83E}"/>
              </a:ext>
            </a:extLst>
          </p:cNvPr>
          <p:cNvSpPr/>
          <p:nvPr/>
        </p:nvSpPr>
        <p:spPr>
          <a:xfrm rot="5400000" flipH="1" flipV="1">
            <a:off x="3459465" y="3790083"/>
            <a:ext cx="706398" cy="4330883"/>
          </a:xfrm>
          <a:prstGeom prst="bentArrow">
            <a:avLst/>
          </a:prstGeom>
          <a:solidFill>
            <a:srgbClr val="326DA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gOpen Cosmetica" panose="020B0500000300020003" pitchFamily="34" charset="0"/>
            </a:endParaRPr>
          </a:p>
        </p:txBody>
      </p:sp>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70342" y="654590"/>
            <a:ext cx="6389446" cy="738664"/>
          </a:xfrm>
        </p:spPr>
        <p:txBody>
          <a:bodyPr wrap="square" lIns="0" tIns="0" rIns="0" bIns="0">
            <a:spAutoFit/>
          </a:bodyPr>
          <a:lstStyle/>
          <a:p>
            <a:pPr algn="l">
              <a:tabLst>
                <a:tab pos="1884363" algn="l"/>
              </a:tabLst>
            </a:pPr>
            <a:r>
              <a:rPr lang="en-GB" sz="4800" dirty="0">
                <a:solidFill>
                  <a:srgbClr val="326DAC"/>
                </a:solidFill>
                <a:latin typeface="MgOpen Cosmetica" panose="020B0500000300020003" pitchFamily="34" charset="0"/>
              </a:rPr>
              <a:t>Consent to marriage</a:t>
            </a:r>
            <a:endParaRPr lang="en-GB" altLang="en-NA" sz="72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7699" y="1522500"/>
            <a:ext cx="7812089" cy="4079826"/>
          </a:xfrm>
          <a:prstGeom prst="rect">
            <a:avLst/>
          </a:prstGeom>
        </p:spPr>
      </p:pic>
      <p:sp>
        <p:nvSpPr>
          <p:cNvPr id="8" name="Oval 7"/>
          <p:cNvSpPr/>
          <p:nvPr/>
        </p:nvSpPr>
        <p:spPr>
          <a:xfrm>
            <a:off x="3299950" y="5178664"/>
            <a:ext cx="5159838" cy="1132876"/>
          </a:xfrm>
          <a:prstGeom prst="ellipse">
            <a:avLst/>
          </a:prstGeom>
          <a:solidFill>
            <a:schemeClr val="bg1">
              <a:lumMod val="85000"/>
            </a:schemeClr>
          </a:solidFill>
          <a:ln w="19050">
            <a:solidFill>
              <a:srgbClr val="326DAC"/>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ZA" sz="1400" b="1" dirty="0">
                <a:solidFill>
                  <a:schemeClr val="tx1"/>
                </a:solidFill>
                <a:latin typeface="MgOpen Cosmetica" panose="020B0500000300020003" pitchFamily="34" charset="0"/>
              </a:rPr>
              <a:t>New Marriage Bill under consideration in 2019 </a:t>
            </a:r>
            <a:br>
              <a:rPr lang="en-ZA" sz="1400" b="1" dirty="0">
                <a:solidFill>
                  <a:schemeClr val="tx1"/>
                </a:solidFill>
                <a:latin typeface="MgOpen Cosmetica" panose="020B0500000300020003" pitchFamily="34" charset="0"/>
              </a:rPr>
            </a:br>
            <a:r>
              <a:rPr lang="en-ZA" sz="1400" b="1" dirty="0">
                <a:solidFill>
                  <a:schemeClr val="tx1"/>
                </a:solidFill>
                <a:latin typeface="MgOpen Cosmetica" panose="020B0500000300020003" pitchFamily="34" charset="0"/>
              </a:rPr>
              <a:t>would eliminate all possibility of marriage under age 18: </a:t>
            </a:r>
            <a:br>
              <a:rPr lang="en-ZA" sz="1400" b="1" dirty="0">
                <a:solidFill>
                  <a:schemeClr val="tx1"/>
                </a:solidFill>
                <a:latin typeface="MgOpen Cosmetica" panose="020B0500000300020003" pitchFamily="34" charset="0"/>
              </a:rPr>
            </a:br>
            <a:r>
              <a:rPr lang="en-ZA" sz="1400" b="1" dirty="0">
                <a:solidFill>
                  <a:schemeClr val="tx1"/>
                </a:solidFill>
                <a:latin typeface="MgOpen Cosmetica" panose="020B0500000300020003" pitchFamily="34" charset="0"/>
              </a:rPr>
              <a:t>NO EXCEPTIONS</a:t>
            </a:r>
          </a:p>
        </p:txBody>
      </p:sp>
    </p:spTree>
    <p:extLst>
      <p:ext uri="{BB962C8B-B14F-4D97-AF65-F5344CB8AC3E}">
        <p14:creationId xmlns:p14="http://schemas.microsoft.com/office/powerpoint/2010/main" val="34810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70340" y="605262"/>
            <a:ext cx="6378808" cy="830997"/>
          </a:xfrm>
        </p:spPr>
        <p:txBody>
          <a:bodyPr wrap="square" lIns="0" tIns="0" rIns="0" bIns="0">
            <a:spAutoFit/>
          </a:bodyPr>
          <a:lstStyle/>
          <a:p>
            <a:pPr algn="l">
              <a:tabLst>
                <a:tab pos="1884363" algn="l"/>
              </a:tabLst>
            </a:pPr>
            <a:r>
              <a:rPr lang="en-GB" altLang="en-NA" sz="5400" dirty="0">
                <a:solidFill>
                  <a:srgbClr val="326DAC"/>
                </a:solidFill>
                <a:latin typeface="MgOpen Cosmetica" panose="020B0500000300020003" pitchFamily="34" charset="0"/>
              </a:rPr>
              <a:t>Overview</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p:cNvSpPr/>
          <p:nvPr/>
        </p:nvSpPr>
        <p:spPr>
          <a:xfrm>
            <a:off x="637064" y="1737821"/>
            <a:ext cx="3477733" cy="3385542"/>
          </a:xfrm>
          <a:prstGeom prst="rect">
            <a:avLst/>
          </a:prstGeom>
        </p:spPr>
        <p:txBody>
          <a:bodyPr wrap="square" lIns="0" tIns="0" rIns="0" bIns="0">
            <a:spAutoFit/>
          </a:bodyPr>
          <a:lstStyle/>
          <a:p>
            <a:pPr>
              <a:spcAft>
                <a:spcPts val="1200"/>
              </a:spcAft>
            </a:pPr>
            <a:r>
              <a:rPr lang="en-US" sz="2000" b="1" dirty="0">
                <a:solidFill>
                  <a:srgbClr val="000000"/>
                </a:solidFill>
                <a:latin typeface="MgOpen Cosmetica" panose="020B0500000300020003" pitchFamily="34" charset="0"/>
              </a:rPr>
              <a:t>The Child Care and Protection Act </a:t>
            </a:r>
            <a:r>
              <a:rPr lang="en-US" sz="2000" b="1" dirty="0">
                <a:solidFill>
                  <a:srgbClr val="326DAC"/>
                </a:solidFill>
                <a:latin typeface="MgOpen Cosmetica" panose="020B0500000300020003" pitchFamily="34" charset="0"/>
              </a:rPr>
              <a:t>lowers the age of majority from 21 to 18</a:t>
            </a:r>
            <a:r>
              <a:rPr lang="en-US" sz="2000" b="1" dirty="0">
                <a:solidFill>
                  <a:srgbClr val="000000"/>
                </a:solidFill>
                <a:latin typeface="MgOpen Cosmetica" panose="020B0500000300020003" pitchFamily="34" charset="0"/>
              </a:rPr>
              <a:t>. </a:t>
            </a:r>
          </a:p>
          <a:p>
            <a:pPr marL="361950" indent="-361950">
              <a:spcAft>
                <a:spcPts val="1200"/>
              </a:spcAft>
              <a:buClr>
                <a:srgbClr val="326DAC"/>
              </a:buClr>
              <a:buSzPct val="95000"/>
              <a:buFont typeface="Wingdings" panose="05000000000000000000" pitchFamily="2" charset="2"/>
              <a:buChar char="l"/>
              <a:tabLst>
                <a:tab pos="361950" algn="l"/>
              </a:tabLst>
            </a:pPr>
            <a:r>
              <a:rPr lang="en-US" sz="2000" b="1" dirty="0">
                <a:latin typeface="MgOpen Cosmetica" panose="020B0500000300020003" pitchFamily="34" charset="0"/>
              </a:rPr>
              <a:t>Both </a:t>
            </a:r>
            <a:r>
              <a:rPr lang="en-US" sz="2000" b="1" dirty="0">
                <a:solidFill>
                  <a:srgbClr val="326DAC"/>
                </a:solidFill>
                <a:latin typeface="MgOpen Cosmetica" panose="020B0500000300020003" pitchFamily="34" charset="0"/>
              </a:rPr>
              <a:t>civil and customary marriage </a:t>
            </a:r>
            <a:r>
              <a:rPr lang="en-US" sz="2000" b="1" dirty="0">
                <a:latin typeface="MgOpen Cosmetica" panose="020B0500000300020003" pitchFamily="34" charset="0"/>
              </a:rPr>
              <a:t>are</a:t>
            </a:r>
            <a:r>
              <a:rPr lang="en-US" sz="2000" b="1" dirty="0">
                <a:solidFill>
                  <a:srgbClr val="326DAC"/>
                </a:solidFill>
                <a:latin typeface="MgOpen Cosmetica" panose="020B0500000300020003" pitchFamily="34" charset="0"/>
              </a:rPr>
              <a:t> prohibited </a:t>
            </a:r>
            <a:br>
              <a:rPr lang="en-US" sz="2000" b="1" dirty="0">
                <a:solidFill>
                  <a:srgbClr val="326DAC"/>
                </a:solidFill>
                <a:latin typeface="MgOpen Cosmetica" panose="020B0500000300020003" pitchFamily="34" charset="0"/>
              </a:rPr>
            </a:br>
            <a:r>
              <a:rPr lang="en-US" sz="2000" b="1" dirty="0">
                <a:solidFill>
                  <a:srgbClr val="326DAC"/>
                </a:solidFill>
                <a:latin typeface="MgOpen Cosmetica" panose="020B0500000300020003" pitchFamily="34" charset="0"/>
              </a:rPr>
              <a:t>for children under age 18</a:t>
            </a:r>
            <a:r>
              <a:rPr lang="en-US" sz="2000" b="1" dirty="0">
                <a:solidFill>
                  <a:srgbClr val="000000"/>
                </a:solidFill>
                <a:latin typeface="MgOpen Cosmetica" panose="020B0500000300020003" pitchFamily="34" charset="0"/>
              </a:rPr>
              <a:t>. </a:t>
            </a:r>
          </a:p>
          <a:p>
            <a:pPr marL="361950" indent="-361950">
              <a:spcAft>
                <a:spcPts val="600"/>
              </a:spcAft>
              <a:buClr>
                <a:srgbClr val="326DAC"/>
              </a:buClr>
              <a:buSzPct val="95000"/>
              <a:buFont typeface="Wingdings" panose="05000000000000000000" pitchFamily="2" charset="2"/>
              <a:buChar char="l"/>
              <a:tabLst>
                <a:tab pos="361950" algn="l"/>
              </a:tabLst>
            </a:pPr>
            <a:r>
              <a:rPr lang="en-US" sz="2000" b="1" dirty="0">
                <a:solidFill>
                  <a:srgbClr val="326DAC"/>
                </a:solidFill>
                <a:latin typeface="MgOpen Cosmetica" panose="020B0500000300020003" pitchFamily="34" charset="0"/>
              </a:rPr>
              <a:t>Consent of a parent or guardian </a:t>
            </a:r>
            <a:r>
              <a:rPr lang="en-US" sz="2000" b="1" dirty="0">
                <a:solidFill>
                  <a:srgbClr val="000000"/>
                </a:solidFill>
                <a:latin typeface="MgOpen Cosmetica" panose="020B0500000300020003" pitchFamily="34" charset="0"/>
              </a:rPr>
              <a:t>is still required for </a:t>
            </a:r>
            <a:r>
              <a:rPr lang="en-US" sz="2000" b="1" dirty="0">
                <a:solidFill>
                  <a:srgbClr val="326DAC"/>
                </a:solidFill>
                <a:latin typeface="MgOpen Cosmetica" panose="020B0500000300020003" pitchFamily="34" charset="0"/>
              </a:rPr>
              <a:t>marriage of persons under age 21</a:t>
            </a:r>
            <a:r>
              <a:rPr lang="en-US" sz="2000" b="1" dirty="0">
                <a:solidFill>
                  <a:srgbClr val="000000"/>
                </a:solidFill>
                <a:latin typeface="MgOpen Cosmetica" panose="020B0500000300020003" pitchFamily="34" charset="0"/>
              </a:rPr>
              <a:t>. </a:t>
            </a:r>
            <a:r>
              <a:rPr lang="en-US" sz="2000" dirty="0">
                <a:solidFill>
                  <a:srgbClr val="000000"/>
                </a:solidFill>
                <a:latin typeface="MgOpen Cosmetica" panose="020B0500000300020003" pitchFamily="34" charset="0"/>
              </a:rPr>
              <a:t>	</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57426" y="1737822"/>
            <a:ext cx="4306379" cy="2980828"/>
          </a:xfrm>
          <a:prstGeom prst="rect">
            <a:avLst/>
          </a:prstGeom>
        </p:spPr>
      </p:pic>
      <p:sp>
        <p:nvSpPr>
          <p:cNvPr id="6" name="Rectangle 5">
            <a:extLst>
              <a:ext uri="{FF2B5EF4-FFF2-40B4-BE49-F238E27FC236}">
                <a16:creationId xmlns:a16="http://schemas.microsoft.com/office/drawing/2014/main" id="{1FFCC286-EABE-4104-AA77-407AA0F7C842}"/>
              </a:ext>
            </a:extLst>
          </p:cNvPr>
          <p:cNvSpPr/>
          <p:nvPr/>
        </p:nvSpPr>
        <p:spPr>
          <a:xfrm>
            <a:off x="637064" y="5228738"/>
            <a:ext cx="7812088" cy="615553"/>
          </a:xfrm>
          <a:prstGeom prst="rect">
            <a:avLst/>
          </a:prstGeom>
        </p:spPr>
        <p:txBody>
          <a:bodyPr wrap="square" lIns="0" tIns="0" rIns="0" bIns="0">
            <a:spAutoFit/>
          </a:bodyPr>
          <a:lstStyle/>
          <a:p>
            <a:pPr marL="361950" indent="-361950">
              <a:buClr>
                <a:srgbClr val="326DAC"/>
              </a:buClr>
              <a:buSzPct val="100000"/>
              <a:buFont typeface="Wingdings" panose="05000000000000000000" pitchFamily="2" charset="2"/>
              <a:buChar char="l"/>
            </a:pPr>
            <a:r>
              <a:rPr lang="en-US" sz="2000" b="1" dirty="0">
                <a:solidFill>
                  <a:srgbClr val="000000"/>
                </a:solidFill>
                <a:latin typeface="MgOpen Cosmetica" panose="020B0500000300020003" pitchFamily="34" charset="0"/>
              </a:rPr>
              <a:t>This Chapter also provides an overview of </a:t>
            </a:r>
            <a:r>
              <a:rPr lang="en-US" sz="2000" b="1" dirty="0">
                <a:solidFill>
                  <a:srgbClr val="326DAC"/>
                </a:solidFill>
                <a:latin typeface="MgOpen Cosmetica" panose="020B0500000300020003" pitchFamily="34" charset="0"/>
              </a:rPr>
              <a:t>other important ages in Namibian law</a:t>
            </a:r>
            <a:r>
              <a:rPr lang="en-US" sz="2000" b="1" dirty="0">
                <a:solidFill>
                  <a:srgbClr val="000000"/>
                </a:solidFill>
                <a:latin typeface="MgOpen Cosmetica" panose="020B0500000300020003" pitchFamily="34" charset="0"/>
              </a:rPr>
              <a:t>. </a:t>
            </a:r>
            <a:endParaRPr lang="en-US" sz="2000" dirty="0">
              <a:latin typeface="MgOpen Cosmetica" panose="020B0500000300020003" pitchFamily="34" charset="0"/>
            </a:endParaRPr>
          </a:p>
        </p:txBody>
      </p:sp>
    </p:spTree>
    <p:extLst>
      <p:ext uri="{BB962C8B-B14F-4D97-AF65-F5344CB8AC3E}">
        <p14:creationId xmlns:p14="http://schemas.microsoft.com/office/powerpoint/2010/main" val="835771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1984077" y="435618"/>
            <a:ext cx="6706175" cy="1107996"/>
          </a:xfrm>
        </p:spPr>
        <p:txBody>
          <a:bodyPr wrap="square" lIns="0" tIns="0" rIns="0" bIns="0">
            <a:spAutoFit/>
          </a:bodyPr>
          <a:lstStyle/>
          <a:p>
            <a:pPr algn="l">
              <a:tabLst>
                <a:tab pos="1884363" algn="l"/>
              </a:tabLst>
            </a:pPr>
            <a:r>
              <a:rPr lang="en-GB" sz="3500" spc="-50" dirty="0">
                <a:solidFill>
                  <a:srgbClr val="326DAC"/>
                </a:solidFill>
                <a:latin typeface="MgOpen Cosmetica" panose="020B0500000300020003" pitchFamily="34" charset="0"/>
              </a:rPr>
              <a:t>Consent to marriage:</a:t>
            </a:r>
            <a:br>
              <a:rPr lang="en-GB" sz="3500" spc="-50" dirty="0">
                <a:solidFill>
                  <a:srgbClr val="326DAC"/>
                </a:solidFill>
                <a:latin typeface="MgOpen Cosmetica" panose="020B0500000300020003" pitchFamily="34" charset="0"/>
              </a:rPr>
            </a:br>
            <a:r>
              <a:rPr lang="en-GB" sz="3500" spc="-50" dirty="0">
                <a:solidFill>
                  <a:srgbClr val="326DAC"/>
                </a:solidFill>
                <a:latin typeface="MgOpen Cosmetica" panose="020B0500000300020003" pitchFamily="34" charset="0"/>
              </a:rPr>
              <a:t>Overruling refusal to give consent </a:t>
            </a:r>
            <a:endParaRPr lang="en-GB" altLang="en-NA" sz="3500" spc="-5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7E5D76ED-3921-4968-834F-69F6F2169410}"/>
              </a:ext>
            </a:extLst>
          </p:cNvPr>
          <p:cNvSpPr/>
          <p:nvPr/>
        </p:nvSpPr>
        <p:spPr>
          <a:xfrm>
            <a:off x="611188" y="1789214"/>
            <a:ext cx="8027158" cy="1708160"/>
          </a:xfrm>
          <a:prstGeom prst="rect">
            <a:avLst/>
          </a:prstGeom>
        </p:spPr>
        <p:txBody>
          <a:bodyPr wrap="square" lIns="0" tIns="0" rIns="0" bIns="0">
            <a:spAutoFit/>
          </a:bodyPr>
          <a:lstStyle/>
          <a:p>
            <a:pPr marL="361950" indent="-361950">
              <a:spcAft>
                <a:spcPts val="1800"/>
              </a:spcAft>
              <a:buClr>
                <a:srgbClr val="326DAC"/>
              </a:buClr>
              <a:buSzPct val="90000"/>
              <a:buFont typeface="Wingdings" panose="05000000000000000000" pitchFamily="2" charset="2"/>
              <a:buChar char="l"/>
              <a:tabLst>
                <a:tab pos="361950" algn="l"/>
              </a:tabLst>
            </a:pPr>
            <a:r>
              <a:rPr lang="en-US" sz="2400" dirty="0">
                <a:latin typeface="MgOpen Cosmetica" panose="020B0500000300020003"/>
              </a:rPr>
              <a:t>If a person felt that a parent or the Minister was unreasonably withholding consent, the </a:t>
            </a:r>
            <a:r>
              <a:rPr lang="en-US" sz="2400" b="1" dirty="0">
                <a:latin typeface="MgOpen Cosmetica" panose="020B0500000300020003"/>
              </a:rPr>
              <a:t>High Court </a:t>
            </a:r>
            <a:br>
              <a:rPr lang="en-US" sz="2400" b="1" dirty="0">
                <a:latin typeface="MgOpen Cosmetica" panose="020B0500000300020003"/>
              </a:rPr>
            </a:br>
            <a:r>
              <a:rPr lang="en-US" sz="2400" dirty="0">
                <a:latin typeface="MgOpen Cosmetica" panose="020B0500000300020003"/>
              </a:rPr>
              <a:t>could probably give the necessary permission. </a:t>
            </a:r>
          </a:p>
          <a:p>
            <a:pPr marL="361950" indent="-361950">
              <a:buClr>
                <a:srgbClr val="326DAC"/>
              </a:buClr>
              <a:buSzPct val="90000"/>
              <a:buFont typeface="Wingdings" panose="05000000000000000000" pitchFamily="2" charset="2"/>
              <a:buChar char="l"/>
              <a:tabLst>
                <a:tab pos="361950" algn="l"/>
              </a:tabLst>
            </a:pPr>
            <a:r>
              <a:rPr lang="en-US" sz="2400" dirty="0">
                <a:latin typeface="MgOpen Cosmetica" panose="020B0500000300020003"/>
              </a:rPr>
              <a:t>The High Court is the upper guardian of minors.</a:t>
            </a:r>
            <a:endParaRPr lang="en-US" sz="2400" b="1" dirty="0">
              <a:latin typeface="MgOpen Cosmetica" panose="020B0500000300020003"/>
            </a:endParaRPr>
          </a:p>
        </p:txBody>
      </p:sp>
      <p:pic>
        <p:nvPicPr>
          <p:cNvPr id="5" name="Picture 4"/>
          <p:cNvPicPr>
            <a:picLocks noChangeAspect="1"/>
          </p:cNvPicPr>
          <p:nvPr/>
        </p:nvPicPr>
        <p:blipFill>
          <a:blip r:embed="rId4"/>
          <a:stretch>
            <a:fillRect/>
          </a:stretch>
        </p:blipFill>
        <p:spPr>
          <a:xfrm>
            <a:off x="1354713" y="3856250"/>
            <a:ext cx="6540108" cy="2529057"/>
          </a:xfrm>
          <a:prstGeom prst="rect">
            <a:avLst/>
          </a:prstGeom>
        </p:spPr>
      </p:pic>
    </p:spTree>
    <p:extLst>
      <p:ext uri="{BB962C8B-B14F-4D97-AF65-F5344CB8AC3E}">
        <p14:creationId xmlns:p14="http://schemas.microsoft.com/office/powerpoint/2010/main" val="115177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53088" y="435618"/>
            <a:ext cx="6479722" cy="1107996"/>
          </a:xfrm>
        </p:spPr>
        <p:txBody>
          <a:bodyPr wrap="square" lIns="0" tIns="0" rIns="0" bIns="0">
            <a:spAutoFit/>
          </a:bodyPr>
          <a:lstStyle/>
          <a:p>
            <a:pPr algn="l">
              <a:tabLst>
                <a:tab pos="1884363" algn="l"/>
              </a:tabLst>
            </a:pPr>
            <a:r>
              <a:rPr lang="en-GB" sz="3600" dirty="0">
                <a:solidFill>
                  <a:srgbClr val="326DAC"/>
                </a:solidFill>
                <a:latin typeface="MgOpen Cosmetica" panose="020B0500000300020003" pitchFamily="34" charset="0"/>
              </a:rPr>
              <a:t>Consequences of </a:t>
            </a:r>
            <a:br>
              <a:rPr lang="en-GB" sz="3600" dirty="0">
                <a:solidFill>
                  <a:srgbClr val="326DAC"/>
                </a:solidFill>
                <a:latin typeface="MgOpen Cosmetica" panose="020B0500000300020003" pitchFamily="34" charset="0"/>
              </a:rPr>
            </a:br>
            <a:r>
              <a:rPr lang="en-GB" sz="3600" dirty="0">
                <a:solidFill>
                  <a:srgbClr val="326DAC"/>
                </a:solidFill>
                <a:latin typeface="MgOpen Cosmetica" panose="020B0500000300020003" pitchFamily="34" charset="0"/>
              </a:rPr>
              <a:t>marriage without consent</a:t>
            </a:r>
            <a:endParaRPr lang="en-GB" altLang="en-NA" sz="60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CE0043AE-0A9B-4D0C-9883-AEF11850814B}"/>
              </a:ext>
            </a:extLst>
          </p:cNvPr>
          <p:cNvSpPr/>
          <p:nvPr/>
        </p:nvSpPr>
        <p:spPr>
          <a:xfrm>
            <a:off x="547644" y="1714046"/>
            <a:ext cx="7920272" cy="5186035"/>
          </a:xfrm>
          <a:prstGeom prst="rect">
            <a:avLst/>
          </a:prstGeom>
        </p:spPr>
        <p:txBody>
          <a:bodyPr wrap="square">
            <a:spAutoFit/>
          </a:bodyPr>
          <a:lstStyle/>
          <a:p>
            <a:pPr marL="0" indent="0">
              <a:spcAft>
                <a:spcPts val="900"/>
              </a:spcAft>
              <a:buNone/>
            </a:pPr>
            <a:r>
              <a:rPr lang="en-US" b="1" dirty="0">
                <a:latin typeface="MgOpen Cosmetica" panose="020B0500000300020003"/>
              </a:rPr>
              <a:t>If a marriage takes place without the required </a:t>
            </a:r>
            <a:br>
              <a:rPr lang="en-US" b="1" dirty="0">
                <a:latin typeface="MgOpen Cosmetica" panose="020B0500000300020003"/>
              </a:rPr>
            </a:br>
            <a:r>
              <a:rPr lang="en-US" b="1" dirty="0">
                <a:latin typeface="MgOpen Cosmetica" panose="020B0500000300020003"/>
              </a:rPr>
              <a:t>consents, the marriage could be </a:t>
            </a:r>
            <a:r>
              <a:rPr lang="en-US" b="1" i="1" dirty="0">
                <a:latin typeface="MgOpen Cosmetica" panose="020B0500000300020003"/>
              </a:rPr>
              <a:t>void </a:t>
            </a:r>
            <a:r>
              <a:rPr lang="en-US" b="1" dirty="0">
                <a:latin typeface="MgOpen Cosmetica" panose="020B0500000300020003"/>
              </a:rPr>
              <a:t>or </a:t>
            </a:r>
            <a:br>
              <a:rPr lang="en-US" b="1" dirty="0">
                <a:latin typeface="MgOpen Cosmetica" panose="020B0500000300020003"/>
              </a:rPr>
            </a:br>
            <a:r>
              <a:rPr lang="en-US" b="1" i="1" dirty="0">
                <a:latin typeface="MgOpen Cosmetica" panose="020B0500000300020003"/>
              </a:rPr>
              <a:t>voidable.</a:t>
            </a:r>
          </a:p>
          <a:p>
            <a:pPr marL="360363" indent="-360363">
              <a:spcAft>
                <a:spcPts val="0"/>
              </a:spcAft>
              <a:buClr>
                <a:srgbClr val="326DAC"/>
              </a:buClr>
              <a:buSzPct val="90000"/>
              <a:buFont typeface="Wingdings" panose="05000000000000000000" pitchFamily="2" charset="2"/>
              <a:buChar char="l"/>
            </a:pPr>
            <a:r>
              <a:rPr lang="en-US" b="1" dirty="0">
                <a:latin typeface="MgOpen Cosmetica" panose="020B0500000300020003"/>
              </a:rPr>
              <a:t>A marriage is automatically </a:t>
            </a:r>
            <a:r>
              <a:rPr lang="en-US" b="1" dirty="0">
                <a:solidFill>
                  <a:srgbClr val="326DAC"/>
                </a:solidFill>
                <a:latin typeface="MgOpen Cosmetica" panose="020B0500000300020003"/>
              </a:rPr>
              <a:t>VOID</a:t>
            </a:r>
            <a:r>
              <a:rPr lang="en-US" dirty="0">
                <a:latin typeface="MgOpen Cosmetica" panose="020B0500000300020003"/>
              </a:rPr>
              <a:t> </a:t>
            </a:r>
            <a:r>
              <a:rPr lang="en-US" b="1" dirty="0">
                <a:latin typeface="MgOpen Cosmetica" panose="020B0500000300020003"/>
              </a:rPr>
              <a:t>if one </a:t>
            </a:r>
            <a:br>
              <a:rPr lang="en-US" b="1" dirty="0">
                <a:latin typeface="MgOpen Cosmetica" panose="020B0500000300020003"/>
              </a:rPr>
            </a:br>
            <a:r>
              <a:rPr lang="en-US" b="1" dirty="0">
                <a:latin typeface="MgOpen Cosmetica" panose="020B0500000300020003"/>
              </a:rPr>
              <a:t>(or both) parties is under 18 and did not </a:t>
            </a:r>
            <a:br>
              <a:rPr lang="en-US" b="1" dirty="0">
                <a:latin typeface="MgOpen Cosmetica" panose="020B0500000300020003"/>
              </a:rPr>
            </a:br>
            <a:r>
              <a:rPr lang="en-US" b="1" dirty="0">
                <a:latin typeface="MgOpen Cosmetica" panose="020B0500000300020003"/>
              </a:rPr>
              <a:t>get State consent.</a:t>
            </a:r>
          </a:p>
          <a:p>
            <a:pPr marL="360363" algn="just">
              <a:spcAft>
                <a:spcPts val="900"/>
              </a:spcAft>
              <a:buClr>
                <a:srgbClr val="326DAC"/>
              </a:buClr>
              <a:buSzPct val="90000"/>
            </a:pPr>
            <a:r>
              <a:rPr lang="en-US" dirty="0">
                <a:solidFill>
                  <a:srgbClr val="326DAC"/>
                </a:solidFill>
                <a:latin typeface="MgOpen Cosmetica" panose="020B0500000300020003"/>
              </a:rPr>
              <a:t>No court order is required to declare such a marriage void, but the High Court can make an order </a:t>
            </a:r>
            <a:r>
              <a:rPr lang="en-US" i="1" dirty="0">
                <a:solidFill>
                  <a:srgbClr val="326DAC"/>
                </a:solidFill>
                <a:latin typeface="MgOpen Cosmetica" panose="020B0500000300020003"/>
              </a:rPr>
              <a:t>confirming </a:t>
            </a:r>
            <a:r>
              <a:rPr lang="en-US" dirty="0">
                <a:solidFill>
                  <a:srgbClr val="326DAC"/>
                </a:solidFill>
                <a:latin typeface="MgOpen Cosmetica" panose="020B0500000300020003"/>
              </a:rPr>
              <a:t>that the marriage never existed. Because a void marriage never existed in the eyes of the law, children born to the couple are regarded as children born </a:t>
            </a:r>
            <a:r>
              <a:rPr lang="en-US" i="1" dirty="0">
                <a:solidFill>
                  <a:srgbClr val="326DAC"/>
                </a:solidFill>
                <a:latin typeface="MgOpen Cosmetica" panose="020B0500000300020003"/>
              </a:rPr>
              <a:t>outside </a:t>
            </a:r>
            <a:r>
              <a:rPr lang="en-US" dirty="0">
                <a:solidFill>
                  <a:srgbClr val="326DAC"/>
                </a:solidFill>
                <a:latin typeface="MgOpen Cosmetica" panose="020B0500000300020003"/>
              </a:rPr>
              <a:t>marriage.</a:t>
            </a:r>
          </a:p>
          <a:p>
            <a:pPr marL="360363" lvl="0" indent="-360363">
              <a:spcAft>
                <a:spcPts val="0"/>
              </a:spcAft>
              <a:buClr>
                <a:srgbClr val="326DAC"/>
              </a:buClr>
              <a:buSzPct val="90000"/>
              <a:buFont typeface="Wingdings" panose="05000000000000000000" pitchFamily="2" charset="2"/>
              <a:buChar char="l"/>
            </a:pPr>
            <a:r>
              <a:rPr lang="en-US" b="1" dirty="0">
                <a:latin typeface="MgOpen Cosmetica" panose="020B0500000300020003"/>
              </a:rPr>
              <a:t>A marriage is </a:t>
            </a:r>
            <a:r>
              <a:rPr lang="en-US" b="1" dirty="0">
                <a:solidFill>
                  <a:srgbClr val="326DAC"/>
                </a:solidFill>
                <a:latin typeface="MgOpen Cosmetica" panose="020B0500000300020003"/>
              </a:rPr>
              <a:t>VOIDABLE</a:t>
            </a:r>
            <a:r>
              <a:rPr lang="en-US" b="1" dirty="0">
                <a:latin typeface="MgOpen Cosmetica" panose="020B0500000300020003"/>
              </a:rPr>
              <a:t> if one (or both) parties is under age 21 and did not have the required consent of his or her parent or guardian.</a:t>
            </a:r>
          </a:p>
          <a:p>
            <a:pPr marL="360363" lvl="0" algn="just">
              <a:spcAft>
                <a:spcPts val="600"/>
              </a:spcAft>
              <a:buClr>
                <a:srgbClr val="326DAC"/>
              </a:buClr>
              <a:buSzPct val="90000"/>
            </a:pPr>
            <a:r>
              <a:rPr lang="en-US" dirty="0">
                <a:solidFill>
                  <a:srgbClr val="326DAC"/>
                </a:solidFill>
                <a:latin typeface="MgOpen Cosmetica" panose="020B0500000300020003"/>
              </a:rPr>
              <a:t>This means that the marriage is eligible for annulment by an order of the High Court, if this is in the best interest of the underage spouse (or spouses). In a voidable marriage, children born to the couple will be treated as children born </a:t>
            </a:r>
            <a:r>
              <a:rPr lang="en-US" i="1" dirty="0">
                <a:solidFill>
                  <a:srgbClr val="326DAC"/>
                </a:solidFill>
                <a:latin typeface="MgOpen Cosmetica" panose="020B0500000300020003"/>
              </a:rPr>
              <a:t>inside </a:t>
            </a:r>
            <a:r>
              <a:rPr lang="en-US" dirty="0">
                <a:solidFill>
                  <a:srgbClr val="326DAC"/>
                </a:solidFill>
                <a:latin typeface="MgOpen Cosmetica" panose="020B0500000300020003"/>
              </a:rPr>
              <a:t>marriage even if the marriage is annulled.</a:t>
            </a:r>
          </a:p>
          <a:p>
            <a:pPr marL="0" indent="0">
              <a:spcAft>
                <a:spcPts val="600"/>
              </a:spcAft>
              <a:buNone/>
            </a:pPr>
            <a:endParaRPr lang="en-US" b="1" i="1" dirty="0">
              <a:latin typeface="MgOpen Cosmetica" panose="020B0500000300020003"/>
            </a:endParaRPr>
          </a:p>
        </p:txBody>
      </p:sp>
      <p:sp>
        <p:nvSpPr>
          <p:cNvPr id="23" name="Oval 22">
            <a:extLst>
              <a:ext uri="{FF2B5EF4-FFF2-40B4-BE49-F238E27FC236}">
                <a16:creationId xmlns:a16="http://schemas.microsoft.com/office/drawing/2014/main" id="{3235A69B-3A48-4E59-9A75-A37163B51ADE}"/>
              </a:ext>
            </a:extLst>
          </p:cNvPr>
          <p:cNvSpPr/>
          <p:nvPr/>
        </p:nvSpPr>
        <p:spPr>
          <a:xfrm>
            <a:off x="5257800" y="1758165"/>
            <a:ext cx="3201988" cy="1548000"/>
          </a:xfrm>
          <a:prstGeom prst="ellipse">
            <a:avLst/>
          </a:prstGeom>
          <a:solidFill>
            <a:schemeClr val="bg1">
              <a:lumMod val="85000"/>
            </a:schemeClr>
          </a:solidFill>
          <a:ln w="19050">
            <a:solidFill>
              <a:srgbClr val="326DAC"/>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noAutofit/>
          </a:bodyPr>
          <a:lstStyle/>
          <a:p>
            <a:pPr algn="ctr"/>
            <a:r>
              <a:rPr lang="en-ZA" sz="1400" b="1" dirty="0">
                <a:solidFill>
                  <a:schemeClr val="tx1"/>
                </a:solidFill>
                <a:latin typeface="MgOpen Cosmetica" panose="020B0500000300020003" pitchFamily="34" charset="0"/>
              </a:rPr>
              <a:t>New Marriage Bill under consideration in 2019 would eliminate all possibility of marriage under age 18: </a:t>
            </a:r>
            <a:br>
              <a:rPr lang="en-ZA" sz="1400" b="1" dirty="0">
                <a:solidFill>
                  <a:schemeClr val="tx1"/>
                </a:solidFill>
                <a:latin typeface="MgOpen Cosmetica" panose="020B0500000300020003" pitchFamily="34" charset="0"/>
              </a:rPr>
            </a:br>
            <a:r>
              <a:rPr lang="en-ZA" sz="1400" b="1" dirty="0">
                <a:solidFill>
                  <a:schemeClr val="tx1"/>
                </a:solidFill>
                <a:latin typeface="MgOpen Cosmetica" panose="020B0500000300020003" pitchFamily="34" charset="0"/>
              </a:rPr>
              <a:t>NO EXCEPTIONS</a:t>
            </a:r>
          </a:p>
        </p:txBody>
      </p:sp>
    </p:spTree>
    <p:extLst>
      <p:ext uri="{BB962C8B-B14F-4D97-AF65-F5344CB8AC3E}">
        <p14:creationId xmlns:p14="http://schemas.microsoft.com/office/powerpoint/2010/main" val="15713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61717" y="712340"/>
            <a:ext cx="6398071" cy="615553"/>
          </a:xfrm>
        </p:spPr>
        <p:txBody>
          <a:bodyPr wrap="square" lIns="0" tIns="0" rIns="0" bIns="0">
            <a:spAutoFit/>
          </a:bodyPr>
          <a:lstStyle/>
          <a:p>
            <a:pPr algn="l">
              <a:tabLst>
                <a:tab pos="1884363" algn="l"/>
              </a:tabLst>
            </a:pPr>
            <a:r>
              <a:rPr lang="en-GB" sz="4000" dirty="0">
                <a:solidFill>
                  <a:srgbClr val="326DAC"/>
                </a:solidFill>
                <a:latin typeface="MgOpen Cosmetica" panose="020B0500000300020003" pitchFamily="34" charset="0"/>
              </a:rPr>
              <a:t>Arranging a child marriage</a:t>
            </a:r>
            <a:endParaRPr lang="en-GB" altLang="en-NA" sz="72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 name="Rectangle 4">
            <a:extLst>
              <a:ext uri="{FF2B5EF4-FFF2-40B4-BE49-F238E27FC236}">
                <a16:creationId xmlns:a16="http://schemas.microsoft.com/office/drawing/2014/main" id="{1DD66F96-87B4-4D8A-8D20-C7612E7825FA}"/>
              </a:ext>
            </a:extLst>
          </p:cNvPr>
          <p:cNvSpPr/>
          <p:nvPr/>
        </p:nvSpPr>
        <p:spPr>
          <a:xfrm>
            <a:off x="624916" y="1699092"/>
            <a:ext cx="7852124" cy="2308324"/>
          </a:xfrm>
          <a:prstGeom prst="rect">
            <a:avLst/>
          </a:prstGeom>
        </p:spPr>
        <p:txBody>
          <a:bodyPr wrap="square" lIns="0" tIns="0" rIns="0" bIns="0">
            <a:spAutoFit/>
          </a:bodyPr>
          <a:lstStyle/>
          <a:p>
            <a:pPr marL="266700" indent="-266700" algn="just">
              <a:spcAft>
                <a:spcPts val="1800"/>
              </a:spcAft>
              <a:buClr>
                <a:srgbClr val="326DAC"/>
              </a:buClr>
              <a:buSzPct val="90000"/>
              <a:buFont typeface="Wingdings" panose="05000000000000000000" pitchFamily="2" charset="2"/>
              <a:buChar char=""/>
              <a:tabLst>
                <a:tab pos="361950" algn="l"/>
              </a:tabLst>
            </a:pPr>
            <a:r>
              <a:rPr lang="en-US" sz="2000" dirty="0">
                <a:latin typeface="MgOpen Cosmetica" panose="020B0500000300020003"/>
              </a:rPr>
              <a:t>It is a crime for a person to give a child out in marriage or engagement if the child is under 18 OR does not consent. </a:t>
            </a:r>
          </a:p>
          <a:p>
            <a:pPr marL="266700" indent="-266700" algn="just">
              <a:spcAft>
                <a:spcPts val="1800"/>
              </a:spcAft>
              <a:buClr>
                <a:srgbClr val="326DAC"/>
              </a:buClr>
              <a:buSzPct val="90000"/>
              <a:buFont typeface="Wingdings" panose="05000000000000000000" pitchFamily="2" charset="2"/>
              <a:buChar char=""/>
              <a:tabLst>
                <a:tab pos="361950" algn="l"/>
              </a:tabLst>
            </a:pPr>
            <a:r>
              <a:rPr lang="en-US" sz="2000" dirty="0">
                <a:latin typeface="MgOpen Cosmetica" panose="020B0500000300020003"/>
              </a:rPr>
              <a:t>Penalty = fine of up to N$50 000 or imprisonment for up to 10 years, or both.</a:t>
            </a:r>
          </a:p>
          <a:p>
            <a:pPr marL="266700" indent="-266700" algn="just">
              <a:buClr>
                <a:srgbClr val="326DAC"/>
              </a:buClr>
              <a:buSzPct val="90000"/>
              <a:buFont typeface="Wingdings" panose="05000000000000000000" pitchFamily="2" charset="2"/>
              <a:buChar char=""/>
              <a:tabLst>
                <a:tab pos="361950" algn="l"/>
              </a:tabLst>
            </a:pPr>
            <a:r>
              <a:rPr lang="en-US" sz="2000" dirty="0">
                <a:latin typeface="MgOpen Cosmetica" panose="020B0500000300020003"/>
              </a:rPr>
              <a:t>A child who marries without the required consent has NOT committed a crime, although the marriage may be void or voidable.</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74904" y="4351482"/>
            <a:ext cx="1884884" cy="1957244"/>
          </a:xfrm>
          <a:prstGeom prst="rect">
            <a:avLst/>
          </a:prstGeom>
        </p:spPr>
      </p:pic>
      <p:sp>
        <p:nvSpPr>
          <p:cNvPr id="23" name="TextBox 22">
            <a:extLst>
              <a:ext uri="{FF2B5EF4-FFF2-40B4-BE49-F238E27FC236}">
                <a16:creationId xmlns:a16="http://schemas.microsoft.com/office/drawing/2014/main" id="{3102687E-1091-47CE-8429-87642FB045FA}"/>
              </a:ext>
            </a:extLst>
          </p:cNvPr>
          <p:cNvSpPr txBox="1"/>
          <p:nvPr/>
        </p:nvSpPr>
        <p:spPr>
          <a:xfrm>
            <a:off x="666960" y="4360107"/>
            <a:ext cx="5707130" cy="1928935"/>
          </a:xfrm>
          <a:prstGeom prst="rect">
            <a:avLst/>
          </a:prstGeom>
          <a:noFill/>
          <a:ln w="38100">
            <a:solidFill>
              <a:srgbClr val="326DAC"/>
            </a:solidFill>
          </a:ln>
        </p:spPr>
        <p:txBody>
          <a:bodyPr wrap="square" lIns="216000" tIns="216000" rIns="216000" bIns="216000" rtlCol="0">
            <a:spAutoFit/>
          </a:bodyPr>
          <a:lstStyle/>
          <a:p>
            <a:pPr algn="just"/>
            <a:r>
              <a:rPr lang="en-US" sz="1600" dirty="0">
                <a:latin typeface="MgOpen Cosmetica" panose="020B0500000300020003" pitchFamily="34" charset="0"/>
              </a:rPr>
              <a:t>“Child marriage and the betrothal of girls and boys shall be prohibited and effective action, including legislation, shall be taken to specify the minimum age of marriage to be 18 years and make registration of all marriages in an official registry compulsory.”</a:t>
            </a:r>
          </a:p>
          <a:p>
            <a:pPr algn="r"/>
            <a:endParaRPr lang="en-US" sz="500" dirty="0">
              <a:latin typeface="MgOpen Cosmetica" panose="020B0500000300020003" pitchFamily="34" charset="0"/>
            </a:endParaRPr>
          </a:p>
          <a:p>
            <a:pPr algn="r"/>
            <a:r>
              <a:rPr lang="en-US" sz="1200" dirty="0">
                <a:latin typeface="MgOpen Cosmetica" panose="020B0500000300020003" pitchFamily="34" charset="0"/>
              </a:rPr>
              <a:t>African Charter on the Rights and Welfare of the Child, </a:t>
            </a:r>
            <a:r>
              <a:rPr lang="en-ZA" sz="1200" dirty="0">
                <a:latin typeface="MgOpen Cosmetica" panose="020B0500000300020003" pitchFamily="34" charset="0"/>
              </a:rPr>
              <a:t>Article 21(2)</a:t>
            </a:r>
          </a:p>
        </p:txBody>
      </p:sp>
    </p:spTree>
    <p:extLst>
      <p:ext uri="{BB962C8B-B14F-4D97-AF65-F5344CB8AC3E}">
        <p14:creationId xmlns:p14="http://schemas.microsoft.com/office/powerpoint/2010/main" val="325960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492905" y="1520409"/>
            <a:ext cx="2125329" cy="2232082"/>
          </a:xfrm>
          <a:prstGeom prst="rect">
            <a:avLst/>
          </a:prstGeom>
        </p:spPr>
      </p:pic>
      <p:sp>
        <p:nvSpPr>
          <p:cNvPr id="6" name="TextBox 5"/>
          <p:cNvSpPr txBox="1"/>
          <p:nvPr/>
        </p:nvSpPr>
        <p:spPr>
          <a:xfrm>
            <a:off x="526024" y="1621819"/>
            <a:ext cx="7933763" cy="4785926"/>
          </a:xfrm>
          <a:prstGeom prst="rect">
            <a:avLst/>
          </a:prstGeom>
          <a:noFill/>
        </p:spPr>
        <p:txBody>
          <a:bodyPr wrap="square" rtlCol="0">
            <a:spAutoFit/>
          </a:bodyPr>
          <a:lstStyle/>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Alcohol &amp; tobacco: </a:t>
            </a:r>
            <a:r>
              <a:rPr lang="en-US" dirty="0">
                <a:latin typeface="MgOpen Cosmetica" panose="020B0500000300020003" pitchFamily="34" charset="0"/>
              </a:rPr>
              <a:t>age 18</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Bank accounts: </a:t>
            </a:r>
            <a:r>
              <a:rPr lang="en-US" dirty="0">
                <a:latin typeface="MgOpen Cosmetica" panose="020B0500000300020003" pitchFamily="34" charset="0"/>
              </a:rPr>
              <a:t>age 16 </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Civil liability: </a:t>
            </a:r>
            <a:r>
              <a:rPr lang="en-US" dirty="0">
                <a:latin typeface="MgOpen Cosmetica" panose="020B0500000300020003" pitchFamily="34" charset="0"/>
              </a:rPr>
              <a:t>if child understood </a:t>
            </a:r>
            <a:br>
              <a:rPr lang="en-US" dirty="0">
                <a:latin typeface="MgOpen Cosmetica" panose="020B0500000300020003" pitchFamily="34" charset="0"/>
              </a:rPr>
            </a:br>
            <a:r>
              <a:rPr lang="en-US" dirty="0">
                <a:latin typeface="MgOpen Cosmetica" panose="020B0500000300020003" pitchFamily="34" charset="0"/>
              </a:rPr>
              <a:t>consequences of actions</a:t>
            </a:r>
          </a:p>
          <a:p>
            <a:pPr marL="285750" indent="-285750">
              <a:spcAft>
                <a:spcPts val="600"/>
              </a:spcAft>
              <a:buClr>
                <a:srgbClr val="326DAC"/>
              </a:buClr>
              <a:buSzPct val="90000"/>
              <a:buFont typeface="Wingdings" panose="05000000000000000000" pitchFamily="2" charset="2"/>
              <a:buChar char="l"/>
            </a:pPr>
            <a:r>
              <a:rPr lang="en-ZA" b="1" dirty="0">
                <a:latin typeface="MgOpen Cosmetica" panose="020B0500000300020003" pitchFamily="34" charset="0"/>
              </a:rPr>
              <a:t>Consent to medical interventions: </a:t>
            </a:r>
            <a:br>
              <a:rPr lang="en-ZA" b="1" dirty="0">
                <a:latin typeface="MgOpen Cosmetica" panose="020B0500000300020003" pitchFamily="34" charset="0"/>
              </a:rPr>
            </a:br>
            <a:r>
              <a:rPr lang="en-ZA" dirty="0">
                <a:latin typeface="MgOpen Cosmetica" panose="020B0500000300020003" pitchFamily="34" charset="0"/>
              </a:rPr>
              <a:t>age 14 PLUS sufficient maturity </a:t>
            </a:r>
          </a:p>
          <a:p>
            <a:pPr marL="285750" indent="-285750">
              <a:spcAft>
                <a:spcPts val="600"/>
              </a:spcAft>
              <a:buClr>
                <a:srgbClr val="326DAC"/>
              </a:buClr>
              <a:buSzPct val="90000"/>
              <a:buFont typeface="Wingdings" panose="05000000000000000000" pitchFamily="2" charset="2"/>
              <a:buChar char="l"/>
            </a:pPr>
            <a:r>
              <a:rPr lang="en-ZA" b="1" dirty="0">
                <a:latin typeface="MgOpen Cosmetica" panose="020B0500000300020003" pitchFamily="34" charset="0"/>
              </a:rPr>
              <a:t>Consent to HIV testing: </a:t>
            </a:r>
            <a:r>
              <a:rPr lang="en-ZA" dirty="0">
                <a:latin typeface="MgOpen Cosmetica" panose="020B0500000300020003" pitchFamily="34" charset="0"/>
              </a:rPr>
              <a:t>age 14 OR sufficient maturity </a:t>
            </a:r>
          </a:p>
          <a:p>
            <a:pPr marL="285750" indent="-285750">
              <a:spcAft>
                <a:spcPts val="600"/>
              </a:spcAft>
              <a:buClr>
                <a:srgbClr val="326DAC"/>
              </a:buClr>
              <a:buSzPct val="90000"/>
              <a:buFont typeface="Wingdings" panose="05000000000000000000" pitchFamily="2" charset="2"/>
              <a:buChar char="l"/>
            </a:pPr>
            <a:r>
              <a:rPr lang="en-ZA" b="1" dirty="0">
                <a:latin typeface="MgOpen Cosmetica" panose="020B0500000300020003" pitchFamily="34" charset="0"/>
              </a:rPr>
              <a:t>Consent to sexual activity: </a:t>
            </a:r>
            <a:r>
              <a:rPr lang="en-ZA" dirty="0">
                <a:latin typeface="MgOpen Cosmetica" panose="020B0500000300020003" pitchFamily="34" charset="0"/>
              </a:rPr>
              <a:t>14 under Combating of Rape Act, </a:t>
            </a:r>
            <a:br>
              <a:rPr lang="en-ZA" dirty="0">
                <a:latin typeface="MgOpen Cosmetica" panose="020B0500000300020003" pitchFamily="34" charset="0"/>
              </a:rPr>
            </a:br>
            <a:r>
              <a:rPr lang="en-ZA" dirty="0">
                <a:latin typeface="MgOpen Cosmetica" panose="020B0500000300020003" pitchFamily="34" charset="0"/>
              </a:rPr>
              <a:t>16 under Combating of Immoral Practices Act, </a:t>
            </a:r>
            <a:br>
              <a:rPr lang="en-ZA" dirty="0">
                <a:latin typeface="MgOpen Cosmetica" panose="020B0500000300020003" pitchFamily="34" charset="0"/>
              </a:rPr>
            </a:br>
            <a:r>
              <a:rPr lang="en-ZA" i="1" dirty="0">
                <a:latin typeface="MgOpen Cosmetica" panose="020B0500000300020003" pitchFamily="34" charset="0"/>
              </a:rPr>
              <a:t>if other person is more than three years older </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Criminal responsibility: </a:t>
            </a:r>
            <a:r>
              <a:rPr lang="en-US" dirty="0">
                <a:latin typeface="MgOpen Cosmetica" panose="020B0500000300020003" pitchFamily="34" charset="0"/>
              </a:rPr>
              <a:t>age 7, but prosecutor must </a:t>
            </a:r>
            <a:br>
              <a:rPr lang="en-US" dirty="0">
                <a:latin typeface="MgOpen Cosmetica" panose="020B0500000300020003" pitchFamily="34" charset="0"/>
              </a:rPr>
            </a:br>
            <a:r>
              <a:rPr lang="en-US" dirty="0">
                <a:latin typeface="MgOpen Cosmetica" panose="020B0500000300020003" pitchFamily="34" charset="0"/>
              </a:rPr>
              <a:t>show that child age 7-14 understood consequences </a:t>
            </a:r>
            <a:br>
              <a:rPr lang="en-US" dirty="0">
                <a:latin typeface="MgOpen Cosmetica" panose="020B0500000300020003" pitchFamily="34" charset="0"/>
              </a:rPr>
            </a:br>
            <a:r>
              <a:rPr lang="en-US" dirty="0">
                <a:latin typeface="MgOpen Cosmetica" panose="020B0500000300020003" pitchFamily="34" charset="0"/>
              </a:rPr>
              <a:t>of actions</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Driving </a:t>
            </a:r>
            <a:r>
              <a:rPr lang="en-US" b="1" dirty="0" err="1">
                <a:latin typeface="MgOpen Cosmetica" panose="020B0500000300020003" pitchFamily="34" charset="0"/>
              </a:rPr>
              <a:t>licences</a:t>
            </a:r>
            <a:r>
              <a:rPr lang="en-US" b="1" dirty="0">
                <a:latin typeface="MgOpen Cosmetica" panose="020B0500000300020003" pitchFamily="34" charset="0"/>
              </a:rPr>
              <a:t>: </a:t>
            </a:r>
            <a:r>
              <a:rPr lang="en-US" dirty="0">
                <a:latin typeface="MgOpen Cosmetica" panose="020B0500000300020003" pitchFamily="34" charset="0"/>
              </a:rPr>
              <a:t>motorcycles-age 16 or 17 </a:t>
            </a:r>
            <a:br>
              <a:rPr lang="en-US" dirty="0">
                <a:latin typeface="MgOpen Cosmetica" panose="020B0500000300020003" pitchFamily="34" charset="0"/>
              </a:rPr>
            </a:br>
            <a:r>
              <a:rPr lang="en-US" dirty="0">
                <a:latin typeface="MgOpen Cosmetica" panose="020B0500000300020003" pitchFamily="34" charset="0"/>
              </a:rPr>
              <a:t>(depending on type); normal driving </a:t>
            </a:r>
            <a:r>
              <a:rPr lang="en-US" dirty="0" err="1">
                <a:latin typeface="MgOpen Cosmetica" panose="020B0500000300020003" pitchFamily="34" charset="0"/>
              </a:rPr>
              <a:t>licence</a:t>
            </a:r>
            <a:r>
              <a:rPr lang="en-US" dirty="0">
                <a:latin typeface="MgOpen Cosmetica" panose="020B0500000300020003" pitchFamily="34" charset="0"/>
              </a:rPr>
              <a:t>-age 18</a:t>
            </a:r>
          </a:p>
        </p:txBody>
      </p:sp>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78967" y="605264"/>
            <a:ext cx="6380821" cy="830997"/>
          </a:xfrm>
        </p:spPr>
        <p:txBody>
          <a:bodyPr wrap="square" lIns="0" tIns="0" rIns="0" bIns="0">
            <a:spAutoFit/>
          </a:bodyPr>
          <a:lstStyle/>
          <a:p>
            <a:pPr algn="l">
              <a:tabLst>
                <a:tab pos="1884363" algn="l"/>
              </a:tabLst>
            </a:pPr>
            <a:r>
              <a:rPr lang="en-GB" sz="5400" dirty="0">
                <a:solidFill>
                  <a:srgbClr val="326DAC"/>
                </a:solidFill>
                <a:latin typeface="MgOpen Cosmetica" panose="020B0500000300020003" pitchFamily="34" charset="0"/>
              </a:rPr>
              <a:t>Other ages</a:t>
            </a:r>
            <a:endParaRPr lang="en-GB" altLang="en-NA" sz="72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83192" y="4356340"/>
            <a:ext cx="2376595" cy="1952385"/>
          </a:xfrm>
          <a:prstGeom prst="rect">
            <a:avLst/>
          </a:prstGeom>
        </p:spPr>
      </p:pic>
    </p:spTree>
    <p:extLst>
      <p:ext uri="{BB962C8B-B14F-4D97-AF65-F5344CB8AC3E}">
        <p14:creationId xmlns:p14="http://schemas.microsoft.com/office/powerpoint/2010/main" val="387768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35835" y="604618"/>
            <a:ext cx="6423954" cy="830997"/>
          </a:xfrm>
        </p:spPr>
        <p:txBody>
          <a:bodyPr wrap="square" lIns="0" tIns="0" rIns="0" bIns="0">
            <a:spAutoFit/>
          </a:bodyPr>
          <a:lstStyle/>
          <a:p>
            <a:pPr algn="l">
              <a:tabLst>
                <a:tab pos="1884363" algn="l"/>
              </a:tabLst>
            </a:pPr>
            <a:r>
              <a:rPr lang="en-GB" sz="5400" dirty="0">
                <a:solidFill>
                  <a:srgbClr val="326DAC"/>
                </a:solidFill>
                <a:latin typeface="MgOpen Cosmetica" panose="020B0500000300020003" pitchFamily="34" charset="0"/>
              </a:rPr>
              <a:t>Other ages</a:t>
            </a:r>
            <a:endParaRPr lang="en-GB" altLang="en-NA" sz="96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 name="TextBox 20"/>
          <p:cNvSpPr txBox="1"/>
          <p:nvPr/>
        </p:nvSpPr>
        <p:spPr>
          <a:xfrm>
            <a:off x="540358" y="1604166"/>
            <a:ext cx="6288167" cy="4862870"/>
          </a:xfrm>
          <a:prstGeom prst="rect">
            <a:avLst/>
          </a:prstGeom>
          <a:noFill/>
        </p:spPr>
        <p:txBody>
          <a:bodyPr wrap="square" rtlCol="0">
            <a:spAutoFit/>
          </a:bodyPr>
          <a:lstStyle/>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Education: </a:t>
            </a:r>
            <a:r>
              <a:rPr lang="en-US" dirty="0">
                <a:latin typeface="MgOpen Cosmetica" panose="020B0500000300020003" pitchFamily="34" charset="0"/>
              </a:rPr>
              <a:t>compulsory to age 16 or completion of primary education (whichever comes first)</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Firearm </a:t>
            </a:r>
            <a:r>
              <a:rPr lang="en-US" b="1" dirty="0" err="1">
                <a:latin typeface="MgOpen Cosmetica" panose="020B0500000300020003" pitchFamily="34" charset="0"/>
              </a:rPr>
              <a:t>licence</a:t>
            </a:r>
            <a:r>
              <a:rPr lang="en-US" dirty="0">
                <a:latin typeface="MgOpen Cosmetica" panose="020B0500000300020003" pitchFamily="34" charset="0"/>
              </a:rPr>
              <a:t>: age 18 </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Gambling: </a:t>
            </a:r>
            <a:r>
              <a:rPr lang="en-US" dirty="0">
                <a:latin typeface="MgOpen Cosmetica" panose="020B0500000300020003" pitchFamily="34" charset="0"/>
              </a:rPr>
              <a:t>age 18, with future planned restrictions </a:t>
            </a:r>
            <a:br>
              <a:rPr lang="en-US" dirty="0">
                <a:latin typeface="MgOpen Cosmetica" panose="020B0500000300020003" pitchFamily="34" charset="0"/>
              </a:rPr>
            </a:br>
            <a:r>
              <a:rPr lang="en-US" dirty="0">
                <a:latin typeface="MgOpen Cosmetica" panose="020B0500000300020003" pitchFamily="34" charset="0"/>
              </a:rPr>
              <a:t>on sale of lottery tickets to persons under 21 </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ID documents: </a:t>
            </a:r>
            <a:r>
              <a:rPr lang="en-US" dirty="0">
                <a:latin typeface="MgOpen Cosmetica" panose="020B0500000300020003" pitchFamily="34" charset="0"/>
              </a:rPr>
              <a:t>age 16</a:t>
            </a:r>
          </a:p>
          <a:p>
            <a:pPr marL="285750" indent="-285750">
              <a:spcAft>
                <a:spcPts val="600"/>
              </a:spcAft>
              <a:buClr>
                <a:srgbClr val="326DAC"/>
              </a:buClr>
              <a:buSzPct val="90000"/>
              <a:buFont typeface="Wingdings" panose="05000000000000000000" pitchFamily="2" charset="2"/>
              <a:buChar char="l"/>
            </a:pPr>
            <a:r>
              <a:rPr lang="en-US" b="1" dirty="0" err="1">
                <a:latin typeface="MgOpen Cosmetica" panose="020B0500000300020003" pitchFamily="34" charset="0"/>
              </a:rPr>
              <a:t>Labour</a:t>
            </a:r>
            <a:r>
              <a:rPr lang="en-US" b="1" dirty="0">
                <a:latin typeface="MgOpen Cosmetica" panose="020B0500000300020003" pitchFamily="34" charset="0"/>
              </a:rPr>
              <a:t>: </a:t>
            </a:r>
            <a:r>
              <a:rPr lang="en-US" dirty="0">
                <a:latin typeface="MgOpen Cosmetica" panose="020B0500000300020003" pitchFamily="34" charset="0"/>
              </a:rPr>
              <a:t>different rules for under 14, 14-16, 16-18</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Maintenance: </a:t>
            </a:r>
            <a:r>
              <a:rPr lang="en-US" dirty="0">
                <a:latin typeface="MgOpen Cosmetica" panose="020B0500000300020003" pitchFamily="34" charset="0"/>
              </a:rPr>
              <a:t>age 18, or age 21 if beneficiary is </a:t>
            </a:r>
            <a:br>
              <a:rPr lang="en-US" dirty="0">
                <a:latin typeface="MgOpen Cosmetica" panose="020B0500000300020003" pitchFamily="34" charset="0"/>
              </a:rPr>
            </a:br>
            <a:r>
              <a:rPr lang="en-US" dirty="0">
                <a:latin typeface="MgOpen Cosmetica" panose="020B0500000300020003" pitchFamily="34" charset="0"/>
              </a:rPr>
              <a:t>undergoing a course of education aimed </a:t>
            </a:r>
            <a:br>
              <a:rPr lang="en-US" dirty="0">
                <a:latin typeface="MgOpen Cosmetica" panose="020B0500000300020003" pitchFamily="34" charset="0"/>
              </a:rPr>
            </a:br>
            <a:r>
              <a:rPr lang="en-US" dirty="0">
                <a:latin typeface="MgOpen Cosmetica" panose="020B0500000300020003" pitchFamily="34" charset="0"/>
              </a:rPr>
              <a:t>at enabling self-support</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Voting: </a:t>
            </a:r>
            <a:r>
              <a:rPr lang="en-US" dirty="0">
                <a:latin typeface="MgOpen Cosmetica" panose="020B0500000300020003" pitchFamily="34" charset="0"/>
              </a:rPr>
              <a:t>age 18 (age 21 to run for office, </a:t>
            </a:r>
            <a:br>
              <a:rPr lang="en-US" dirty="0">
                <a:latin typeface="MgOpen Cosmetica" panose="020B0500000300020003" pitchFamily="34" charset="0"/>
              </a:rPr>
            </a:br>
            <a:r>
              <a:rPr lang="en-US" dirty="0">
                <a:latin typeface="MgOpen Cosmetica" panose="020B0500000300020003" pitchFamily="34" charset="0"/>
              </a:rPr>
              <a:t>age 35 to run for President)</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Wills</a:t>
            </a:r>
            <a:r>
              <a:rPr lang="en-US" dirty="0">
                <a:latin typeface="MgOpen Cosmetica" panose="020B0500000300020003" pitchFamily="34" charset="0"/>
              </a:rPr>
              <a:t>: age 16</a:t>
            </a:r>
          </a:p>
          <a:p>
            <a:pPr marL="285750" indent="-285750">
              <a:spcAft>
                <a:spcPts val="600"/>
              </a:spcAft>
              <a:buClr>
                <a:srgbClr val="326DAC"/>
              </a:buClr>
              <a:buSzPct val="90000"/>
              <a:buFont typeface="Wingdings" panose="05000000000000000000" pitchFamily="2" charset="2"/>
              <a:buChar char="l"/>
            </a:pPr>
            <a:r>
              <a:rPr lang="en-US" b="1" dirty="0">
                <a:latin typeface="MgOpen Cosmetica" panose="020B0500000300020003" pitchFamily="34" charset="0"/>
              </a:rPr>
              <a:t>Witnesses: </a:t>
            </a:r>
            <a:r>
              <a:rPr lang="en-US" dirty="0">
                <a:latin typeface="MgOpen Cosmetica" panose="020B0500000300020003" pitchFamily="34" charset="0"/>
              </a:rPr>
              <a:t>any age, but weight given to </a:t>
            </a:r>
            <a:br>
              <a:rPr lang="en-US" dirty="0">
                <a:latin typeface="MgOpen Cosmetica" panose="020B0500000300020003" pitchFamily="34" charset="0"/>
              </a:rPr>
            </a:br>
            <a:r>
              <a:rPr lang="en-US" dirty="0">
                <a:latin typeface="MgOpen Cosmetica" panose="020B0500000300020003" pitchFamily="34" charset="0"/>
              </a:rPr>
              <a:t>evidence may vary</a:t>
            </a:r>
          </a:p>
        </p:txBody>
      </p:sp>
      <p:grpSp>
        <p:nvGrpSpPr>
          <p:cNvPr id="4" name="Group 3">
            <a:extLst>
              <a:ext uri="{FF2B5EF4-FFF2-40B4-BE49-F238E27FC236}">
                <a16:creationId xmlns:a16="http://schemas.microsoft.com/office/drawing/2014/main" id="{C81E2258-332F-443A-9CDB-AA7B2258E5AA}"/>
              </a:ext>
            </a:extLst>
          </p:cNvPr>
          <p:cNvGrpSpPr/>
          <p:nvPr/>
        </p:nvGrpSpPr>
        <p:grpSpPr>
          <a:xfrm>
            <a:off x="5900752" y="3241312"/>
            <a:ext cx="2559036" cy="1019908"/>
            <a:chOff x="5900752" y="3224060"/>
            <a:chExt cx="2559036" cy="1019908"/>
          </a:xfrm>
        </p:grpSpPr>
        <p:sp>
          <p:nvSpPr>
            <p:cNvPr id="6" name="Left Arrow 5"/>
            <p:cNvSpPr/>
            <p:nvPr/>
          </p:nvSpPr>
          <p:spPr>
            <a:xfrm>
              <a:off x="5900752" y="3640891"/>
              <a:ext cx="978408" cy="186246"/>
            </a:xfrm>
            <a:prstGeom prst="leftArrow">
              <a:avLst/>
            </a:prstGeom>
            <a:solidFill>
              <a:srgbClr val="326D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latin typeface="MgOpen Cosmetica" panose="020B0500000300020003" pitchFamily="34" charset="0"/>
              </a:endParaRPr>
            </a:p>
          </p:txBody>
        </p:sp>
        <p:sp>
          <p:nvSpPr>
            <p:cNvPr id="5" name="Oval 4"/>
            <p:cNvSpPr/>
            <p:nvPr/>
          </p:nvSpPr>
          <p:spPr>
            <a:xfrm>
              <a:off x="6556703" y="3224060"/>
              <a:ext cx="1903085" cy="1019908"/>
            </a:xfrm>
            <a:prstGeom prst="ellipse">
              <a:avLst/>
            </a:prstGeom>
            <a:ln w="22225">
              <a:solidFill>
                <a:srgbClr val="326DAC"/>
              </a:solidFill>
            </a:ln>
          </p:spPr>
          <p:style>
            <a:lnRef idx="2">
              <a:schemeClr val="accent3">
                <a:shade val="50000"/>
              </a:schemeClr>
            </a:lnRef>
            <a:fillRef idx="1">
              <a:schemeClr val="accent3"/>
            </a:fillRef>
            <a:effectRef idx="0">
              <a:schemeClr val="accent3"/>
            </a:effectRef>
            <a:fontRef idx="minor">
              <a:schemeClr val="lt1"/>
            </a:fontRef>
          </p:style>
          <p:txBody>
            <a:bodyPr lIns="36000" tIns="0" rIns="36000" bIns="0" rtlCol="0" anchor="ctr"/>
            <a:lstStyle/>
            <a:p>
              <a:pPr algn="ctr"/>
              <a:r>
                <a:rPr lang="en-ZA" sz="1400" b="1" dirty="0">
                  <a:solidFill>
                    <a:srgbClr val="326DAC"/>
                  </a:solidFill>
                  <a:latin typeface="MgOpen Cosmetica" panose="020B0500000300020003" pitchFamily="34" charset="0"/>
                </a:rPr>
                <a:t>See Chapter 21 on child exploitation.</a:t>
              </a:r>
            </a:p>
          </p:txBody>
        </p:sp>
      </p:grpSp>
      <p:pic>
        <p:nvPicPr>
          <p:cNvPr id="10" name="Picture 9"/>
          <p:cNvPicPr>
            <a:picLocks noChangeAspect="1"/>
          </p:cNvPicPr>
          <p:nvPr/>
        </p:nvPicPr>
        <p:blipFill>
          <a:blip r:embed="rId4"/>
          <a:stretch>
            <a:fillRect/>
          </a:stretch>
        </p:blipFill>
        <p:spPr>
          <a:xfrm>
            <a:off x="6886274" y="1604166"/>
            <a:ext cx="1584255" cy="1584255"/>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34705" y="4336240"/>
            <a:ext cx="3035824" cy="1958172"/>
          </a:xfrm>
          <a:prstGeom prst="rect">
            <a:avLst/>
          </a:prstGeom>
        </p:spPr>
      </p:pic>
    </p:spTree>
    <p:extLst>
      <p:ext uri="{BB962C8B-B14F-4D97-AF65-F5344CB8AC3E}">
        <p14:creationId xmlns:p14="http://schemas.microsoft.com/office/powerpoint/2010/main" val="349289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3">
            <a:extLst>
              <a:ext uri="{FF2B5EF4-FFF2-40B4-BE49-F238E27FC236}">
                <a16:creationId xmlns:a16="http://schemas.microsoft.com/office/drawing/2014/main" id="{02B408B9-359B-46F7-8E51-85B7B5EF5EC3}"/>
              </a:ext>
            </a:extLst>
          </p:cNvPr>
          <p:cNvGrpSpPr/>
          <p:nvPr/>
        </p:nvGrpSpPr>
        <p:grpSpPr>
          <a:xfrm>
            <a:off x="2374899" y="1456215"/>
            <a:ext cx="4390117" cy="3816203"/>
            <a:chOff x="2374899" y="1456215"/>
            <a:chExt cx="4390117" cy="3816203"/>
          </a:xfrm>
        </p:grpSpPr>
        <p:pic>
          <p:nvPicPr>
            <p:cNvPr id="13" name="Picture 12"/>
            <p:cNvPicPr>
              <a:picLocks noChangeAspect="1"/>
            </p:cNvPicPr>
            <p:nvPr/>
          </p:nvPicPr>
          <p:blipFill>
            <a:blip r:embed="rId4">
              <a:extLst>
                <a:ext uri="{28A0092B-C50C-407E-A947-70E740481C1C}">
                  <a14:useLocalDpi xmlns:a14="http://schemas.microsoft.com/office/drawing/2010/main"/>
                </a:ext>
              </a:extLst>
            </a:blip>
            <a:srcRect/>
            <a:stretch/>
          </p:blipFill>
          <p:spPr>
            <a:xfrm>
              <a:off x="2374899" y="1456215"/>
              <a:ext cx="4390117" cy="3098531"/>
            </a:xfrm>
            <a:prstGeom prst="rect">
              <a:avLst/>
            </a:prstGeom>
          </p:spPr>
        </p:pic>
        <p:sp>
          <p:nvSpPr>
            <p:cNvPr id="14" name="TextBox 13"/>
            <p:cNvSpPr txBox="1"/>
            <p:nvPr/>
          </p:nvSpPr>
          <p:spPr>
            <a:xfrm>
              <a:off x="4342972" y="4903086"/>
              <a:ext cx="521297" cy="369332"/>
            </a:xfrm>
            <a:prstGeom prst="rect">
              <a:avLst/>
            </a:prstGeom>
            <a:noFill/>
          </p:spPr>
          <p:txBody>
            <a:bodyPr wrap="none" rtlCol="0">
              <a:spAutoFit/>
            </a:bodyPr>
            <a:lstStyle/>
            <a:p>
              <a:r>
                <a:rPr lang="en-ZA" dirty="0">
                  <a:solidFill>
                    <a:srgbClr val="326DAC"/>
                  </a:solidFill>
                  <a:latin typeface="MgOpen Cosmetica" panose="020B0500000300020003" pitchFamily="34" charset="0"/>
                </a:rPr>
                <a:t>***</a:t>
              </a:r>
            </a:p>
          </p:txBody>
        </p:sp>
      </p:grpSp>
    </p:spTree>
    <p:extLst>
      <p:ext uri="{BB962C8B-B14F-4D97-AF65-F5344CB8AC3E}">
        <p14:creationId xmlns:p14="http://schemas.microsoft.com/office/powerpoint/2010/main" val="89015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122102" y="651429"/>
            <a:ext cx="6339199" cy="738664"/>
          </a:xfrm>
        </p:spPr>
        <p:txBody>
          <a:bodyPr wrap="square" lIns="0" tIns="0" rIns="0" bIns="0">
            <a:spAutoFit/>
          </a:bodyPr>
          <a:lstStyle/>
          <a:p>
            <a:pPr algn="l">
              <a:tabLst>
                <a:tab pos="1884363" algn="l"/>
              </a:tabLst>
            </a:pPr>
            <a:r>
              <a:rPr lang="en-GB" altLang="en-NA" sz="4800" dirty="0">
                <a:solidFill>
                  <a:srgbClr val="326DAC"/>
                </a:solidFill>
                <a:latin typeface="MgOpen Cosmetica" panose="020B0500000300020003" pitchFamily="34" charset="0"/>
              </a:rPr>
              <a:t>Definition of a child</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49BF283E-7B00-4D18-A2B1-BF44C2DA0864}"/>
              </a:ext>
            </a:extLst>
          </p:cNvPr>
          <p:cNvSpPr/>
          <p:nvPr/>
        </p:nvSpPr>
        <p:spPr>
          <a:xfrm>
            <a:off x="611187" y="1604499"/>
            <a:ext cx="5668840" cy="4524315"/>
          </a:xfrm>
          <a:prstGeom prst="rect">
            <a:avLst/>
          </a:prstGeom>
        </p:spPr>
        <p:txBody>
          <a:bodyPr wrap="square">
            <a:spAutoFit/>
          </a:bodyPr>
          <a:lstStyle/>
          <a:p>
            <a:pPr algn="ctr"/>
            <a:r>
              <a:rPr lang="en-US" sz="2400" b="1" dirty="0">
                <a:latin typeface="MgOpen Cosmetica" panose="020B0500000300020003" pitchFamily="34" charset="0"/>
              </a:rPr>
              <a:t>Namibian Constitution </a:t>
            </a:r>
          </a:p>
          <a:p>
            <a:pPr algn="ctr"/>
            <a:r>
              <a:rPr lang="en-US" sz="2400" dirty="0">
                <a:latin typeface="MgOpen Cosmetica" panose="020B0500000300020003" pitchFamily="34" charset="0"/>
              </a:rPr>
              <a:t>NO general definition of a “child”</a:t>
            </a:r>
          </a:p>
          <a:p>
            <a:pPr marL="0" indent="0" algn="ctr">
              <a:buNone/>
            </a:pPr>
            <a:endParaRPr lang="en-US" sz="2400" dirty="0">
              <a:latin typeface="MgOpen Cosmetica" panose="020B0500000300020003" pitchFamily="34" charset="0"/>
            </a:endParaRPr>
          </a:p>
          <a:p>
            <a:pPr algn="ctr"/>
            <a:r>
              <a:rPr lang="en-US" sz="2400" b="1" dirty="0">
                <a:latin typeface="MgOpen Cosmetica" panose="020B0500000300020003" pitchFamily="34" charset="0"/>
              </a:rPr>
              <a:t>Convention on the Rights of the Child</a:t>
            </a:r>
          </a:p>
          <a:p>
            <a:pPr algn="ctr"/>
            <a:r>
              <a:rPr lang="en-US" sz="2400" dirty="0">
                <a:latin typeface="MgOpen Cosmetica" panose="020B0500000300020003" pitchFamily="34" charset="0"/>
              </a:rPr>
              <a:t>“child” = person below age 18</a:t>
            </a:r>
          </a:p>
          <a:p>
            <a:pPr algn="ctr"/>
            <a:endParaRPr lang="en-US" sz="2400" dirty="0">
              <a:latin typeface="MgOpen Cosmetica" panose="020B0500000300020003" pitchFamily="34" charset="0"/>
            </a:endParaRPr>
          </a:p>
          <a:p>
            <a:pPr algn="ctr"/>
            <a:r>
              <a:rPr lang="en-US" sz="2400" b="1" dirty="0">
                <a:latin typeface="MgOpen Cosmetica" panose="020B0500000300020003" pitchFamily="34" charset="0"/>
              </a:rPr>
              <a:t>African Charter on the Rights &amp; </a:t>
            </a:r>
            <a:br>
              <a:rPr lang="en-US" sz="2400" b="1" dirty="0">
                <a:latin typeface="MgOpen Cosmetica" panose="020B0500000300020003" pitchFamily="34" charset="0"/>
              </a:rPr>
            </a:br>
            <a:r>
              <a:rPr lang="en-US" sz="2400" b="1" dirty="0">
                <a:latin typeface="MgOpen Cosmetica" panose="020B0500000300020003" pitchFamily="34" charset="0"/>
              </a:rPr>
              <a:t>Welfare of the Child</a:t>
            </a:r>
          </a:p>
          <a:p>
            <a:pPr algn="ctr"/>
            <a:r>
              <a:rPr lang="en-US" sz="2400" dirty="0">
                <a:latin typeface="MgOpen Cosmetica" panose="020B0500000300020003" pitchFamily="34" charset="0"/>
              </a:rPr>
              <a:t>“child” = person below age 18</a:t>
            </a:r>
          </a:p>
          <a:p>
            <a:pPr algn="ctr"/>
            <a:endParaRPr lang="en-US" sz="2400" dirty="0">
              <a:latin typeface="MgOpen Cosmetica" panose="020B0500000300020003" pitchFamily="34" charset="0"/>
            </a:endParaRPr>
          </a:p>
          <a:p>
            <a:pPr algn="ctr"/>
            <a:r>
              <a:rPr lang="en-US" sz="2400" b="1" dirty="0">
                <a:latin typeface="MgOpen Cosmetica" panose="020B0500000300020003" pitchFamily="34" charset="0"/>
              </a:rPr>
              <a:t>Child Care and Protection Act </a:t>
            </a:r>
          </a:p>
          <a:p>
            <a:pPr algn="ctr"/>
            <a:r>
              <a:rPr lang="en-US" sz="2400" dirty="0">
                <a:latin typeface="MgOpen Cosmetica" panose="020B0500000300020003" pitchFamily="34" charset="0"/>
              </a:rPr>
              <a:t>“child” = person below age 18</a:t>
            </a:r>
            <a:endParaRPr lang="en-US" sz="2400" b="1" dirty="0">
              <a:latin typeface="MgOpen Cosmetica" panose="020B0500000300020003"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12463" y="1769236"/>
            <a:ext cx="1948839" cy="4208869"/>
          </a:xfrm>
          <a:prstGeom prst="rect">
            <a:avLst/>
          </a:prstGeom>
        </p:spPr>
      </p:pic>
    </p:spTree>
    <p:extLst>
      <p:ext uri="{BB962C8B-B14F-4D97-AF65-F5344CB8AC3E}">
        <p14:creationId xmlns:p14="http://schemas.microsoft.com/office/powerpoint/2010/main" val="96806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133558" y="651430"/>
            <a:ext cx="6326230" cy="738664"/>
          </a:xfrm>
        </p:spPr>
        <p:txBody>
          <a:bodyPr wrap="square" lIns="0" tIns="0" rIns="0" bIns="0">
            <a:spAutoFit/>
          </a:bodyPr>
          <a:lstStyle/>
          <a:p>
            <a:pPr algn="l">
              <a:tabLst>
                <a:tab pos="1884363" algn="l"/>
              </a:tabLst>
            </a:pPr>
            <a:r>
              <a:rPr lang="en-GB" altLang="en-NA" sz="4800" dirty="0">
                <a:solidFill>
                  <a:srgbClr val="326DAC"/>
                </a:solidFill>
                <a:latin typeface="MgOpen Cosmetica" panose="020B0500000300020003" pitchFamily="34" charset="0"/>
              </a:rPr>
              <a:t>New age of majority</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5C2698D7-89CC-45CC-8FFD-9FABE84A4D6F}"/>
              </a:ext>
            </a:extLst>
          </p:cNvPr>
          <p:cNvSpPr/>
          <p:nvPr/>
        </p:nvSpPr>
        <p:spPr>
          <a:xfrm>
            <a:off x="535871" y="1737911"/>
            <a:ext cx="3844895" cy="3785652"/>
          </a:xfrm>
          <a:prstGeom prst="rect">
            <a:avLst/>
          </a:prstGeom>
        </p:spPr>
        <p:txBody>
          <a:bodyPr wrap="square">
            <a:spAutoFit/>
          </a:bodyPr>
          <a:lstStyle/>
          <a:p>
            <a:pPr marL="457200" indent="-457200">
              <a:buClr>
                <a:srgbClr val="326DAC"/>
              </a:buClr>
              <a:buSzPct val="91000"/>
              <a:buFont typeface="Wingdings" panose="05000000000000000000" pitchFamily="2" charset="2"/>
              <a:buChar char="l"/>
            </a:pPr>
            <a:r>
              <a:rPr lang="en-US" sz="2400" dirty="0">
                <a:latin typeface="MgOpen Cosmetica" panose="020B0500000300020003"/>
              </a:rPr>
              <a:t>The </a:t>
            </a:r>
            <a:r>
              <a:rPr lang="en-US" sz="2400" b="1" dirty="0">
                <a:solidFill>
                  <a:srgbClr val="326DAC"/>
                </a:solidFill>
                <a:latin typeface="MgOpen Cosmetica" panose="020B0500000300020003"/>
              </a:rPr>
              <a:t>age of majority</a:t>
            </a:r>
            <a:r>
              <a:rPr lang="en-US" sz="2400" b="1" dirty="0">
                <a:latin typeface="MgOpen Cosmetica" panose="020B0500000300020003"/>
              </a:rPr>
              <a:t> </a:t>
            </a:r>
            <a:r>
              <a:rPr lang="en-US" sz="2400" dirty="0">
                <a:latin typeface="MgOpen Cosmetica" panose="020B0500000300020003"/>
              </a:rPr>
              <a:t>has been changed from </a:t>
            </a:r>
            <a:r>
              <a:rPr lang="en-US" sz="2400" b="1" dirty="0">
                <a:solidFill>
                  <a:srgbClr val="326DAC"/>
                </a:solidFill>
                <a:latin typeface="MgOpen Cosmetica" panose="020B0500000300020003"/>
              </a:rPr>
              <a:t>21 to 18</a:t>
            </a:r>
            <a:r>
              <a:rPr lang="en-US" sz="2400" dirty="0">
                <a:latin typeface="MgOpen Cosmetica" panose="020B0500000300020003"/>
              </a:rPr>
              <a:t>, to align with the definition of a “child”.</a:t>
            </a:r>
          </a:p>
          <a:p>
            <a:pPr marL="457200" indent="-457200">
              <a:buClr>
                <a:srgbClr val="326DAC"/>
              </a:buClr>
              <a:buSzPct val="91000"/>
              <a:buFont typeface="Wingdings" panose="05000000000000000000" pitchFamily="2" charset="2"/>
              <a:buChar char="l"/>
            </a:pPr>
            <a:endParaRPr lang="en-US" sz="2400" dirty="0">
              <a:latin typeface="MgOpen Cosmetica" panose="020B0500000300020003"/>
            </a:endParaRPr>
          </a:p>
          <a:p>
            <a:pPr marL="457200" indent="-457200">
              <a:buClr>
                <a:srgbClr val="326DAC"/>
              </a:buClr>
              <a:buSzPct val="91000"/>
              <a:buFont typeface="Wingdings" panose="05000000000000000000" pitchFamily="2" charset="2"/>
              <a:buChar char="l"/>
            </a:pPr>
            <a:r>
              <a:rPr lang="en-US" sz="2400" dirty="0">
                <a:latin typeface="MgOpen Cosmetica" panose="020B0500000300020003"/>
              </a:rPr>
              <a:t>But </a:t>
            </a:r>
            <a:r>
              <a:rPr lang="en-US" sz="2400" b="1" dirty="0">
                <a:solidFill>
                  <a:srgbClr val="326DAC"/>
                </a:solidFill>
                <a:latin typeface="MgOpen Cosmetica" panose="020B0500000300020003"/>
              </a:rPr>
              <a:t>persons below </a:t>
            </a:r>
            <a:br>
              <a:rPr lang="en-US" sz="2400" b="1" dirty="0">
                <a:solidFill>
                  <a:srgbClr val="326DAC"/>
                </a:solidFill>
                <a:latin typeface="MgOpen Cosmetica" panose="020B0500000300020003"/>
              </a:rPr>
            </a:br>
            <a:r>
              <a:rPr lang="en-US" sz="2400" b="1" dirty="0">
                <a:solidFill>
                  <a:srgbClr val="326DAC"/>
                </a:solidFill>
                <a:latin typeface="MgOpen Cosmetica" panose="020B0500000300020003"/>
              </a:rPr>
              <a:t>age 21 </a:t>
            </a:r>
            <a:r>
              <a:rPr lang="en-US" sz="2400" dirty="0">
                <a:latin typeface="MgOpen Cosmetica" panose="020B0500000300020003"/>
              </a:rPr>
              <a:t>must still get the </a:t>
            </a:r>
            <a:r>
              <a:rPr lang="en-US" sz="2400" b="1" dirty="0">
                <a:solidFill>
                  <a:srgbClr val="326DAC"/>
                </a:solidFill>
                <a:latin typeface="MgOpen Cosmetica" panose="020B0500000300020003"/>
              </a:rPr>
              <a:t>consent of a parent or guardian to get married</a:t>
            </a:r>
            <a:r>
              <a:rPr lang="en-US" sz="2400" dirty="0">
                <a:latin typeface="MgOpen Cosmetica" panose="020B0500000300020003"/>
              </a:rPr>
              <a:t>.</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914376" y="1761004"/>
            <a:ext cx="3552242" cy="3631958"/>
          </a:xfrm>
          <a:prstGeom prst="rect">
            <a:avLst/>
          </a:prstGeom>
        </p:spPr>
      </p:pic>
    </p:spTree>
    <p:extLst>
      <p:ext uri="{BB962C8B-B14F-4D97-AF65-F5344CB8AC3E}">
        <p14:creationId xmlns:p14="http://schemas.microsoft.com/office/powerpoint/2010/main" val="391361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110492" y="559097"/>
            <a:ext cx="6363479" cy="923330"/>
          </a:xfrm>
        </p:spPr>
        <p:txBody>
          <a:bodyPr wrap="square" lIns="0" tIns="0" rIns="0" bIns="0">
            <a:spAutoFit/>
          </a:bodyPr>
          <a:lstStyle/>
          <a:p>
            <a:pPr algn="l">
              <a:tabLst>
                <a:tab pos="1884363" algn="l"/>
              </a:tabLst>
            </a:pPr>
            <a:r>
              <a:rPr lang="en-GB" altLang="en-NA" sz="6000" dirty="0">
                <a:solidFill>
                  <a:srgbClr val="326DAC"/>
                </a:solidFill>
                <a:latin typeface="MgOpen Cosmetica" panose="020B0500000300020003" pitchFamily="34" charset="0"/>
              </a:rPr>
              <a:t>What is majority?</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32298687-D278-47F4-A255-AFDE31FE8360}"/>
              </a:ext>
            </a:extLst>
          </p:cNvPr>
          <p:cNvSpPr/>
          <p:nvPr/>
        </p:nvSpPr>
        <p:spPr>
          <a:xfrm>
            <a:off x="611188" y="1683553"/>
            <a:ext cx="7848600" cy="4832092"/>
          </a:xfrm>
          <a:prstGeom prst="rect">
            <a:avLst/>
          </a:prstGeom>
        </p:spPr>
        <p:txBody>
          <a:bodyPr wrap="square" lIns="0" tIns="0" rIns="0" bIns="0">
            <a:spAutoFit/>
          </a:bodyPr>
          <a:lstStyle/>
          <a:p>
            <a:pPr marL="361950" indent="-361950">
              <a:spcAft>
                <a:spcPts val="1200"/>
              </a:spcAft>
              <a:buClr>
                <a:srgbClr val="326DAC"/>
              </a:buClr>
              <a:buSzPct val="90000"/>
              <a:buFont typeface="Wingdings" panose="05000000000000000000" pitchFamily="2" charset="2"/>
              <a:buChar char="l"/>
            </a:pPr>
            <a:r>
              <a:rPr lang="en-US" sz="2400" dirty="0">
                <a:latin typeface="MgOpen Cosmetica" panose="020B0500000300020003" pitchFamily="34" charset="0"/>
              </a:rPr>
              <a:t>The concepts of “minor” and “major” </a:t>
            </a:r>
            <a:br>
              <a:rPr lang="en-US" sz="2400" dirty="0">
                <a:latin typeface="MgOpen Cosmetica" panose="020B0500000300020003" pitchFamily="34" charset="0"/>
              </a:rPr>
            </a:br>
            <a:r>
              <a:rPr lang="en-US" sz="2400" dirty="0">
                <a:latin typeface="MgOpen Cosmetica" panose="020B0500000300020003" pitchFamily="34" charset="0"/>
              </a:rPr>
              <a:t>relate to the legal capacity of a person. </a:t>
            </a:r>
          </a:p>
          <a:p>
            <a:pPr marL="361950" indent="-361950">
              <a:spcAft>
                <a:spcPts val="0"/>
              </a:spcAft>
              <a:buClr>
                <a:srgbClr val="326DAC"/>
              </a:buClr>
              <a:buSzPct val="90000"/>
              <a:buFont typeface="Wingdings" panose="05000000000000000000" pitchFamily="2" charset="2"/>
              <a:buChar char="l"/>
            </a:pPr>
            <a:r>
              <a:rPr lang="en-US" sz="2400" b="1" dirty="0">
                <a:latin typeface="MgOpen Cosmetica" panose="020B0500000300020003" pitchFamily="34" charset="0"/>
              </a:rPr>
              <a:t>A person who is a major is legally an </a:t>
            </a:r>
            <a:br>
              <a:rPr lang="en-US" sz="2400" b="1" dirty="0">
                <a:latin typeface="MgOpen Cosmetica" panose="020B0500000300020003" pitchFamily="34" charset="0"/>
              </a:rPr>
            </a:br>
            <a:r>
              <a:rPr lang="en-US" sz="2400" b="1" dirty="0">
                <a:latin typeface="MgOpen Cosmetica" panose="020B0500000300020003" pitchFamily="34" charset="0"/>
              </a:rPr>
              <a:t>adult. </a:t>
            </a:r>
            <a:r>
              <a:rPr lang="en-US" sz="2400" dirty="0">
                <a:latin typeface="MgOpen Cosmetica" panose="020B0500000300020003" pitchFamily="34" charset="0"/>
              </a:rPr>
              <a:t>A major has full legal capacity. </a:t>
            </a:r>
            <a:br>
              <a:rPr lang="en-US" sz="2400" dirty="0">
                <a:latin typeface="MgOpen Cosmetica" panose="020B0500000300020003" pitchFamily="34" charset="0"/>
              </a:rPr>
            </a:br>
            <a:r>
              <a:rPr lang="en-US" sz="2400" dirty="0">
                <a:latin typeface="MgOpen Cosmetica" panose="020B0500000300020003" pitchFamily="34" charset="0"/>
              </a:rPr>
              <a:t>This means that people who have </a:t>
            </a:r>
            <a:br>
              <a:rPr lang="en-US" sz="2400" dirty="0">
                <a:latin typeface="MgOpen Cosmetica" panose="020B0500000300020003" pitchFamily="34" charset="0"/>
              </a:rPr>
            </a:br>
            <a:r>
              <a:rPr lang="en-US" sz="2400" dirty="0">
                <a:latin typeface="MgOpen Cosmetica" panose="020B0500000300020003" pitchFamily="34" charset="0"/>
              </a:rPr>
              <a:t>reached the age of majority can -</a:t>
            </a:r>
          </a:p>
          <a:p>
            <a:pPr marL="715963" lvl="1" indent="-354013">
              <a:spcAft>
                <a:spcPts val="0"/>
              </a:spcAft>
              <a:buClr>
                <a:srgbClr val="326DAC"/>
              </a:buClr>
              <a:buSzPct val="90000"/>
              <a:buFont typeface="Arial" panose="020B0604020202020204" pitchFamily="34" charset="0"/>
              <a:buChar char="●"/>
            </a:pPr>
            <a:r>
              <a:rPr lang="en-US" sz="2400" dirty="0">
                <a:latin typeface="MgOpen Cosmetica" panose="020B0500000300020003" pitchFamily="34" charset="0"/>
              </a:rPr>
              <a:t>enter into contracts</a:t>
            </a:r>
          </a:p>
          <a:p>
            <a:pPr marL="715963" lvl="1" indent="-354013">
              <a:spcAft>
                <a:spcPts val="0"/>
              </a:spcAft>
              <a:buClr>
                <a:srgbClr val="326DAC"/>
              </a:buClr>
              <a:buSzPct val="90000"/>
              <a:buFont typeface="Arial" panose="020B0604020202020204" pitchFamily="34" charset="0"/>
              <a:buChar char="●"/>
            </a:pPr>
            <a:r>
              <a:rPr lang="en-US" sz="2400" dirty="0">
                <a:latin typeface="MgOpen Cosmetica" panose="020B0500000300020003" pitchFamily="34" charset="0"/>
              </a:rPr>
              <a:t>bring court cases</a:t>
            </a:r>
          </a:p>
          <a:p>
            <a:pPr marL="715963" lvl="1" indent="-354013">
              <a:spcAft>
                <a:spcPts val="1200"/>
              </a:spcAft>
              <a:buClr>
                <a:srgbClr val="326DAC"/>
              </a:buClr>
              <a:buSzPct val="90000"/>
              <a:buFont typeface="Arial" panose="020B0604020202020204" pitchFamily="34" charset="0"/>
              <a:buChar char="●"/>
            </a:pPr>
            <a:r>
              <a:rPr lang="en-US" sz="2400" dirty="0">
                <a:latin typeface="MgOpen Cosmetica" panose="020B0500000300020003" pitchFamily="34" charset="0"/>
              </a:rPr>
              <a:t>perform other legal acts </a:t>
            </a:r>
            <a:br>
              <a:rPr lang="en-US" sz="2400" dirty="0">
                <a:latin typeface="MgOpen Cosmetica" panose="020B0500000300020003" pitchFamily="34" charset="0"/>
              </a:rPr>
            </a:br>
            <a:r>
              <a:rPr lang="en-US" sz="2400" dirty="0">
                <a:latin typeface="MgOpen Cosmetica" panose="020B0500000300020003" pitchFamily="34" charset="0"/>
              </a:rPr>
              <a:t>independently. </a:t>
            </a:r>
          </a:p>
          <a:p>
            <a:pPr marL="361950" indent="-361950">
              <a:spcAft>
                <a:spcPts val="1200"/>
              </a:spcAft>
              <a:buClr>
                <a:srgbClr val="326DAC"/>
              </a:buClr>
              <a:buSzPct val="90000"/>
              <a:buFont typeface="Wingdings" panose="05000000000000000000" pitchFamily="2" charset="2"/>
              <a:buChar char="l"/>
            </a:pPr>
            <a:r>
              <a:rPr lang="en-US" sz="2400" b="1" dirty="0">
                <a:latin typeface="MgOpen Cosmetica" panose="020B0500000300020003" pitchFamily="34" charset="0"/>
              </a:rPr>
              <a:t>A minor can do these things </a:t>
            </a:r>
            <a:r>
              <a:rPr lang="en-US" sz="2400" b="1" i="1" dirty="0">
                <a:latin typeface="MgOpen Cosmetica" panose="020B0500000300020003" pitchFamily="34" charset="0"/>
              </a:rPr>
              <a:t>only </a:t>
            </a:r>
            <a:r>
              <a:rPr lang="en-US" sz="2400" b="1" dirty="0">
                <a:latin typeface="MgOpen Cosmetica" panose="020B0500000300020003" pitchFamily="34" charset="0"/>
              </a:rPr>
              <a:t>with assistance from a parent or guardian.</a:t>
            </a:r>
            <a:endParaRPr lang="en-NA" sz="2400" b="1" dirty="0">
              <a:latin typeface="MgOpen Cosmetica" panose="020B0500000300020003" pitchFamily="34" charset="0"/>
            </a:endParaRPr>
          </a:p>
        </p:txBody>
      </p:sp>
      <p:grpSp>
        <p:nvGrpSpPr>
          <p:cNvPr id="8" name="Group 7">
            <a:extLst>
              <a:ext uri="{FF2B5EF4-FFF2-40B4-BE49-F238E27FC236}">
                <a16:creationId xmlns:a16="http://schemas.microsoft.com/office/drawing/2014/main" id="{5525E5C7-FEE6-4DA2-88D1-C281E338AB21}"/>
              </a:ext>
            </a:extLst>
          </p:cNvPr>
          <p:cNvGrpSpPr/>
          <p:nvPr/>
        </p:nvGrpSpPr>
        <p:grpSpPr>
          <a:xfrm>
            <a:off x="6025399" y="1783305"/>
            <a:ext cx="2464284" cy="3718612"/>
            <a:chOff x="6068529" y="1783305"/>
            <a:chExt cx="2464284" cy="3718612"/>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1249" y="1783305"/>
              <a:ext cx="2255852" cy="2189913"/>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68529" y="3556804"/>
              <a:ext cx="2464284" cy="1945113"/>
            </a:xfrm>
            <a:prstGeom prst="rect">
              <a:avLst/>
            </a:prstGeom>
          </p:spPr>
        </p:pic>
      </p:grpSp>
    </p:spTree>
    <p:extLst>
      <p:ext uri="{BB962C8B-B14F-4D97-AF65-F5344CB8AC3E}">
        <p14:creationId xmlns:p14="http://schemas.microsoft.com/office/powerpoint/2010/main" val="173019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104855" y="795164"/>
            <a:ext cx="6354933" cy="512961"/>
          </a:xfrm>
        </p:spPr>
        <p:txBody>
          <a:bodyPr wrap="square" lIns="0" tIns="0" rIns="0" bIns="0">
            <a:spAutoFit/>
          </a:bodyPr>
          <a:lstStyle/>
          <a:p>
            <a:pPr algn="l">
              <a:lnSpc>
                <a:spcPts val="4000"/>
              </a:lnSpc>
              <a:tabLst>
                <a:tab pos="1884363" algn="l"/>
              </a:tabLst>
            </a:pPr>
            <a:r>
              <a:rPr lang="en-GB" sz="3600" dirty="0">
                <a:solidFill>
                  <a:srgbClr val="326DAC"/>
                </a:solidFill>
                <a:latin typeface="MgOpen Cosmetica" panose="020B0500000300020003" pitchFamily="34" charset="0"/>
              </a:rPr>
              <a:t>Old law on age of majority</a:t>
            </a:r>
            <a:endParaRPr lang="en-GB" altLang="en-NA" sz="3600" dirty="0">
              <a:solidFill>
                <a:srgbClr val="326DA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F7808E71-A886-435C-9881-6C43AAF15E82}"/>
              </a:ext>
            </a:extLst>
          </p:cNvPr>
          <p:cNvSpPr/>
          <p:nvPr/>
        </p:nvSpPr>
        <p:spPr>
          <a:xfrm>
            <a:off x="543566" y="1716990"/>
            <a:ext cx="6046082" cy="4124206"/>
          </a:xfrm>
          <a:prstGeom prst="rect">
            <a:avLst/>
          </a:prstGeom>
        </p:spPr>
        <p:txBody>
          <a:bodyPr wrap="square">
            <a:spAutoFit/>
          </a:bodyPr>
          <a:lstStyle/>
          <a:p>
            <a:pPr marL="457200" indent="-457200">
              <a:spcAft>
                <a:spcPts val="1200"/>
              </a:spcAft>
              <a:buClr>
                <a:srgbClr val="326DAC"/>
              </a:buClr>
              <a:buSzPct val="90000"/>
              <a:buFont typeface="Wingdings" panose="05000000000000000000" pitchFamily="2" charset="2"/>
              <a:buChar char="l"/>
            </a:pPr>
            <a:r>
              <a:rPr lang="en-US" sz="2800" dirty="0">
                <a:latin typeface="MgOpen Cosmetica" panose="020B0500000300020003"/>
              </a:rPr>
              <a:t>Before the CCPA, majority was set at age 21 by the </a:t>
            </a:r>
            <a:r>
              <a:rPr lang="en-US" sz="2800" b="1" dirty="0">
                <a:latin typeface="MgOpen Cosmetica" panose="020B0500000300020003"/>
              </a:rPr>
              <a:t>Age of Majority Act 57 of 1972, </a:t>
            </a:r>
            <a:r>
              <a:rPr lang="en-US" sz="2800" dirty="0">
                <a:latin typeface="MgOpen Cosmetica" panose="020B0500000300020003"/>
              </a:rPr>
              <a:t>which Namibia inherited from SA.</a:t>
            </a:r>
          </a:p>
          <a:p>
            <a:pPr marL="457200" indent="-457200">
              <a:buClr>
                <a:srgbClr val="326DAC"/>
              </a:buClr>
              <a:buSzPct val="90000"/>
              <a:buFont typeface="Wingdings" panose="05000000000000000000" pitchFamily="2" charset="2"/>
              <a:buChar char="l"/>
            </a:pPr>
            <a:r>
              <a:rPr lang="en-US" sz="2800" dirty="0">
                <a:latin typeface="MgOpen Cosmetica" panose="020B0500000300020003"/>
              </a:rPr>
              <a:t>A minor who was age 18 or older could apply to the High Court to be declared a major in terms of the Age of Majority Act. This procedure was referred to as “</a:t>
            </a:r>
            <a:r>
              <a:rPr lang="en-US" sz="2800" b="1" dirty="0">
                <a:latin typeface="MgOpen Cosmetica" panose="020B0500000300020003"/>
              </a:rPr>
              <a:t>emancipation</a:t>
            </a:r>
            <a:r>
              <a:rPr lang="en-US" sz="2800" dirty="0">
                <a:latin typeface="MgOpen Cosmetica" panose="020B0500000300020003"/>
              </a:rPr>
              <a:t>”.</a:t>
            </a:r>
            <a:endParaRPr lang="en-NA" sz="2800" dirty="0">
              <a:latin typeface="MgOpen Cosmetica" panose="020B0500000300020003"/>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43244" y="1890627"/>
            <a:ext cx="1511935" cy="3776932"/>
          </a:xfrm>
          <a:prstGeom prst="rect">
            <a:avLst/>
          </a:prstGeom>
        </p:spPr>
      </p:pic>
    </p:spTree>
    <p:extLst>
      <p:ext uri="{BB962C8B-B14F-4D97-AF65-F5344CB8AC3E}">
        <p14:creationId xmlns:p14="http://schemas.microsoft.com/office/powerpoint/2010/main" val="165229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53088" y="435618"/>
            <a:ext cx="6410718" cy="1107996"/>
          </a:xfrm>
        </p:spPr>
        <p:txBody>
          <a:bodyPr wrap="square" lIns="0" tIns="0" rIns="0" bIns="0">
            <a:spAutoFit/>
          </a:bodyPr>
          <a:lstStyle/>
          <a:p>
            <a:pPr algn="l">
              <a:tabLst>
                <a:tab pos="1884363" algn="l"/>
              </a:tabLst>
            </a:pPr>
            <a:r>
              <a:rPr lang="en-GB" altLang="en-NA" sz="3600" dirty="0">
                <a:solidFill>
                  <a:srgbClr val="326DAC"/>
                </a:solidFill>
                <a:latin typeface="MgOpen Cosmetica" panose="020B0500000300020003" pitchFamily="34" charset="0"/>
              </a:rPr>
              <a:t>Why was Namibia’s age of majority lowered to 18?</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AFC2399E-E810-436D-BA2F-67B103022B4A}"/>
              </a:ext>
            </a:extLst>
          </p:cNvPr>
          <p:cNvSpPr/>
          <p:nvPr/>
        </p:nvSpPr>
        <p:spPr>
          <a:xfrm>
            <a:off x="535083" y="1782179"/>
            <a:ext cx="5072086" cy="4678204"/>
          </a:xfrm>
          <a:prstGeom prst="rect">
            <a:avLst/>
          </a:prstGeom>
        </p:spPr>
        <p:txBody>
          <a:bodyPr wrap="square">
            <a:spAutoFit/>
          </a:bodyPr>
          <a:lstStyle/>
          <a:p>
            <a:pPr marL="457200" indent="-457200">
              <a:spcAft>
                <a:spcPts val="1200"/>
              </a:spcAft>
              <a:buClr>
                <a:srgbClr val="326DAC"/>
              </a:buClr>
              <a:buSzPct val="95000"/>
              <a:buFont typeface="Wingdings" panose="05000000000000000000" pitchFamily="2" charset="2"/>
              <a:buChar char="l"/>
            </a:pPr>
            <a:r>
              <a:rPr lang="en-US" sz="2400" dirty="0">
                <a:latin typeface="MgOpen Cosmetica" panose="020B0500000300020003" pitchFamily="34" charset="0"/>
              </a:rPr>
              <a:t>Many Namibian laws already cited the age of 18 for various powers. This meant that </a:t>
            </a:r>
            <a:r>
              <a:rPr lang="en-US" sz="2400" dirty="0">
                <a:solidFill>
                  <a:srgbClr val="326DAC"/>
                </a:solidFill>
                <a:latin typeface="MgOpen Cosmetica" panose="020B0500000300020003" pitchFamily="34" charset="0"/>
              </a:rPr>
              <a:t>18-year-olds were already treated like majors in many ways</a:t>
            </a:r>
            <a:r>
              <a:rPr lang="en-US" sz="2400" dirty="0">
                <a:latin typeface="MgOpen Cosmetica" panose="020B0500000300020003" pitchFamily="34" charset="0"/>
              </a:rPr>
              <a:t>.</a:t>
            </a:r>
          </a:p>
          <a:p>
            <a:pPr marL="457200" indent="-457200">
              <a:buClr>
                <a:srgbClr val="326DAC"/>
              </a:buClr>
              <a:buSzPct val="95000"/>
              <a:buFont typeface="Wingdings" panose="05000000000000000000" pitchFamily="2" charset="2"/>
              <a:buChar char="l"/>
            </a:pPr>
            <a:r>
              <a:rPr lang="en-US" sz="2400" dirty="0">
                <a:latin typeface="MgOpen Cosmetica" panose="020B0500000300020003" pitchFamily="34" charset="0"/>
              </a:rPr>
              <a:t>But under the old law, </a:t>
            </a:r>
            <a:r>
              <a:rPr lang="en-US" sz="2400" dirty="0">
                <a:solidFill>
                  <a:srgbClr val="326DAC"/>
                </a:solidFill>
                <a:latin typeface="MgOpen Cosmetica" panose="020B0500000300020003" pitchFamily="34" charset="0"/>
              </a:rPr>
              <a:t>persons between the ages of 18 and 21 lost some of the legal protections afforded to “children” without being granted the autonomy of being adults at the same time</a:t>
            </a:r>
            <a:r>
              <a:rPr lang="en-US" sz="2400" dirty="0">
                <a:latin typeface="MgOpen Cosmetica" panose="020B0500000300020003" pitchFamily="34" charset="0"/>
              </a:rPr>
              <a:t>. This was unfair.</a:t>
            </a:r>
            <a:endParaRPr lang="en-NA" sz="2400" dirty="0">
              <a:latin typeface="MgOpen Cosmetica" panose="020B0500000300020003" pitchFamily="34" charset="0"/>
            </a:endParaRPr>
          </a:p>
        </p:txBody>
      </p:sp>
      <p:grpSp>
        <p:nvGrpSpPr>
          <p:cNvPr id="5" name="Group 4">
            <a:extLst>
              <a:ext uri="{FF2B5EF4-FFF2-40B4-BE49-F238E27FC236}">
                <a16:creationId xmlns:a16="http://schemas.microsoft.com/office/drawing/2014/main" id="{5369DA26-DD09-4896-BD11-44241EA193AC}"/>
              </a:ext>
            </a:extLst>
          </p:cNvPr>
          <p:cNvGrpSpPr/>
          <p:nvPr/>
        </p:nvGrpSpPr>
        <p:grpSpPr>
          <a:xfrm>
            <a:off x="5832750" y="1901749"/>
            <a:ext cx="2631056" cy="4027526"/>
            <a:chOff x="5901758" y="1901749"/>
            <a:chExt cx="2631056" cy="4027526"/>
          </a:xfrm>
        </p:grpSpPr>
        <p:pic>
          <p:nvPicPr>
            <p:cNvPr id="6" name="Picture 5"/>
            <p:cNvPicPr>
              <a:picLocks noChangeAspect="1"/>
            </p:cNvPicPr>
            <p:nvPr/>
          </p:nvPicPr>
          <p:blipFill rotWithShape="1">
            <a:blip r:embed="rId4"/>
            <a:srcRect l="9064" r="9803"/>
            <a:stretch/>
          </p:blipFill>
          <p:spPr>
            <a:xfrm>
              <a:off x="5901758" y="4037819"/>
              <a:ext cx="2631056" cy="1891456"/>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4286" r="14292"/>
            <a:stretch/>
          </p:blipFill>
          <p:spPr>
            <a:xfrm>
              <a:off x="5901759" y="1901749"/>
              <a:ext cx="2631055" cy="1891456"/>
            </a:xfrm>
            <a:prstGeom prst="rect">
              <a:avLst/>
            </a:prstGeom>
          </p:spPr>
        </p:pic>
      </p:grpSp>
    </p:spTree>
    <p:extLst>
      <p:ext uri="{BB962C8B-B14F-4D97-AF65-F5344CB8AC3E}">
        <p14:creationId xmlns:p14="http://schemas.microsoft.com/office/powerpoint/2010/main" val="49515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44468" y="515782"/>
            <a:ext cx="6415320" cy="1025922"/>
          </a:xfrm>
        </p:spPr>
        <p:txBody>
          <a:bodyPr wrap="square" lIns="0" tIns="0" rIns="0" bIns="0">
            <a:spAutoFit/>
          </a:bodyPr>
          <a:lstStyle/>
          <a:p>
            <a:pPr algn="l">
              <a:lnSpc>
                <a:spcPts val="4000"/>
              </a:lnSpc>
              <a:tabLst>
                <a:tab pos="1884363" algn="l"/>
              </a:tabLst>
            </a:pPr>
            <a:r>
              <a:rPr lang="en-GB" altLang="en-NA" sz="3800" dirty="0">
                <a:solidFill>
                  <a:srgbClr val="326DAC"/>
                </a:solidFill>
                <a:latin typeface="MgOpen Cosmetica" panose="020B0500000300020003" pitchFamily="34" charset="0"/>
              </a:rPr>
              <a:t>Age of majority </a:t>
            </a:r>
            <a:br>
              <a:rPr lang="en-GB" altLang="en-NA" sz="3800" dirty="0">
                <a:solidFill>
                  <a:srgbClr val="326DAC"/>
                </a:solidFill>
                <a:latin typeface="MgOpen Cosmetica" panose="020B0500000300020003" pitchFamily="34" charset="0"/>
              </a:rPr>
            </a:br>
            <a:r>
              <a:rPr lang="en-GB" altLang="en-NA" sz="3800" dirty="0">
                <a:solidFill>
                  <a:srgbClr val="326DAC"/>
                </a:solidFill>
                <a:latin typeface="MgOpen Cosmetica" panose="020B0500000300020003" pitchFamily="34" charset="0"/>
              </a:rPr>
              <a:t>around the world </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8528" y="1846175"/>
            <a:ext cx="7811260" cy="3762682"/>
          </a:xfrm>
          <a:prstGeom prst="rect">
            <a:avLst/>
          </a:prstGeom>
        </p:spPr>
      </p:pic>
      <p:sp>
        <p:nvSpPr>
          <p:cNvPr id="6" name="TextBox 5"/>
          <p:cNvSpPr txBox="1"/>
          <p:nvPr/>
        </p:nvSpPr>
        <p:spPr>
          <a:xfrm>
            <a:off x="611193" y="5759870"/>
            <a:ext cx="7921618" cy="646331"/>
          </a:xfrm>
          <a:prstGeom prst="rect">
            <a:avLst/>
          </a:prstGeom>
          <a:noFill/>
        </p:spPr>
        <p:txBody>
          <a:bodyPr wrap="square" rtlCol="0">
            <a:spAutoFit/>
          </a:bodyPr>
          <a:lstStyle/>
          <a:p>
            <a:pPr algn="ctr"/>
            <a:r>
              <a:rPr lang="en-ZA" dirty="0">
                <a:latin typeface="MgOpen Cosmetica" panose="020B0500000300020003"/>
              </a:rPr>
              <a:t>The age of majority around the world as of 2016 was already </a:t>
            </a:r>
            <a:br>
              <a:rPr lang="en-ZA" dirty="0">
                <a:latin typeface="MgOpen Cosmetica" panose="020B0500000300020003"/>
              </a:rPr>
            </a:br>
            <a:r>
              <a:rPr lang="en-ZA" dirty="0">
                <a:latin typeface="MgOpen Cosmetica" panose="020B0500000300020003"/>
              </a:rPr>
              <a:t>18 in most countries on every continent. </a:t>
            </a:r>
          </a:p>
        </p:txBody>
      </p:sp>
    </p:spTree>
    <p:extLst>
      <p:ext uri="{BB962C8B-B14F-4D97-AF65-F5344CB8AC3E}">
        <p14:creationId xmlns:p14="http://schemas.microsoft.com/office/powerpoint/2010/main" val="140060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70342" y="494978"/>
            <a:ext cx="6393456" cy="1051570"/>
          </a:xfrm>
        </p:spPr>
        <p:txBody>
          <a:bodyPr wrap="square" lIns="0" tIns="0" rIns="0" bIns="0">
            <a:spAutoFit/>
          </a:bodyPr>
          <a:lstStyle/>
          <a:p>
            <a:pPr algn="l">
              <a:lnSpc>
                <a:spcPts val="4100"/>
              </a:lnSpc>
            </a:pPr>
            <a:r>
              <a:rPr lang="en-US" sz="3600" dirty="0">
                <a:solidFill>
                  <a:srgbClr val="326DAC"/>
                </a:solidFill>
              </a:rPr>
              <a:t>When exactly does a person become a major? </a:t>
            </a: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326DA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326DA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326DA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326DA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A" dirty="0">
                  <a:latin typeface="MgOpen Cosmetica" panose="020B0500000300020003" pitchFamily="34" charset="0"/>
                </a:endParaRPr>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le 3">
            <a:extLst>
              <a:ext uri="{FF2B5EF4-FFF2-40B4-BE49-F238E27FC236}">
                <a16:creationId xmlns:a16="http://schemas.microsoft.com/office/drawing/2014/main" id="{95870F7E-C4C6-486D-9A56-368CCD07FCE1}"/>
              </a:ext>
            </a:extLst>
          </p:cNvPr>
          <p:cNvSpPr/>
          <p:nvPr/>
        </p:nvSpPr>
        <p:spPr>
          <a:xfrm>
            <a:off x="374649" y="1795764"/>
            <a:ext cx="7901599" cy="954107"/>
          </a:xfrm>
          <a:prstGeom prst="rect">
            <a:avLst/>
          </a:prstGeom>
        </p:spPr>
        <p:txBody>
          <a:bodyPr wrap="square">
            <a:spAutoFit/>
          </a:bodyPr>
          <a:lstStyle/>
          <a:p>
            <a:pPr marL="612775">
              <a:spcAft>
                <a:spcPts val="0"/>
              </a:spcAft>
            </a:pPr>
            <a:endParaRPr lang="en-US" sz="2800" b="1" dirty="0">
              <a:solidFill>
                <a:srgbClr val="326DAC"/>
              </a:solidFill>
              <a:latin typeface="MgOpen Cosmetica"/>
              <a:ea typeface="Life BT"/>
              <a:cs typeface="Life BT"/>
            </a:endParaRPr>
          </a:p>
          <a:p>
            <a:pPr marL="612775">
              <a:spcAft>
                <a:spcPts val="0"/>
              </a:spcAft>
            </a:pPr>
            <a:endParaRPr lang="en-US" sz="2800" b="1" dirty="0">
              <a:solidFill>
                <a:srgbClr val="326DAC"/>
              </a:solidFill>
              <a:latin typeface="MgOpen Cosmetica"/>
              <a:ea typeface="Life BT"/>
              <a:cs typeface="Life BT"/>
            </a:endParaRPr>
          </a:p>
        </p:txBody>
      </p:sp>
      <p:sp>
        <p:nvSpPr>
          <p:cNvPr id="5" name="Rectangle 6">
            <a:extLst>
              <a:ext uri="{FF2B5EF4-FFF2-40B4-BE49-F238E27FC236}">
                <a16:creationId xmlns:a16="http://schemas.microsoft.com/office/drawing/2014/main" id="{77C981E4-CA0A-4B1A-94A6-CAD77FE7EB9C}"/>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A" dirty="0">
              <a:latin typeface="MgOpen Cosmetica" panose="020B0500000300020003" pitchFamily="34" charset="0"/>
            </a:endParaRPr>
          </a:p>
        </p:txBody>
      </p:sp>
      <p:sp>
        <p:nvSpPr>
          <p:cNvPr id="12" name="Rectangle 8">
            <a:extLst>
              <a:ext uri="{FF2B5EF4-FFF2-40B4-BE49-F238E27FC236}">
                <a16:creationId xmlns:a16="http://schemas.microsoft.com/office/drawing/2014/main" id="{A9FD0E74-6067-4225-8DB0-F7A6C4EEE455}"/>
              </a:ext>
            </a:extLst>
          </p:cNvPr>
          <p:cNvSpPr>
            <a:spLocks noChangeArrowheads="1"/>
          </p:cNvSpPr>
          <p:nvPr/>
        </p:nvSpPr>
        <p:spPr bwMode="auto">
          <a:xfrm>
            <a:off x="0" y="92631"/>
            <a:ext cx="1847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NA" sz="1200" b="0" i="0" u="none" strike="noStrike" cap="none" normalizeH="0" baseline="0" dirty="0">
              <a:ln>
                <a:noFill/>
              </a:ln>
              <a:solidFill>
                <a:schemeClr val="tx1"/>
              </a:solidFill>
              <a:effectLst/>
              <a:latin typeface="MgOpen Cosmetica" panose="020B0500000300020003" pitchFamily="34" charset="0"/>
              <a:ea typeface="Life BT"/>
              <a:cs typeface="Life B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NA" sz="1200" b="0" i="0" u="none" strike="noStrike" cap="none" normalizeH="0" baseline="0" dirty="0">
                <a:ln>
                  <a:noFill/>
                </a:ln>
                <a:solidFill>
                  <a:schemeClr val="tx1"/>
                </a:solidFill>
                <a:effectLst/>
                <a:latin typeface="MgOpen Cosmetica" panose="020B0500000300020003" pitchFamily="34" charset="0"/>
                <a:ea typeface="Life BT"/>
                <a:cs typeface="Life BT"/>
              </a:rPr>
            </a:br>
            <a:endParaRPr kumimoji="0" lang="en-US" altLang="en-NA" sz="1800" b="0" i="0" u="none" strike="noStrike" cap="none" normalizeH="0" baseline="0" dirty="0">
              <a:ln>
                <a:noFill/>
              </a:ln>
              <a:solidFill>
                <a:schemeClr val="tx1"/>
              </a:solidFill>
              <a:effectLst/>
              <a:latin typeface="MgOpen Cosmetica" panose="020B0500000300020003" pitchFamily="34" charset="0"/>
            </a:endParaRPr>
          </a:p>
        </p:txBody>
      </p:sp>
      <p:sp>
        <p:nvSpPr>
          <p:cNvPr id="13" name="Rectangle 12">
            <a:extLst>
              <a:ext uri="{FF2B5EF4-FFF2-40B4-BE49-F238E27FC236}">
                <a16:creationId xmlns:a16="http://schemas.microsoft.com/office/drawing/2014/main" id="{B1F054B2-2795-4869-973B-40CEAF2FDD83}"/>
              </a:ext>
            </a:extLst>
          </p:cNvPr>
          <p:cNvSpPr/>
          <p:nvPr/>
        </p:nvSpPr>
        <p:spPr>
          <a:xfrm>
            <a:off x="547052" y="1838651"/>
            <a:ext cx="5025605" cy="3539430"/>
          </a:xfrm>
          <a:prstGeom prst="rect">
            <a:avLst/>
          </a:prstGeom>
        </p:spPr>
        <p:txBody>
          <a:bodyPr wrap="square">
            <a:spAutoFit/>
          </a:bodyPr>
          <a:lstStyle/>
          <a:p>
            <a:r>
              <a:rPr lang="en-US" sz="3200" dirty="0">
                <a:latin typeface="MgOpen Cosmetica"/>
              </a:rPr>
              <a:t>The age of majority begins on the first moment of a person’s 18</a:t>
            </a:r>
            <a:r>
              <a:rPr lang="en-US" sz="3200" baseline="30000" dirty="0">
                <a:latin typeface="MgOpen Cosmetica"/>
              </a:rPr>
              <a:t>th </a:t>
            </a:r>
            <a:r>
              <a:rPr lang="en-US" sz="3200" dirty="0">
                <a:latin typeface="MgOpen Cosmetica"/>
              </a:rPr>
              <a:t>birthday </a:t>
            </a:r>
            <a:br>
              <a:rPr lang="en-US" sz="3200" dirty="0">
                <a:latin typeface="MgOpen Cosmetica"/>
              </a:rPr>
            </a:br>
            <a:r>
              <a:rPr lang="en-US" sz="3200" dirty="0">
                <a:latin typeface="MgOpen Cosmetica"/>
              </a:rPr>
              <a:t>(the moment the clock passes midnight), no matter what time that person was actually born</a:t>
            </a:r>
            <a:r>
              <a:rPr lang="en-US" dirty="0">
                <a:latin typeface="MgOpen Cosmetica" panose="020B0500000300020003" pitchFamily="34" charset="0"/>
              </a:rPr>
              <a:t>.</a:t>
            </a:r>
            <a:endParaRPr lang="en-NA" dirty="0">
              <a:latin typeface="MgOpen Cosmetica" panose="020B0500000300020003" pitchFamily="34"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30335" y="1509614"/>
            <a:ext cx="2533470" cy="254011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841949" y="4108130"/>
            <a:ext cx="2621855" cy="2200595"/>
          </a:xfrm>
          <a:prstGeom prst="rect">
            <a:avLst/>
          </a:prstGeom>
        </p:spPr>
      </p:pic>
    </p:spTree>
    <p:extLst>
      <p:ext uri="{BB962C8B-B14F-4D97-AF65-F5344CB8AC3E}">
        <p14:creationId xmlns:p14="http://schemas.microsoft.com/office/powerpoint/2010/main" val="4166810542"/>
      </p:ext>
    </p:extLst>
  </p:cSld>
  <p:clrMapOvr>
    <a:masterClrMapping/>
  </p:clrMapOvr>
</p:sld>
</file>

<file path=ppt/theme/theme1.xml><?xml version="1.0" encoding="utf-8"?>
<a:theme xmlns:a="http://schemas.openxmlformats.org/drawingml/2006/main" name="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D0BD1044-18EE-42BC-8379-B8DC012D0488}" vid="{4C2E380C-11E8-4640-9CD5-BE41886213A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TotalTime>
  <Words>1741</Words>
  <Application>Microsoft Office PowerPoint</Application>
  <PresentationFormat>On-screen Show (4:3)</PresentationFormat>
  <Paragraphs>152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Wingdings</vt:lpstr>
      <vt:lpstr>Arial</vt:lpstr>
      <vt:lpstr>MgOpen Cosmetica</vt:lpstr>
      <vt:lpstr>CCPA Presentation for Police</vt:lpstr>
      <vt:lpstr>PowerPoint Presentation</vt:lpstr>
      <vt:lpstr>Overview</vt:lpstr>
      <vt:lpstr>Definition of a child</vt:lpstr>
      <vt:lpstr>New age of majority</vt:lpstr>
      <vt:lpstr>What is majority?</vt:lpstr>
      <vt:lpstr>Old law on age of majority</vt:lpstr>
      <vt:lpstr>Why was Namibia’s age of majority lowered to 18?</vt:lpstr>
      <vt:lpstr>Age of majority  around the world </vt:lpstr>
      <vt:lpstr>When exactly does a person become a major? </vt:lpstr>
      <vt:lpstr>Transitional provisions </vt:lpstr>
      <vt:lpstr>PowerPoint Presentation</vt:lpstr>
      <vt:lpstr>Transitional provisions:  Wills, trusts, etc</vt:lpstr>
      <vt:lpstr>Transitional provisions:  Court orders </vt:lpstr>
      <vt:lpstr>The old law – age of majority</vt:lpstr>
      <vt:lpstr>Transitional provisions:  Prescription</vt:lpstr>
      <vt:lpstr>PowerPoint Presentation</vt:lpstr>
      <vt:lpstr>PowerPoint Presentation</vt:lpstr>
      <vt:lpstr>The position of minors</vt:lpstr>
      <vt:lpstr>Consent to marriage</vt:lpstr>
      <vt:lpstr>Consent to marriage: Overruling refusal to give consent </vt:lpstr>
      <vt:lpstr>Consequences of  marriage without consent</vt:lpstr>
      <vt:lpstr>Arranging a child marriage</vt:lpstr>
      <vt:lpstr>Other ages</vt:lpstr>
      <vt:lpstr>Other 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Hubbard</dc:creator>
  <cp:lastModifiedBy>Perri</cp:lastModifiedBy>
  <cp:revision>41</cp:revision>
  <dcterms:created xsi:type="dcterms:W3CDTF">2019-09-26T14:27:37Z</dcterms:created>
  <dcterms:modified xsi:type="dcterms:W3CDTF">2020-05-12T10:06:10Z</dcterms:modified>
</cp:coreProperties>
</file>