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4" r:id="rId1"/>
  </p:sldMasterIdLst>
  <p:notesMasterIdLst>
    <p:notesMasterId r:id="rId15"/>
  </p:notesMasterIdLst>
  <p:sldIdLst>
    <p:sldId id="419" r:id="rId2"/>
    <p:sldId id="395" r:id="rId3"/>
    <p:sldId id="432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33" r:id="rId12"/>
    <p:sldId id="430" r:id="rId13"/>
    <p:sldId id="431" r:id="rId14"/>
  </p:sldIdLst>
  <p:sldSz cx="9144000" cy="6858000" type="screen4x3"/>
  <p:notesSz cx="6858000" cy="9144000"/>
  <p:embeddedFontLst>
    <p:embeddedFont>
      <p:font typeface="MgOpen Cosmetica" panose="020B0604020202020204"/>
      <p:regular r:id="rId16"/>
      <p:bold r:id="rId17"/>
      <p:italic r:id="rId18"/>
      <p:boldItalic r:id="rId19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pos="5375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ri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8F"/>
    <a:srgbClr val="99CCFF"/>
    <a:srgbClr val="D9767E"/>
    <a:srgbClr val="8B9C84"/>
    <a:srgbClr val="B59A16"/>
    <a:srgbClr val="B49913"/>
    <a:srgbClr val="7CBDD9"/>
    <a:srgbClr val="2F7572"/>
    <a:srgbClr val="ED1C24"/>
    <a:srgbClr val="AE8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0" autoAdjust="0"/>
  </p:normalViewPr>
  <p:slideViewPr>
    <p:cSldViewPr snapToGrid="0" showGuides="1">
      <p:cViewPr varScale="1">
        <p:scale>
          <a:sx n="56" d="100"/>
          <a:sy n="56" d="100"/>
        </p:scale>
        <p:origin x="1229" y="34"/>
      </p:cViewPr>
      <p:guideLst>
        <p:guide orient="horz" pos="346"/>
        <p:guide pos="385"/>
        <p:guide pos="5375"/>
        <p:guide orient="horz" pos="39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18DF021-7038-47EF-87BF-AE45AA2A61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6539493-CBA7-4306-9D22-8115180DAEA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82F86E9-C150-4479-AD9E-7DA464365FA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2BFADCA0-41B4-42FD-85B3-1A86DE5BC20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95B05171-C44F-4037-A594-E759B7A275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AC8A5394-7028-49C4-B014-3A105E164B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fld id="{D0DE6DDD-22DE-43FB-8E37-DF40755D59B6}" type="slidenum">
              <a:rPr lang="en-GB" altLang="en-NA" smtClean="0"/>
              <a:pPr>
                <a:defRPr/>
              </a:pPr>
              <a:t>‹#›</a:t>
            </a:fld>
            <a:endParaRPr lang="en-GB" altLang="en-N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gOpen Cosmetica" panose="020B0500000300020003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gOpen Cosmetica" panose="020B0500000300020003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gOpen Cosmetica" panose="020B0500000300020003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gOpen Cosmetica" panose="020B0500000300020003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gOpen Cosmetica" panose="020B050000030002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04D89C06-A66B-4283-9248-E05F80BCB2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30F1023D-22A0-43C0-A4A5-83E1EC8C0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FA463D46-D002-4863-ABC0-092F8B3B34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503022-1CC7-4F5C-826D-C83548050178}" type="slidenum">
              <a:rPr lang="en-GB" altLang="en-NA" smtClean="0">
                <a:latin typeface="MgOpen Cosmetica" panose="020B0500000300020003" pitchFamily="34" charset="0"/>
              </a:rPr>
              <a:pPr/>
              <a:t>1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25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10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723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11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70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12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84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13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175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2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752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3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137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4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537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5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592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6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04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7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392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8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05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9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75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CPA Hea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83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F27312-CAEA-455C-801D-56D3D16F3D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C3ECCC-B48F-4B92-A718-9DB8FF6326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11C80C-F740-4D25-82C1-5C59AC318D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05CB4-6921-4C90-8E8C-0464CBEE874D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116669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FF9BE4-20C8-4E3E-8AAB-F36D6439B7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3F5C43-827A-4062-A813-0C0795EE66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E1199C-5760-44D8-86F3-9B80C489D0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0CE8-D5EB-4954-BF8E-3F981904935D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93725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CPA 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16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CPA 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17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7E2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>
                <a:latin typeface="MgOpen Cosmetica" panose="020B05000003000200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b="1">
                <a:latin typeface="MgOpen Cosmetica" panose="020B0500000300020003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F17626B9-5F21-4BBA-8155-43BD4DFA2A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F02DFEC-92C4-4A9A-AA61-843455BF52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3243CD5-079D-4E8E-801B-4614C6DBB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43825-7E85-477F-89C2-A84493665F6C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01742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BE0A425-060D-4AA2-BDC8-049ADFB950EE}"/>
              </a:ext>
            </a:extLst>
          </p:cNvPr>
          <p:cNvGrpSpPr/>
          <p:nvPr userDrawn="1"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C7C099D-FF54-40C9-BC40-0801FCFDA6EB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20F5F41-3C22-45C9-8D46-B5FB35310E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00558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8636D6B-BA1B-45DB-9ED8-091DC595F9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00558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D0D8B04-5E81-4796-80CE-04C0228DCFBF}"/>
                </a:ext>
              </a:extLst>
            </p:cNvPr>
            <p:cNvGrpSpPr/>
            <p:nvPr/>
          </p:nvGrpSpPr>
          <p:grpSpPr>
            <a:xfrm>
              <a:off x="158646" y="542427"/>
              <a:ext cx="1514069" cy="900000"/>
              <a:chOff x="122070" y="542427"/>
              <a:chExt cx="1514069" cy="90000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48515A7B-CF42-4C7F-AFE3-226BC9FE2C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2070" y="589753"/>
                <a:ext cx="1021943" cy="792000"/>
                <a:chOff x="45451" y="590550"/>
                <a:chExt cx="1213436" cy="84862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7ECCBB47-F600-459D-A245-328589A652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558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412F780E-16D6-49A6-A092-DDBE6213A8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558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1CA6331F-C625-4117-8AAB-7711AE7F2D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558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FD1490EF-9B44-4DED-B0E4-DFF1878278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558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D43B5C42-B086-4BD6-97F1-D9C7D3E2B8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558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0953E0EF-4A7D-4711-85E6-D433C9A6CC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558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C49E1899-9730-45F5-AF2E-8D5812A4FE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558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A9FD14D4-1029-4B74-8065-9EC75AD741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558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35815FA6-BD27-41AD-B941-ACAB806A74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558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1B1D280F-E6B6-4D75-9A51-79B9E20AF49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21038" y="542427"/>
                <a:ext cx="915101" cy="900000"/>
                <a:chOff x="785813" y="539748"/>
                <a:chExt cx="962298" cy="946152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6F46B2F9-2FD5-4C55-B044-6469B38A5EA9}"/>
                    </a:ext>
                  </a:extLst>
                </p:cNvPr>
                <p:cNvSpPr/>
                <p:nvPr/>
              </p:nvSpPr>
              <p:spPr bwMode="auto">
                <a:xfrm>
                  <a:off x="785813" y="539748"/>
                  <a:ext cx="962298" cy="946152"/>
                </a:xfrm>
                <a:prstGeom prst="ellipse">
                  <a:avLst/>
                </a:prstGeom>
                <a:solidFill>
                  <a:srgbClr val="00558F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NA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13" name="Picture 22">
                  <a:extLst>
                    <a:ext uri="{FF2B5EF4-FFF2-40B4-BE49-F238E27FC236}">
                      <a16:creationId xmlns:a16="http://schemas.microsoft.com/office/drawing/2014/main" id="{C90F83D9-7C33-4207-A1D5-15F63B3F5D1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327" y="670781"/>
                  <a:ext cx="731700" cy="749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19354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06DF8A-9E7F-4DE6-B7CF-BB85393D5B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8589B4-9BA0-4DB2-84D9-E178D0C5C8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7CE8BB-F199-4316-B6C0-2BD6C54AAB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70B04-6152-4B9E-A119-10348D7356CA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29528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715947-C347-4A19-B942-FD8D803506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EFA3D7-2288-42B2-B3E7-69E3E5270A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9AB5649-E7F8-4B08-9A3B-5CDEEBF3A5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32285-5224-443E-8C59-9B1F7856B558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03434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E096CB-F6E1-4BB8-82B8-D9116EB7C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35ECB4-6B56-404A-B9A6-7AA731C1FD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06B6DF-3E04-4217-83A9-09A6E79887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C6FC5-9367-400F-8D23-5C0B4180BF4D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65051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32E0D2-B994-4694-B1A5-9DC70A6E2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A5860C-428D-479F-9230-62BAF386FD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DC2EB0-B6A5-4BB3-97E4-97F78C73E8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02F34-3540-4ED1-B138-70B42B173B66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330367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E1BA81-47E0-4DF1-BDE6-6E287F0E69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53F3C1-462C-4FA7-93E7-F9CD5F0DFE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49BB1-D89E-478A-B80A-334359D3A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C3F4D-7B74-4E3E-965A-EAF818EFB501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75490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531A30D-9001-465D-A2E1-891EAB29A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NA" dirty="0"/>
              <a:t>Click to edit Master title style</a:t>
            </a:r>
            <a:endParaRPr lang="en-GB" altLang="en-NA" dirty="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9FA117-1045-4F6B-9DC2-AEFAD8169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NA" dirty="0"/>
              <a:t>Edit Master text styles</a:t>
            </a:r>
          </a:p>
          <a:p>
            <a:pPr lvl="1"/>
            <a:r>
              <a:rPr lang="en-US" altLang="en-NA" dirty="0"/>
              <a:t>Second level</a:t>
            </a:r>
          </a:p>
          <a:p>
            <a:pPr lvl="2"/>
            <a:r>
              <a:rPr lang="en-US" altLang="en-NA" dirty="0"/>
              <a:t>Third level</a:t>
            </a:r>
          </a:p>
          <a:p>
            <a:pPr lvl="3"/>
            <a:r>
              <a:rPr lang="en-US" altLang="en-NA" dirty="0"/>
              <a:t>Fourth level</a:t>
            </a:r>
          </a:p>
          <a:p>
            <a:pPr lvl="4"/>
            <a:r>
              <a:rPr lang="en-US" altLang="en-NA" dirty="0"/>
              <a:t>Fifth level</a:t>
            </a:r>
            <a:endParaRPr lang="en-GB" altLang="en-NA" dirty="0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DD649B73-EC73-4A35-BEE8-90719F09C2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C0376B1-737A-483E-8D22-4F5C167A75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AC90E688-9470-4A42-9590-B0C17A0E7B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fld id="{0FEF8E91-B467-4D80-8E7E-6707509D3641}" type="slidenum">
              <a:rPr lang="en-GB" altLang="en-NA" smtClean="0"/>
              <a:pPr>
                <a:defRPr/>
              </a:pPr>
              <a:t>‹#›</a:t>
            </a:fld>
            <a:endParaRPr lang="en-GB" altLang="en-NA" dirty="0"/>
          </a:p>
        </p:txBody>
      </p:sp>
    </p:spTree>
    <p:extLst>
      <p:ext uri="{BB962C8B-B14F-4D97-AF65-F5344CB8AC3E}">
        <p14:creationId xmlns:p14="http://schemas.microsoft.com/office/powerpoint/2010/main" val="270554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2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gOpen Cosmetica" panose="020B0500000300020003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MgOpen Cosmetica" panose="020B0500000300020003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MgOpen Cosmetica" panose="020B0500000300020003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MgOpen Cosmetica" panose="020B0500000300020003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MgOpen Cosmetica" panose="020B0500000300020003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MgOpen Cosmetica" panose="020B0500000300020003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5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6E0693-7719-4A36-BCA2-9DB8B61CB3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97534" y="359277"/>
            <a:ext cx="700107" cy="6139395"/>
          </a:xfrm>
          <a:prstGeom prst="rect">
            <a:avLst/>
          </a:prstGeom>
          <a:solidFill>
            <a:srgbClr val="00558F"/>
          </a:solidFill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5459BF56-154C-4E26-B5A0-E2B03DAC690B}"/>
              </a:ext>
            </a:extLst>
          </p:cNvPr>
          <p:cNvGrpSpPr/>
          <p:nvPr/>
        </p:nvGrpSpPr>
        <p:grpSpPr>
          <a:xfrm>
            <a:off x="4137468" y="5309917"/>
            <a:ext cx="4395345" cy="997565"/>
            <a:chOff x="4137468" y="5309917"/>
            <a:chExt cx="4395345" cy="997565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D509D531-FE5E-459E-AAD4-916150640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784294" y="5688180"/>
              <a:ext cx="748519" cy="406368"/>
            </a:xfrm>
            <a:prstGeom prst="rect">
              <a:avLst/>
            </a:prstGeom>
            <a:effectLst>
              <a:glow rad="1689100">
                <a:schemeClr val="bg1">
                  <a:alpha val="0"/>
                </a:schemeClr>
              </a:glow>
            </a:effectLst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F58B7BF5-BBFB-4EE5-9DE0-8C40A9233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876920" y="5476795"/>
              <a:ext cx="694830" cy="679124"/>
            </a:xfrm>
            <a:prstGeom prst="rect">
              <a:avLst/>
            </a:prstGeom>
            <a:effectLst>
              <a:glow rad="1689100">
                <a:schemeClr val="bg1">
                  <a:alpha val="0"/>
                </a:schemeClr>
              </a:glow>
            </a:effectLst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F299964-0E30-4F58-8540-FDCF2533F537}"/>
                </a:ext>
              </a:extLst>
            </p:cNvPr>
            <p:cNvGrpSpPr/>
            <p:nvPr/>
          </p:nvGrpSpPr>
          <p:grpSpPr>
            <a:xfrm>
              <a:off x="4923119" y="5431370"/>
              <a:ext cx="969816" cy="876112"/>
              <a:chOff x="4875984" y="5431370"/>
              <a:chExt cx="969816" cy="876112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36841D2E-3111-4B94-BE35-9EC3949830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5110231" y="5431370"/>
                <a:ext cx="501323" cy="603027"/>
              </a:xfrm>
              <a:prstGeom prst="rect">
                <a:avLst/>
              </a:prstGeom>
              <a:effectLst>
                <a:glow rad="1689100">
                  <a:schemeClr val="bg1">
                    <a:alpha val="0"/>
                  </a:schemeClr>
                </a:glow>
              </a:effectLst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13E5D5F-B22B-4B76-8B85-0627F7DA08F3}"/>
                  </a:ext>
                </a:extLst>
              </p:cNvPr>
              <p:cNvSpPr txBox="1"/>
              <p:nvPr/>
            </p:nvSpPr>
            <p:spPr>
              <a:xfrm>
                <a:off x="4875984" y="6061261"/>
                <a:ext cx="96981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  <a:t>Legal </a:t>
                </a:r>
                <a:b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</a:br>
                <a: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  <a:t>Assistance </a:t>
                </a:r>
                <a:b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</a:br>
                <a: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  <a:t>Centre 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7C07A69-A520-4F4A-8E88-95A9E6E10BEE}"/>
                </a:ext>
              </a:extLst>
            </p:cNvPr>
            <p:cNvGrpSpPr/>
            <p:nvPr/>
          </p:nvGrpSpPr>
          <p:grpSpPr>
            <a:xfrm>
              <a:off x="4137468" y="5309917"/>
              <a:ext cx="834138" cy="997565"/>
              <a:chOff x="3957415" y="5309917"/>
              <a:chExt cx="834138" cy="997565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9598CF20-DE44-478E-B472-3834A60AD2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4041842" y="5309917"/>
                <a:ext cx="665284" cy="718423"/>
              </a:xfrm>
              <a:prstGeom prst="rect">
                <a:avLst/>
              </a:prstGeom>
              <a:effectLst>
                <a:glow rad="1689100">
                  <a:schemeClr val="bg1">
                    <a:alpha val="0"/>
                  </a:schemeClr>
                </a:glow>
              </a:effectLst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C1D78EF-E58B-48D7-9ED1-59592AD022E3}"/>
                  </a:ext>
                </a:extLst>
              </p:cNvPr>
              <p:cNvSpPr txBox="1"/>
              <p:nvPr/>
            </p:nvSpPr>
            <p:spPr>
              <a:xfrm>
                <a:off x="3957415" y="6061261"/>
                <a:ext cx="83413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  <a:t>Ministry of </a:t>
                </a:r>
                <a:b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</a:br>
                <a: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  <a:t>Gender Equality and</a:t>
                </a:r>
                <a:b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</a:br>
                <a: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  <a:t>Child Welfare</a:t>
                </a:r>
                <a:endParaRPr lang="en-NA" sz="800" b="1" baseline="-25000" dirty="0">
                  <a:solidFill>
                    <a:schemeClr val="bg1"/>
                  </a:solidFill>
                  <a:latin typeface="MgOpen Cosmetica" panose="020B0500000300020003" pitchFamily="34" charset="0"/>
                </a:endParaRPr>
              </a:p>
            </p:txBody>
          </p:sp>
        </p:grp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F8444AF4-8CC2-4C6B-8A05-0C54BE927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47889" y="5401110"/>
              <a:ext cx="748519" cy="754809"/>
            </a:xfrm>
            <a:prstGeom prst="rect">
              <a:avLst/>
            </a:prstGeom>
          </p:spPr>
        </p:pic>
      </p:grpSp>
      <p:sp>
        <p:nvSpPr>
          <p:cNvPr id="28" name="Rectangle 2">
            <a:extLst>
              <a:ext uri="{FF2B5EF4-FFF2-40B4-BE49-F238E27FC236}">
                <a16:creationId xmlns:a16="http://schemas.microsoft.com/office/drawing/2014/main" id="{F925B38B-F865-48DD-B31A-3990EB4A4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80" y="2473129"/>
            <a:ext cx="7918156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ZA" altLang="en-NA" sz="3200" b="0" kern="0" dirty="0">
                <a:latin typeface="MgOpen Cosmetica" panose="020B0500000300020003" pitchFamily="34" charset="0"/>
              </a:rPr>
              <a:t>Child Care and Protection Act 3 of 2015 </a:t>
            </a:r>
            <a:endParaRPr lang="en-GB" altLang="en-NA" sz="3200" b="0" kern="0" cap="all" dirty="0">
              <a:latin typeface="MgOpen Cosmetica" panose="020B05000003000200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6049CAB-20FB-46B2-BE89-43CD89F45A94}"/>
              </a:ext>
            </a:extLst>
          </p:cNvPr>
          <p:cNvSpPr/>
          <p:nvPr/>
        </p:nvSpPr>
        <p:spPr>
          <a:xfrm>
            <a:off x="627679" y="3792117"/>
            <a:ext cx="7918157" cy="1193154"/>
          </a:xfrm>
          <a:prstGeom prst="rect">
            <a:avLst/>
          </a:prstGeom>
          <a:noFill/>
          <a:ln>
            <a:noFill/>
          </a:ln>
        </p:spPr>
        <p:txBody>
          <a:bodyPr wrap="none" lIns="88900" tIns="38100" rIns="88900" bIns="38100">
            <a:prstTxWarp prst="textPlain">
              <a:avLst/>
            </a:prstTxWarp>
            <a:noAutofit/>
          </a:bodyPr>
          <a:lstStyle/>
          <a:p>
            <a:pPr algn="ctr"/>
            <a:r>
              <a:rPr lang="en-US" altLang="en-NA" sz="5400" b="1" kern="100" cap="all" dirty="0">
                <a:ln w="0"/>
                <a:solidFill>
                  <a:schemeClr val="bg1"/>
                </a:solidFill>
                <a:latin typeface="MgOpen Cosmetica" panose="020B0500000300020003"/>
              </a:rPr>
              <a:t>Police Clearance</a:t>
            </a:r>
            <a:br>
              <a:rPr lang="en-US" altLang="en-NA" sz="5400" b="1" kern="100" cap="all" dirty="0">
                <a:ln w="0"/>
                <a:solidFill>
                  <a:schemeClr val="bg1"/>
                </a:solidFill>
                <a:latin typeface="MgOpen Cosmetica" panose="020B0500000300020003"/>
              </a:rPr>
            </a:br>
            <a:r>
              <a:rPr lang="en-US" altLang="en-NA" sz="5400" b="1" kern="100" cap="all" dirty="0">
                <a:ln w="0"/>
                <a:solidFill>
                  <a:schemeClr val="bg1"/>
                </a:solidFill>
                <a:latin typeface="MgOpen Cosmetica" panose="020B0500000300020003"/>
              </a:rPr>
              <a:t>Certificates</a:t>
            </a:r>
            <a:endParaRPr lang="en-US" sz="5400" b="1" kern="100" cap="all" dirty="0">
              <a:ln w="0"/>
              <a:solidFill>
                <a:schemeClr val="bg1"/>
              </a:solidFill>
              <a:latin typeface="MgOpen Cosmetica" panose="020B05000003000200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6041D2-40F9-4902-A386-66CAFC6E053E}"/>
              </a:ext>
            </a:extLst>
          </p:cNvPr>
          <p:cNvSpPr txBox="1"/>
          <p:nvPr/>
        </p:nvSpPr>
        <p:spPr>
          <a:xfrm>
            <a:off x="3738609" y="3075648"/>
            <a:ext cx="169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b="1" dirty="0">
                <a:solidFill>
                  <a:schemeClr val="bg1"/>
                </a:solidFill>
                <a:latin typeface="MgOpen Cosmetica" panose="020B0500000300020003"/>
              </a:rPr>
              <a:t>Chapter 27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3C221F3-C7BC-460A-94A8-7ABA0ACEEB7A}"/>
              </a:ext>
            </a:extLst>
          </p:cNvPr>
          <p:cNvGrpSpPr/>
          <p:nvPr/>
        </p:nvGrpSpPr>
        <p:grpSpPr>
          <a:xfrm>
            <a:off x="1" y="477292"/>
            <a:ext cx="5426075" cy="1714500"/>
            <a:chOff x="1" y="477292"/>
            <a:chExt cx="5426075" cy="17145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652C86E-4FBC-4C3B-8FE9-223D8D6DBB31}"/>
                </a:ext>
              </a:extLst>
            </p:cNvPr>
            <p:cNvGrpSpPr/>
            <p:nvPr/>
          </p:nvGrpSpPr>
          <p:grpSpPr>
            <a:xfrm>
              <a:off x="1" y="631222"/>
              <a:ext cx="4571999" cy="1470588"/>
              <a:chOff x="0" y="624691"/>
              <a:chExt cx="3603428" cy="1464658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55E8090-BBC1-4A7A-8516-1CF3987216C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1357019"/>
                <a:ext cx="3603428" cy="0"/>
              </a:xfrm>
              <a:prstGeom prst="line">
                <a:avLst/>
              </a:prstGeom>
              <a:ln w="152400" cmpd="sng">
                <a:solidFill>
                  <a:srgbClr val="ED1C2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EA9F0F9-3A3B-41D5-8590-961476FAE35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1540101"/>
                <a:ext cx="3603428" cy="0"/>
              </a:xfrm>
              <a:prstGeom prst="line">
                <a:avLst/>
              </a:prstGeom>
              <a:ln w="152400" cmpd="sng">
                <a:solidFill>
                  <a:srgbClr val="7192A9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02F77F21-9A96-40CB-9834-43863C78A5F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1173937"/>
                <a:ext cx="3603428" cy="0"/>
              </a:xfrm>
              <a:prstGeom prst="line">
                <a:avLst/>
              </a:prstGeom>
              <a:ln w="152400" cmpd="sng">
                <a:solidFill>
                  <a:srgbClr val="ED9D19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58FFBF9-2609-4F8A-B071-2A6DB9E35B3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990855"/>
                <a:ext cx="3603428" cy="0"/>
              </a:xfrm>
              <a:prstGeom prst="line">
                <a:avLst/>
              </a:prstGeom>
              <a:ln w="152400" cmpd="sng">
                <a:solidFill>
                  <a:srgbClr val="0DB14B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A2E18FDB-1655-44D5-996B-0F7BA58DA4B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807773"/>
                <a:ext cx="3603428" cy="0"/>
              </a:xfrm>
              <a:prstGeom prst="line">
                <a:avLst/>
              </a:prstGeom>
              <a:ln w="152400" cmpd="sng">
                <a:solidFill>
                  <a:srgbClr val="0092C8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A3904710-BDBF-45C3-A4E8-C6E18D756A3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624691"/>
                <a:ext cx="3603428" cy="0"/>
              </a:xfrm>
              <a:prstGeom prst="line">
                <a:avLst/>
              </a:prstGeom>
              <a:ln w="152400" cmpd="sng">
                <a:solidFill>
                  <a:srgbClr val="EC008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C6A9669-03BF-4C25-ADD3-FC8B87D43B1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2089349"/>
                <a:ext cx="3603428" cy="0"/>
              </a:xfrm>
              <a:prstGeom prst="line">
                <a:avLst/>
              </a:prstGeom>
              <a:ln w="152400" cmpd="sng">
                <a:solidFill>
                  <a:srgbClr val="DE9DBB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CF138339-AFE8-4F44-82A1-CE594F8FA82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1723183"/>
                <a:ext cx="3603428" cy="0"/>
              </a:xfrm>
              <a:prstGeom prst="line">
                <a:avLst/>
              </a:prstGeom>
              <a:ln w="152400" cmpd="sng">
                <a:solidFill>
                  <a:srgbClr val="88C24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D54AB44-D0D0-4FF6-B316-AEDDF8B7925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1906265"/>
                <a:ext cx="3603428" cy="0"/>
              </a:xfrm>
              <a:prstGeom prst="line">
                <a:avLst/>
              </a:prstGeom>
              <a:ln w="152400" cmpd="sng">
                <a:solidFill>
                  <a:srgbClr val="CA6D47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27">
              <a:extLst>
                <a:ext uri="{FF2B5EF4-FFF2-40B4-BE49-F238E27FC236}">
                  <a16:creationId xmlns:a16="http://schemas.microsoft.com/office/drawing/2014/main" id="{4156E063-38FF-44DF-B00C-CBC5FE27A7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3001" y="477292"/>
              <a:ext cx="1743075" cy="1714500"/>
              <a:chOff x="2646926" y="450891"/>
              <a:chExt cx="1743075" cy="1714052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E8294DC-78C5-4180-8BC8-308AF27A6D18}"/>
                  </a:ext>
                </a:extLst>
              </p:cNvPr>
              <p:cNvSpPr/>
              <p:nvPr/>
            </p:nvSpPr>
            <p:spPr>
              <a:xfrm>
                <a:off x="2646926" y="450891"/>
                <a:ext cx="1743075" cy="1714052"/>
              </a:xfrm>
              <a:prstGeom prst="ellipse">
                <a:avLst/>
              </a:prstGeom>
              <a:solidFill>
                <a:srgbClr val="00558F"/>
              </a:solidFill>
              <a:ln>
                <a:noFill/>
              </a:ln>
              <a:effectLst>
                <a:outerShdw blurRad="50800" dist="38100" dir="5400000" algn="t" rotWithShape="0">
                  <a:schemeClr val="tx1">
                    <a:alpha val="5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NA" dirty="0">
                  <a:latin typeface="MgOpen Cosmetica" panose="020B0500000300020003" pitchFamily="34" charset="0"/>
                </a:endParaRPr>
              </a:p>
            </p:txBody>
          </p:sp>
          <p:pic>
            <p:nvPicPr>
              <p:cNvPr id="48" name="Picture 12">
                <a:extLst>
                  <a:ext uri="{FF2B5EF4-FFF2-40B4-BE49-F238E27FC236}">
                    <a16:creationId xmlns:a16="http://schemas.microsoft.com/office/drawing/2014/main" id="{D7BB75D2-B11C-4127-B086-9AFDEBC072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0996" y="693565"/>
                <a:ext cx="1354933" cy="1388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233687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D2539E-2EEB-4FA4-87CD-B5A05EBFFE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4842" y="1939636"/>
            <a:ext cx="7997972" cy="4066825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Other provisions in Act / regulations also require police clearance certificates for specific persons:</a:t>
            </a:r>
          </a:p>
          <a:p>
            <a:pPr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designated social workers &amp; probation officers </a:t>
            </a:r>
          </a:p>
          <a:p>
            <a:pPr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employees of designated child protection </a:t>
            </a:r>
            <a:r>
              <a:rPr lang="en-US" sz="2000" dirty="0" err="1">
                <a:solidFill>
                  <a:schemeClr val="tx1"/>
                </a:solidFill>
                <a:latin typeface="MgOpen Cosmetica" panose="020B0604020202020204"/>
              </a:rPr>
              <a:t>organisations</a:t>
            </a:r>
            <a:endParaRPr lang="en-US" sz="2000" dirty="0">
              <a:solidFill>
                <a:schemeClr val="tx1"/>
              </a:solidFill>
              <a:latin typeface="MgOpen Cosmetica" panose="020B0604020202020204"/>
            </a:endParaRPr>
          </a:p>
          <a:p>
            <a:pPr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prospective adoptive parents</a:t>
            </a:r>
          </a:p>
          <a:p>
            <a:pPr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prospective foster parents</a:t>
            </a:r>
          </a:p>
          <a:p>
            <a:pPr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private homes used as places of safety</a:t>
            </a:r>
          </a:p>
          <a:p>
            <a:pPr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adult supervisor of child-headed household</a:t>
            </a:r>
          </a:p>
          <a:p>
            <a:pPr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board &amp; staff of children’s homes/child detention facilities</a:t>
            </a:r>
          </a:p>
          <a:p>
            <a:pPr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prevention &amp; early intervention service providers.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558F"/>
              </a:solidFill>
              <a:latin typeface="MgOpen Cosmetica" panose="020B0604020202020204"/>
            </a:endParaRPr>
          </a:p>
          <a:p>
            <a:endParaRPr lang="en-US" sz="2400" dirty="0">
              <a:solidFill>
                <a:schemeClr val="tx1"/>
              </a:solidFill>
              <a:latin typeface="MgOpen Cosmetica" panose="020B0604020202020204"/>
            </a:endParaRPr>
          </a:p>
          <a:p>
            <a:endParaRPr lang="en-US" sz="2400" dirty="0">
              <a:solidFill>
                <a:schemeClr val="tx1"/>
              </a:solidFill>
              <a:latin typeface="MgOpen Cosmetica" panose="020B0604020202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7396" y="2636294"/>
            <a:ext cx="1543385" cy="3204321"/>
          </a:xfrm>
          <a:prstGeom prst="rect">
            <a:avLst/>
          </a:prstGeom>
        </p:spPr>
      </p:pic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61714" y="530199"/>
            <a:ext cx="5569136" cy="1107996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3600" dirty="0">
                <a:solidFill>
                  <a:srgbClr val="00558F"/>
                </a:solidFill>
                <a:latin typeface="MgOpen Cosmetica" panose="020B0500000300020003" pitchFamily="34" charset="0"/>
              </a:rPr>
              <a:t>Other police clearance </a:t>
            </a:r>
            <a:br>
              <a:rPr lang="en-GB" altLang="en-NA" sz="3600" dirty="0">
                <a:solidFill>
                  <a:srgbClr val="00558F"/>
                </a:solidFill>
                <a:latin typeface="MgOpen Cosmetica" panose="020B0500000300020003" pitchFamily="34" charset="0"/>
              </a:rPr>
            </a:br>
            <a:r>
              <a:rPr lang="en-GB" altLang="en-NA" sz="3600" dirty="0">
                <a:solidFill>
                  <a:srgbClr val="00558F"/>
                </a:solidFill>
                <a:latin typeface="MgOpen Cosmetica" panose="020B0500000300020003" pitchFamily="34" charset="0"/>
              </a:rPr>
              <a:t>certificate requirements</a:t>
            </a:r>
          </a:p>
        </p:txBody>
      </p:sp>
    </p:spTree>
    <p:extLst>
      <p:ext uri="{BB962C8B-B14F-4D97-AF65-F5344CB8AC3E}">
        <p14:creationId xmlns:p14="http://schemas.microsoft.com/office/powerpoint/2010/main" val="3149587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90110" y="441930"/>
            <a:ext cx="6261130" cy="1107996"/>
          </a:xfrm>
        </p:spPr>
        <p:txBody>
          <a:bodyPr wrap="square" lIns="0" tIns="0" rIns="0" bIns="0">
            <a:spAutoFit/>
          </a:bodyPr>
          <a:lstStyle/>
          <a:p>
            <a:pPr marL="534988" indent="-534988" algn="l" eaLnBrk="1" hangingPunct="1">
              <a:tabLst>
                <a:tab pos="1884363" algn="l"/>
              </a:tabLst>
            </a:pPr>
            <a:r>
              <a:rPr lang="en-GB" altLang="en-NA" sz="3600" dirty="0">
                <a:solidFill>
                  <a:srgbClr val="00558F"/>
                </a:solidFill>
                <a:latin typeface="MgOpen Cosmetica" panose="020B0500000300020003" pitchFamily="34" charset="0"/>
              </a:rPr>
              <a:t>5.	Register of convictions </a:t>
            </a:r>
            <a:br>
              <a:rPr lang="en-GB" altLang="en-NA" sz="3600" dirty="0">
                <a:solidFill>
                  <a:srgbClr val="00558F"/>
                </a:solidFill>
                <a:latin typeface="MgOpen Cosmetica" panose="020B0500000300020003" pitchFamily="34" charset="0"/>
              </a:rPr>
            </a:br>
            <a:r>
              <a:rPr lang="en-GB" altLang="en-NA" sz="3600" dirty="0">
                <a:solidFill>
                  <a:srgbClr val="00558F"/>
                </a:solidFill>
                <a:latin typeface="MgOpen Cosmetica" panose="020B0500000300020003" pitchFamily="34" charset="0"/>
              </a:rPr>
              <a:t>for listed offences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D2539E-2EEB-4FA4-87CD-B5A05EBFFE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6370" y="1718097"/>
            <a:ext cx="5522122" cy="436153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dirty="0">
                <a:solidFill>
                  <a:srgbClr val="00558F"/>
                </a:solidFill>
                <a:latin typeface="MgOpen Cosmetica" panose="020B0500000300020003" pitchFamily="34" charset="0"/>
              </a:rPr>
              <a:t>Police clearance certificates </a:t>
            </a:r>
            <a:r>
              <a:rPr lang="en-US" sz="2400" b="1" i="1" dirty="0">
                <a:solidFill>
                  <a:schemeClr val="tx2"/>
                </a:solidFill>
                <a:latin typeface="MgOpen Cosmetica" panose="020B0500000300020003" pitchFamily="34" charset="0"/>
              </a:rPr>
              <a:t>do not </a:t>
            </a:r>
            <a:r>
              <a:rPr lang="en-US" sz="2400" dirty="0">
                <a:solidFill>
                  <a:srgbClr val="00558F"/>
                </a:solidFill>
                <a:latin typeface="MgOpen Cosmetica" panose="020B0500000300020003" pitchFamily="34" charset="0"/>
              </a:rPr>
              <a:t>have to be renewed but Ministry is required to keep a </a:t>
            </a:r>
            <a:r>
              <a:rPr lang="en-US" sz="2400" b="1" dirty="0">
                <a:solidFill>
                  <a:srgbClr val="00558F"/>
                </a:solidFill>
                <a:latin typeface="MgOpen Cosmetica" panose="020B0500000300020003" pitchFamily="34" charset="0"/>
              </a:rPr>
              <a:t>register of convictions </a:t>
            </a:r>
            <a:r>
              <a:rPr lang="en-US" sz="2400" dirty="0">
                <a:solidFill>
                  <a:srgbClr val="00558F"/>
                </a:solidFill>
                <a:latin typeface="MgOpen Cosmetica" panose="020B0500000300020003" pitchFamily="34" charset="0"/>
              </a:rPr>
              <a:t>for listed offences.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dirty="0">
                <a:solidFill>
                  <a:srgbClr val="00558F"/>
                </a:solidFill>
                <a:latin typeface="MgOpen Cosmetica" panose="020B0500000300020003" pitchFamily="34" charset="0"/>
              </a:rPr>
              <a:t>The idea is that persons who commit any of the listed offences </a:t>
            </a:r>
            <a:r>
              <a:rPr lang="en-US" sz="2400" b="1" i="1" dirty="0">
                <a:solidFill>
                  <a:schemeClr val="tx2"/>
                </a:solidFill>
                <a:latin typeface="MgOpen Cosmetica" panose="020B0500000300020003" pitchFamily="34" charset="0"/>
              </a:rPr>
              <a:t>after</a:t>
            </a:r>
            <a:r>
              <a:rPr lang="en-US" sz="2400" i="1" dirty="0">
                <a:solidFill>
                  <a:srgbClr val="00558F"/>
                </a:solidFill>
                <a:latin typeface="MgOpen Cosmetica" panose="020B0500000300020003" pitchFamily="34" charset="0"/>
              </a:rPr>
              <a:t> </a:t>
            </a:r>
            <a:r>
              <a:rPr lang="en-US" sz="2400" dirty="0">
                <a:solidFill>
                  <a:srgbClr val="00558F"/>
                </a:solidFill>
                <a:latin typeface="MgOpen Cosmetica" panose="020B0500000300020003" pitchFamily="34" charset="0"/>
              </a:rPr>
              <a:t>they have provided their police clearance certificates can be identified and prevented from working with children. </a:t>
            </a:r>
            <a:endParaRPr lang="en-NA" sz="2400" dirty="0">
              <a:solidFill>
                <a:srgbClr val="00558F"/>
              </a:solidFill>
              <a:latin typeface="MgOpen Cosmetica" panose="020B05000003000200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7502" y="1880558"/>
            <a:ext cx="2425311" cy="3234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6660" y="5536618"/>
            <a:ext cx="5710681" cy="772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US" b="1" dirty="0">
                <a:solidFill>
                  <a:srgbClr val="00558F"/>
                </a:solidFill>
                <a:latin typeface="MgOpen Cosmetica" panose="020B0604020202020204"/>
              </a:rPr>
              <a:t>The Minister must designate a staff member as </a:t>
            </a:r>
            <a:r>
              <a:rPr lang="en-US" b="1">
                <a:solidFill>
                  <a:srgbClr val="00558F"/>
                </a:solidFill>
                <a:latin typeface="MgOpen Cosmetica" panose="020B0604020202020204"/>
              </a:rPr>
              <a:t>the </a:t>
            </a:r>
            <a:br>
              <a:rPr lang="en-US" b="1">
                <a:solidFill>
                  <a:srgbClr val="00558F"/>
                </a:solidFill>
                <a:latin typeface="MgOpen Cosmetica" panose="020B0604020202020204"/>
              </a:rPr>
            </a:br>
            <a:r>
              <a:rPr lang="en-US" b="1">
                <a:solidFill>
                  <a:srgbClr val="00558F"/>
                </a:solidFill>
                <a:latin typeface="MgOpen Cosmetica" panose="020B0604020202020204"/>
              </a:rPr>
              <a:t>Registrar </a:t>
            </a:r>
            <a:r>
              <a:rPr lang="en-US" b="1" dirty="0">
                <a:solidFill>
                  <a:srgbClr val="00558F"/>
                </a:solidFill>
                <a:latin typeface="MgOpen Cosmetica" panose="020B0604020202020204"/>
              </a:rPr>
              <a:t>to keep the register of convictions</a:t>
            </a:r>
            <a:endParaRPr lang="en-NA" b="1" dirty="0">
              <a:solidFill>
                <a:srgbClr val="00558F"/>
              </a:solidFill>
              <a:latin typeface="MgOpen Cosmetic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24129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90109" y="739374"/>
            <a:ext cx="6720522" cy="492443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3200" dirty="0">
                <a:solidFill>
                  <a:srgbClr val="00558F"/>
                </a:solidFill>
                <a:latin typeface="MgOpen Cosmetica" panose="020B0500000300020003" pitchFamily="34" charset="0"/>
              </a:rPr>
              <a:t>Court’s duty to share information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D2539E-2EEB-4FA4-87CD-B5A05EBFFE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1188" y="1600201"/>
            <a:ext cx="7921625" cy="144492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MgOpen Cosmetica" panose="020B0604020202020204"/>
              </a:rPr>
              <a:t>A court which has convicted a person of any </a:t>
            </a:r>
            <a:br>
              <a:rPr lang="en-US" sz="2800" dirty="0">
                <a:solidFill>
                  <a:schemeClr val="tx1"/>
                </a:solidFill>
                <a:latin typeface="MgOpen Cosmetica" panose="020B0604020202020204"/>
              </a:rPr>
            </a:br>
            <a:r>
              <a:rPr lang="en-US" sz="2800" dirty="0">
                <a:solidFill>
                  <a:schemeClr val="tx1"/>
                </a:solidFill>
                <a:latin typeface="MgOpen Cosmetica" panose="020B0604020202020204"/>
              </a:rPr>
              <a:t>of the listed offences has a duty to ensure that the relevant information is shared with the registrar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4541" y="3351480"/>
            <a:ext cx="3388377" cy="2652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1843" y="3413509"/>
            <a:ext cx="2584150" cy="2590655"/>
          </a:xfrm>
          <a:prstGeom prst="rect">
            <a:avLst/>
          </a:prstGeom>
          <a:noFill/>
          <a:ln w="28575">
            <a:solidFill>
              <a:srgbClr val="00558F"/>
            </a:solidFill>
          </a:ln>
        </p:spPr>
        <p:txBody>
          <a:bodyPr wrap="square" lIns="216000" tIns="216000" rIns="216000" bIns="216000" rtlCol="0">
            <a:spAutoFit/>
          </a:bodyPr>
          <a:lstStyle/>
          <a:p>
            <a:pPr algn="ctr"/>
            <a:r>
              <a:rPr lang="en-ZA" sz="2000" dirty="0">
                <a:latin typeface="MgOpen Cosmetica" panose="020B0500000300020003" pitchFamily="34" charset="0"/>
              </a:rPr>
              <a:t>This requirement has not yet been operationalised with regulations on what information the court must share.</a:t>
            </a:r>
          </a:p>
        </p:txBody>
      </p:sp>
    </p:spTree>
    <p:extLst>
      <p:ext uri="{BB962C8B-B14F-4D97-AF65-F5344CB8AC3E}">
        <p14:creationId xmlns:p14="http://schemas.microsoft.com/office/powerpoint/2010/main" val="3241669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53087" y="717651"/>
            <a:ext cx="6479727" cy="553998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3500" dirty="0">
                <a:solidFill>
                  <a:srgbClr val="00558F"/>
                </a:solidFill>
                <a:latin typeface="MgOpen Cosmetica" panose="020B0500000300020003" pitchFamily="34" charset="0"/>
              </a:rPr>
              <a:t>Public duty to share information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D2539E-2EEB-4FA4-87CD-B5A05EBFFE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4837" y="1741719"/>
            <a:ext cx="82296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solidFill>
                  <a:srgbClr val="00558F"/>
                </a:solidFill>
                <a:latin typeface="MgOpen Cosmetica" panose="020B0500000300020003" pitchFamily="34" charset="0"/>
              </a:rPr>
              <a:t>Any member of the public who has information </a:t>
            </a:r>
            <a:br>
              <a:rPr lang="en-US" sz="2800" dirty="0">
                <a:solidFill>
                  <a:srgbClr val="00558F"/>
                </a:solidFill>
                <a:latin typeface="MgOpen Cosmetica" panose="020B0500000300020003" pitchFamily="34" charset="0"/>
              </a:rPr>
            </a:br>
            <a:r>
              <a:rPr lang="en-US" sz="2800" dirty="0">
                <a:solidFill>
                  <a:srgbClr val="00558F"/>
                </a:solidFill>
                <a:latin typeface="MgOpen Cosmetica" panose="020B0500000300020003" pitchFamily="34" charset="0"/>
              </a:rPr>
              <a:t>that a person convicted of any listed crimes: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800" dirty="0">
                <a:solidFill>
                  <a:srgbClr val="00558F"/>
                </a:solidFill>
                <a:latin typeface="MgOpen Cosmetica" panose="020B0500000300020003" pitchFamily="34" charset="0"/>
              </a:rPr>
              <a:t>is employed…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800" dirty="0">
                <a:solidFill>
                  <a:srgbClr val="00558F"/>
                </a:solidFill>
                <a:latin typeface="MgOpen Cosmetica" panose="020B0500000300020003" pitchFamily="34" charset="0"/>
              </a:rPr>
              <a:t>has applied for a job…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800" dirty="0">
                <a:solidFill>
                  <a:srgbClr val="00558F"/>
                </a:solidFill>
                <a:latin typeface="MgOpen Cosmetica" panose="020B0500000300020003" pitchFamily="34" charset="0"/>
              </a:rPr>
              <a:t>is acting…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solidFill>
                  <a:srgbClr val="00558F"/>
                </a:solidFill>
                <a:latin typeface="MgOpen Cosmetica" panose="020B0500000300020003" pitchFamily="34" charset="0"/>
              </a:rPr>
              <a:t>in a specified capacity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MgOpen Cosmetica" panose="020B0500000300020003" pitchFamily="34" charset="0"/>
              </a:rPr>
              <a:t>MUST</a:t>
            </a:r>
            <a:r>
              <a:rPr lang="en-US" sz="2800" dirty="0">
                <a:solidFill>
                  <a:srgbClr val="00558F"/>
                </a:solidFill>
                <a:latin typeface="MgOpen Cosmetica" panose="020B0500000300020003" pitchFamily="34" charset="0"/>
              </a:rPr>
              <a:t> </a:t>
            </a:r>
            <a:r>
              <a:rPr lang="en-US" sz="2800" b="1" dirty="0">
                <a:solidFill>
                  <a:srgbClr val="00558F"/>
                </a:solidFill>
                <a:latin typeface="MgOpen Cosmetica" panose="020B0500000300020003" pitchFamily="34" charset="0"/>
              </a:rPr>
              <a:t>inform the registrar</a:t>
            </a:r>
            <a:r>
              <a:rPr lang="en-US" sz="2800" dirty="0">
                <a:solidFill>
                  <a:srgbClr val="00558F"/>
                </a:solidFill>
                <a:latin typeface="MgOpen Cosmetica" panose="020B0500000300020003" pitchFamily="34" charset="0"/>
              </a:rPr>
              <a:t>. </a:t>
            </a:r>
            <a:endParaRPr lang="en-NA" sz="2800" dirty="0">
              <a:solidFill>
                <a:srgbClr val="00558F"/>
              </a:solidFill>
              <a:latin typeface="MgOpen Cosmetica" panose="020B0500000300020003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CA2EF3D-6E91-491A-B580-B00FE8187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02720" y="2958861"/>
            <a:ext cx="4130094" cy="199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5015" y="6083016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srgbClr val="00558F"/>
                </a:solidFill>
                <a:latin typeface="MgOpen Cosmetica" panose="020B0500000300020003" pitchFamily="34" charset="0"/>
              </a:rPr>
              <a:t>***</a:t>
            </a:r>
          </a:p>
        </p:txBody>
      </p:sp>
    </p:spTree>
    <p:extLst>
      <p:ext uri="{BB962C8B-B14F-4D97-AF65-F5344CB8AC3E}">
        <p14:creationId xmlns:p14="http://schemas.microsoft.com/office/powerpoint/2010/main" val="414527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04855" y="702963"/>
            <a:ext cx="6064360" cy="677108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dirty="0">
                <a:solidFill>
                  <a:srgbClr val="00558F"/>
                </a:solidFill>
                <a:latin typeface="MgOpen Cosmetica" panose="020B0500000300020003" pitchFamily="34" charset="0"/>
              </a:rPr>
              <a:t>OVERVIEW</a:t>
            </a:r>
            <a:endParaRPr lang="en-GB" altLang="en-NA" sz="3600" dirty="0">
              <a:solidFill>
                <a:srgbClr val="00558F"/>
              </a:solidFill>
              <a:latin typeface="MgOpen Cosmetica" panose="020B0500000300020003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D2539E-2EEB-4FA4-87CD-B5A05EBFFE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6741" y="1627453"/>
            <a:ext cx="4795019" cy="48696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200" dirty="0">
                <a:solidFill>
                  <a:schemeClr val="tx1"/>
                </a:solidFill>
                <a:latin typeface="MgOpen Cosmetica" panose="020B0604020202020204"/>
              </a:rPr>
              <a:t>The Act requires </a:t>
            </a:r>
            <a:r>
              <a:rPr lang="en-US" sz="2200" b="1" dirty="0">
                <a:solidFill>
                  <a:srgbClr val="00558F"/>
                </a:solidFill>
                <a:latin typeface="MgOpen Cosmetica" panose="020B0604020202020204"/>
              </a:rPr>
              <a:t>persons who work directly with children in certain capacities </a:t>
            </a:r>
            <a:r>
              <a:rPr lang="en-US" sz="2200" dirty="0">
                <a:solidFill>
                  <a:schemeClr val="tx1"/>
                </a:solidFill>
                <a:latin typeface="MgOpen Cosmetica" panose="020B0604020202020204"/>
              </a:rPr>
              <a:t>to obtain </a:t>
            </a:r>
            <a:r>
              <a:rPr lang="en-US" sz="2200" b="1" dirty="0">
                <a:solidFill>
                  <a:srgbClr val="00558F"/>
                </a:solidFill>
                <a:latin typeface="MgOpen Cosmetica" panose="020B0604020202020204"/>
              </a:rPr>
              <a:t>police clearance certificates </a:t>
            </a:r>
            <a:r>
              <a:rPr lang="en-US" sz="2200" dirty="0">
                <a:solidFill>
                  <a:schemeClr val="tx1"/>
                </a:solidFill>
                <a:latin typeface="MgOpen Cosmetica" panose="020B0604020202020204"/>
              </a:rPr>
              <a:t>showing that they have not been convicted of </a:t>
            </a:r>
            <a:r>
              <a:rPr lang="en-US" sz="2200" b="1" dirty="0">
                <a:solidFill>
                  <a:srgbClr val="00558F"/>
                </a:solidFill>
                <a:latin typeface="MgOpen Cosmetica" panose="020B0604020202020204"/>
              </a:rPr>
              <a:t>specified crimes relating to violence or child abuse</a:t>
            </a:r>
            <a:r>
              <a:rPr lang="en-US" sz="2200" dirty="0">
                <a:solidFill>
                  <a:schemeClr val="tx1"/>
                </a:solidFill>
                <a:latin typeface="MgOpen Cosmetica" panose="020B0604020202020204"/>
              </a:rPr>
              <a:t>.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200" dirty="0">
                <a:solidFill>
                  <a:schemeClr val="tx1"/>
                </a:solidFill>
                <a:latin typeface="MgOpen Cosmetica" panose="020B0604020202020204"/>
              </a:rPr>
              <a:t>Some of the provisions on police clearance certificates are confusing and inconsistent. This is an aspect of the Child Care and Protection Act that may need future polishing.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040353-67B2-483A-843F-4B609B405F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837" y="1776044"/>
            <a:ext cx="2786162" cy="3938955"/>
          </a:xfrm>
          <a:prstGeom prst="rect">
            <a:avLst/>
          </a:prstGeom>
          <a:ln w="60325">
            <a:solidFill>
              <a:srgbClr val="00558F"/>
            </a:solidFill>
          </a:ln>
        </p:spPr>
      </p:pic>
    </p:spTree>
    <p:extLst>
      <p:ext uri="{BB962C8B-B14F-4D97-AF65-F5344CB8AC3E}">
        <p14:creationId xmlns:p14="http://schemas.microsoft.com/office/powerpoint/2010/main" val="83577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70340" y="469571"/>
            <a:ext cx="6462473" cy="1107996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630238" algn="l"/>
                <a:tab pos="1884363" algn="l"/>
              </a:tabLst>
            </a:pPr>
            <a:r>
              <a:rPr lang="en-GB" altLang="en-NA" sz="3600" dirty="0">
                <a:solidFill>
                  <a:srgbClr val="00558F"/>
                </a:solidFill>
                <a:latin typeface="MgOpen Cosmetica" panose="020B0500000300020003" pitchFamily="34" charset="0"/>
              </a:rPr>
              <a:t>1.	What is a police </a:t>
            </a:r>
            <a:br>
              <a:rPr lang="en-GB" altLang="en-NA" sz="3600" dirty="0">
                <a:solidFill>
                  <a:srgbClr val="00558F"/>
                </a:solidFill>
                <a:latin typeface="MgOpen Cosmetica" panose="020B0500000300020003" pitchFamily="34" charset="0"/>
              </a:rPr>
            </a:br>
            <a:r>
              <a:rPr lang="en-GB" altLang="en-NA" sz="3600" dirty="0">
                <a:solidFill>
                  <a:srgbClr val="00558F"/>
                </a:solidFill>
                <a:latin typeface="MgOpen Cosmetica" panose="020B0500000300020003" pitchFamily="34" charset="0"/>
              </a:rPr>
              <a:t>     clearance certificate?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D2539E-2EEB-4FA4-87CD-B5A05EBFFE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7672" y="1900022"/>
            <a:ext cx="5090872" cy="367218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800" dirty="0">
                <a:solidFill>
                  <a:schemeClr val="tx1"/>
                </a:solidFill>
                <a:latin typeface="MgOpen Cosmetica" panose="020B0604020202020204"/>
              </a:rPr>
              <a:t>A </a:t>
            </a:r>
            <a:r>
              <a:rPr lang="en-GB" altLang="en-NA" sz="2800" b="1" dirty="0">
                <a:solidFill>
                  <a:schemeClr val="tx1"/>
                </a:solidFill>
                <a:latin typeface="MgOpen Cosmetica" panose="020B0604020202020204"/>
                <a:ea typeface="+mj-ea"/>
                <a:cs typeface="+mj-cs"/>
              </a:rPr>
              <a:t>police clearance </a:t>
            </a:r>
            <a:r>
              <a:rPr lang="en-US" sz="2800" b="1" dirty="0">
                <a:solidFill>
                  <a:schemeClr val="tx1"/>
                </a:solidFill>
                <a:latin typeface="MgOpen Cosmetica" panose="020B0604020202020204"/>
              </a:rPr>
              <a:t>certificate</a:t>
            </a:r>
            <a:r>
              <a:rPr lang="en-US" sz="2800" dirty="0">
                <a:solidFill>
                  <a:schemeClr val="tx1"/>
                </a:solidFill>
                <a:latin typeface="MgOpen Cosmetica" panose="020B0604020202020204"/>
              </a:rPr>
              <a:t> is a certificate issued by the police listing all past convictions for any crimes, </a:t>
            </a:r>
            <a:br>
              <a:rPr lang="en-US" sz="2800" dirty="0">
                <a:solidFill>
                  <a:schemeClr val="tx1"/>
                </a:solidFill>
                <a:latin typeface="MgOpen Cosmetica" panose="020B0604020202020204"/>
              </a:rPr>
            </a:br>
            <a:r>
              <a:rPr lang="en-US" sz="2800" dirty="0">
                <a:solidFill>
                  <a:schemeClr val="tx1"/>
                </a:solidFill>
                <a:latin typeface="MgOpen Cosmetica" panose="020B0604020202020204"/>
              </a:rPr>
              <a:t>no matter how long ago.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800" dirty="0">
                <a:solidFill>
                  <a:schemeClr val="tx1"/>
                </a:solidFill>
                <a:latin typeface="MgOpen Cosmetica" panose="020B0604020202020204"/>
              </a:rPr>
              <a:t>The certificate will indicate the date when it was issued. </a:t>
            </a:r>
            <a:br>
              <a:rPr lang="en-US" sz="2800" dirty="0">
                <a:solidFill>
                  <a:schemeClr val="tx1"/>
                </a:solidFill>
                <a:latin typeface="MgOpen Cosmetica" panose="020B0604020202020204"/>
              </a:rPr>
            </a:br>
            <a:r>
              <a:rPr lang="en-US" sz="2800" dirty="0">
                <a:solidFill>
                  <a:schemeClr val="tx1"/>
                </a:solidFill>
                <a:latin typeface="MgOpen Cosmetica" panose="020B0604020202020204"/>
              </a:rPr>
              <a:t>It obviously lists only convictions prior to that date. </a:t>
            </a:r>
            <a:endParaRPr lang="en-NA" sz="2800" dirty="0">
              <a:solidFill>
                <a:schemeClr val="tx1"/>
              </a:solidFill>
              <a:latin typeface="MgOpen Cosmetica" panose="020B0604020202020204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62BE5A3-DEA6-43BB-96E1-DE1818062B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2288" y="2173473"/>
            <a:ext cx="2559963" cy="3619165"/>
          </a:xfrm>
          <a:prstGeom prst="rect">
            <a:avLst/>
          </a:prstGeom>
          <a:ln w="60325">
            <a:solidFill>
              <a:srgbClr val="00558F"/>
            </a:solidFill>
          </a:ln>
        </p:spPr>
      </p:pic>
    </p:spTree>
    <p:extLst>
      <p:ext uri="{BB962C8B-B14F-4D97-AF65-F5344CB8AC3E}">
        <p14:creationId xmlns:p14="http://schemas.microsoft.com/office/powerpoint/2010/main" val="3972386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CABA3C-A58D-415D-AAA7-AA89B64654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574"/>
          <a:stretch/>
        </p:blipFill>
        <p:spPr>
          <a:xfrm>
            <a:off x="804462" y="1489753"/>
            <a:ext cx="7535076" cy="4795170"/>
          </a:xfrm>
          <a:prstGeom prst="rect">
            <a:avLst/>
          </a:prstGeom>
        </p:spPr>
      </p:pic>
      <p:sp>
        <p:nvSpPr>
          <p:cNvPr id="23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70340" y="469571"/>
            <a:ext cx="6462473" cy="1107996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3600" dirty="0">
                <a:solidFill>
                  <a:srgbClr val="00558F"/>
                </a:solidFill>
                <a:latin typeface="MgOpen Cosmetica" panose="020B0500000300020003" pitchFamily="34" charset="0"/>
              </a:rPr>
              <a:t>What is the purpose of </a:t>
            </a:r>
            <a:br>
              <a:rPr lang="en-GB" altLang="en-NA" sz="3600" dirty="0">
                <a:solidFill>
                  <a:srgbClr val="00558F"/>
                </a:solidFill>
                <a:latin typeface="MgOpen Cosmetica" panose="020B0500000300020003" pitchFamily="34" charset="0"/>
              </a:rPr>
            </a:br>
            <a:r>
              <a:rPr lang="en-GB" altLang="en-NA" sz="3600" dirty="0">
                <a:solidFill>
                  <a:srgbClr val="00558F"/>
                </a:solidFill>
                <a:latin typeface="MgOpen Cosmetica" panose="020B0500000300020003" pitchFamily="34" charset="0"/>
              </a:rPr>
              <a:t>requiring these certificates?</a:t>
            </a:r>
          </a:p>
        </p:txBody>
      </p:sp>
    </p:spTree>
    <p:extLst>
      <p:ext uri="{BB962C8B-B14F-4D97-AF65-F5344CB8AC3E}">
        <p14:creationId xmlns:p14="http://schemas.microsoft.com/office/powerpoint/2010/main" val="203212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CBE3E76-FD5D-4306-9B87-9ADE5BA4EE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186" y="414993"/>
            <a:ext cx="7267186" cy="1143000"/>
          </a:xfrm>
        </p:spPr>
        <p:txBody>
          <a:bodyPr/>
          <a:lstStyle/>
          <a:p>
            <a:pPr marL="449263" indent="-449263" algn="l"/>
            <a:r>
              <a:rPr lang="en-US" sz="3600" dirty="0">
                <a:solidFill>
                  <a:srgbClr val="00558F"/>
                </a:solidFill>
                <a:latin typeface="MgOpen Cosmetica" panose="020B0500000300020003" pitchFamily="34" charset="0"/>
              </a:rPr>
              <a:t>2. Who must get a police </a:t>
            </a:r>
            <a:br>
              <a:rPr lang="en-US" sz="3600" dirty="0">
                <a:solidFill>
                  <a:srgbClr val="00558F"/>
                </a:solidFill>
                <a:latin typeface="MgOpen Cosmetica" panose="020B0500000300020003" pitchFamily="34" charset="0"/>
              </a:rPr>
            </a:br>
            <a:r>
              <a:rPr lang="en-US" sz="3600" dirty="0">
                <a:solidFill>
                  <a:srgbClr val="00558F"/>
                </a:solidFill>
                <a:latin typeface="MgOpen Cosmetica" panose="020B0500000300020003" pitchFamily="34" charset="0"/>
              </a:rPr>
              <a:t>clearance certificate?</a:t>
            </a:r>
            <a:endParaRPr lang="en-NA" sz="3600" dirty="0">
              <a:solidFill>
                <a:srgbClr val="00558F"/>
              </a:solidFill>
              <a:latin typeface="MgOpen Cosmetica" panose="020B05000003000200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E8AD94-E645-44BD-A069-B8D5293E2A2B}"/>
              </a:ext>
            </a:extLst>
          </p:cNvPr>
          <p:cNvGrpSpPr/>
          <p:nvPr/>
        </p:nvGrpSpPr>
        <p:grpSpPr>
          <a:xfrm>
            <a:off x="1028859" y="1831222"/>
            <a:ext cx="7428821" cy="4456410"/>
            <a:chOff x="1028859" y="1675954"/>
            <a:chExt cx="7428821" cy="445641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D12ECA1-DD89-4D5B-A26B-236AED20DD2F}"/>
                </a:ext>
              </a:extLst>
            </p:cNvPr>
            <p:cNvSpPr/>
            <p:nvPr/>
          </p:nvSpPr>
          <p:spPr>
            <a:xfrm>
              <a:off x="3268229" y="3691954"/>
              <a:ext cx="1963974" cy="1878161"/>
            </a:xfrm>
            <a:prstGeom prst="ellipse">
              <a:avLst/>
            </a:prstGeom>
            <a:solidFill>
              <a:srgbClr val="00558F">
                <a:alpha val="11000"/>
              </a:srgbClr>
            </a:solidFill>
            <a:ln>
              <a:solidFill>
                <a:srgbClr val="0055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MgOpen Cosmetica" panose="020B0500000300020003" pitchFamily="34" charset="0"/>
                </a:rPr>
                <a:t>Alternative care-giver </a:t>
              </a:r>
              <a:r>
                <a:rPr lang="en-US" sz="1600" dirty="0">
                  <a:solidFill>
                    <a:schemeClr val="tx2"/>
                  </a:solidFill>
                  <a:latin typeface="MgOpen Cosmetica" panose="020B0500000300020003" pitchFamily="34" charset="0"/>
                </a:rPr>
                <a:t>or </a:t>
              </a:r>
              <a:r>
                <a:rPr lang="en-US" sz="1600" b="1" dirty="0">
                  <a:solidFill>
                    <a:schemeClr val="tx2"/>
                  </a:solidFill>
                  <a:latin typeface="MgOpen Cosmetica" panose="020B0500000300020003" pitchFamily="34" charset="0"/>
                </a:rPr>
                <a:t>adoptive parent</a:t>
              </a:r>
              <a:endParaRPr lang="en-NA" sz="1600" b="1" dirty="0">
                <a:solidFill>
                  <a:schemeClr val="tx2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06393DF-C5C5-43B3-A69C-0AB8C4B82F65}"/>
                </a:ext>
              </a:extLst>
            </p:cNvPr>
            <p:cNvSpPr/>
            <p:nvPr/>
          </p:nvSpPr>
          <p:spPr>
            <a:xfrm>
              <a:off x="5604779" y="1694175"/>
              <a:ext cx="2571947" cy="2268000"/>
            </a:xfrm>
            <a:prstGeom prst="ellipse">
              <a:avLst/>
            </a:prstGeom>
            <a:solidFill>
              <a:srgbClr val="00558F">
                <a:alpha val="11000"/>
              </a:srgbClr>
            </a:solidFill>
            <a:ln>
              <a:solidFill>
                <a:srgbClr val="0055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MgOpen Cosmetica" panose="020B0500000300020003" pitchFamily="34" charset="0"/>
                </a:rPr>
                <a:t>Persons who </a:t>
              </a:r>
              <a:r>
                <a:rPr lang="en-US" sz="1600" b="1" dirty="0">
                  <a:solidFill>
                    <a:schemeClr val="tx2"/>
                  </a:solidFill>
                  <a:latin typeface="MgOpen Cosmetica" panose="020B0500000300020003" pitchFamily="34" charset="0"/>
                </a:rPr>
                <a:t>work with or have access to children</a:t>
              </a:r>
              <a:r>
                <a:rPr lang="en-US" sz="1600" dirty="0">
                  <a:solidFill>
                    <a:schemeClr val="tx2"/>
                  </a:solidFill>
                  <a:latin typeface="MgOpen Cosmetica" panose="020B0500000300020003" pitchFamily="34" charset="0"/>
                </a:rPr>
                <a:t> at a place providing </a:t>
              </a:r>
              <a:r>
                <a:rPr lang="en-US" sz="1600" b="1">
                  <a:solidFill>
                    <a:schemeClr val="tx2"/>
                  </a:solidFill>
                  <a:latin typeface="MgOpen Cosmetica" panose="020B0500000300020003" pitchFamily="34" charset="0"/>
                </a:rPr>
                <a:t>welfare services </a:t>
              </a:r>
              <a:r>
                <a:rPr lang="en-US" sz="1600" dirty="0">
                  <a:solidFill>
                    <a:schemeClr val="tx2"/>
                  </a:solidFill>
                  <a:latin typeface="MgOpen Cosmetica" panose="020B0500000300020003" pitchFamily="34" charset="0"/>
                </a:rPr>
                <a:t>(includes schools)</a:t>
              </a:r>
              <a:endParaRPr lang="en-NA" sz="1600" dirty="0">
                <a:solidFill>
                  <a:schemeClr val="tx2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551BE00-D743-442C-9230-61970763155B}"/>
                </a:ext>
              </a:extLst>
            </p:cNvPr>
            <p:cNvSpPr/>
            <p:nvPr/>
          </p:nvSpPr>
          <p:spPr>
            <a:xfrm>
              <a:off x="1380987" y="4105113"/>
              <a:ext cx="1963974" cy="2027251"/>
            </a:xfrm>
            <a:prstGeom prst="ellipse">
              <a:avLst/>
            </a:prstGeom>
            <a:solidFill>
              <a:srgbClr val="00558F">
                <a:alpha val="11000"/>
              </a:srgbClr>
            </a:solidFill>
            <a:ln>
              <a:solidFill>
                <a:srgbClr val="0055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accent4"/>
                  </a:solidFill>
                  <a:latin typeface="MgOpen Cosmetica" panose="020B0500000300020003" pitchFamily="34" charset="0"/>
                </a:rPr>
                <a:t>Person in a position of </a:t>
              </a:r>
              <a:r>
                <a:rPr lang="en-US" sz="1600" b="1" dirty="0">
                  <a:solidFill>
                    <a:schemeClr val="accent4"/>
                  </a:solidFill>
                  <a:latin typeface="MgOpen Cosmetica" panose="020B0500000300020003" pitchFamily="34" charset="0"/>
                </a:rPr>
                <a:t>supervision or authority </a:t>
              </a:r>
              <a:r>
                <a:rPr lang="en-US" sz="1600" dirty="0">
                  <a:solidFill>
                    <a:schemeClr val="accent4"/>
                  </a:solidFill>
                  <a:latin typeface="MgOpen Cosmetica" panose="020B0500000300020003" pitchFamily="34" charset="0"/>
                </a:rPr>
                <a:t>over a child</a:t>
              </a:r>
              <a:endParaRPr lang="en-NA" sz="1600" dirty="0">
                <a:solidFill>
                  <a:schemeClr val="accent4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F5F6261-BD33-4D8C-B8BD-AA8251622A3D}"/>
                </a:ext>
              </a:extLst>
            </p:cNvPr>
            <p:cNvSpPr/>
            <p:nvPr/>
          </p:nvSpPr>
          <p:spPr>
            <a:xfrm>
              <a:off x="5189524" y="3980396"/>
              <a:ext cx="3268156" cy="2027251"/>
            </a:xfrm>
            <a:prstGeom prst="ellipse">
              <a:avLst/>
            </a:prstGeom>
            <a:solidFill>
              <a:srgbClr val="00558F">
                <a:alpha val="11000"/>
              </a:srgbClr>
            </a:solidFill>
            <a:ln>
              <a:solidFill>
                <a:srgbClr val="0055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MgOpen Cosmetica" panose="020B0500000300020003" pitchFamily="34" charset="0"/>
                </a:rPr>
                <a:t>Person having </a:t>
              </a:r>
              <a:r>
                <a:rPr lang="en-US" sz="1600" b="1" dirty="0">
                  <a:solidFill>
                    <a:schemeClr val="tx2"/>
                  </a:solidFill>
                  <a:latin typeface="MgOpen Cosmetica" panose="020B0500000300020003" pitchFamily="34" charset="0"/>
                </a:rPr>
                <a:t>business interest </a:t>
              </a:r>
              <a:r>
                <a:rPr lang="en-US" sz="1600" dirty="0">
                  <a:solidFill>
                    <a:schemeClr val="tx2"/>
                  </a:solidFill>
                  <a:latin typeface="MgOpen Cosmetica" panose="020B0500000300020003" pitchFamily="34" charset="0"/>
                </a:rPr>
                <a:t>in a entity relating to supervision or care of a child AND </a:t>
              </a:r>
              <a:r>
                <a:rPr lang="en-US" sz="1600" b="1" dirty="0">
                  <a:solidFill>
                    <a:schemeClr val="tx2"/>
                  </a:solidFill>
                  <a:latin typeface="MgOpen Cosmetica" panose="020B0500000300020003" pitchFamily="34" charset="0"/>
                </a:rPr>
                <a:t>access to or authority over a child </a:t>
              </a:r>
              <a:endParaRPr lang="en-NA" sz="1600" b="1" dirty="0">
                <a:solidFill>
                  <a:schemeClr val="tx2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5E27D0D-1B00-4881-991B-4E5D31E5C5D9}"/>
                </a:ext>
              </a:extLst>
            </p:cNvPr>
            <p:cNvSpPr/>
            <p:nvPr/>
          </p:nvSpPr>
          <p:spPr>
            <a:xfrm>
              <a:off x="3588779" y="1675954"/>
              <a:ext cx="2016000" cy="2016000"/>
            </a:xfrm>
            <a:prstGeom prst="ellipse">
              <a:avLst/>
            </a:prstGeom>
            <a:solidFill>
              <a:srgbClr val="00558F">
                <a:alpha val="11000"/>
              </a:srgbClr>
            </a:solidFill>
            <a:ln>
              <a:solidFill>
                <a:srgbClr val="0055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MgOpen Cosmetica" panose="020B0500000300020003" pitchFamily="34" charset="0"/>
                </a:rPr>
                <a:t>Designated social workers </a:t>
              </a:r>
              <a:r>
                <a:rPr lang="en-US" sz="1600" dirty="0">
                  <a:solidFill>
                    <a:schemeClr val="tx2"/>
                  </a:solidFill>
                  <a:latin typeface="MgOpen Cosmetica" panose="020B0500000300020003" pitchFamily="34" charset="0"/>
                </a:rPr>
                <a:t>or </a:t>
              </a:r>
              <a:r>
                <a:rPr lang="en-US" sz="1600" b="1" dirty="0">
                  <a:solidFill>
                    <a:schemeClr val="tx2"/>
                  </a:solidFill>
                  <a:latin typeface="MgOpen Cosmetica" panose="020B0500000300020003" pitchFamily="34" charset="0"/>
                </a:rPr>
                <a:t>probation officers</a:t>
              </a:r>
              <a:endParaRPr lang="en-NA" sz="1600" b="1" dirty="0">
                <a:solidFill>
                  <a:schemeClr val="tx2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26636E8-8888-432B-A491-FEC89B38A0C0}"/>
                </a:ext>
              </a:extLst>
            </p:cNvPr>
            <p:cNvSpPr/>
            <p:nvPr/>
          </p:nvSpPr>
          <p:spPr>
            <a:xfrm>
              <a:off x="1028859" y="1837113"/>
              <a:ext cx="2571967" cy="2268000"/>
            </a:xfrm>
            <a:prstGeom prst="ellipse">
              <a:avLst/>
            </a:prstGeom>
            <a:solidFill>
              <a:srgbClr val="00558F">
                <a:alpha val="11000"/>
              </a:srgbClr>
            </a:solidFill>
            <a:ln>
              <a:solidFill>
                <a:srgbClr val="0055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MgOpen Cosmetica" panose="020B0500000300020003" pitchFamily="34" charset="0"/>
                </a:rPr>
                <a:t>Person </a:t>
              </a:r>
              <a:r>
                <a:rPr lang="en-US" sz="1600" b="1" dirty="0">
                  <a:solidFill>
                    <a:schemeClr val="tx2"/>
                  </a:solidFill>
                  <a:latin typeface="MgOpen Cosmetica" panose="020B0500000300020003" pitchFamily="34" charset="0"/>
                </a:rPr>
                <a:t>managing or operating </a:t>
              </a:r>
              <a:r>
                <a:rPr lang="en-US" sz="1600" dirty="0">
                  <a:solidFill>
                    <a:schemeClr val="tx2"/>
                  </a:solidFill>
                  <a:latin typeface="MgOpen Cosmetica" panose="020B0500000300020003" pitchFamily="34" charset="0"/>
                </a:rPr>
                <a:t>a place providing </a:t>
              </a:r>
              <a:r>
                <a:rPr lang="en-US" sz="1600" b="1" dirty="0">
                  <a:solidFill>
                    <a:schemeClr val="tx2"/>
                  </a:solidFill>
                  <a:latin typeface="MgOpen Cosmetica" panose="020B0500000300020003" pitchFamily="34" charset="0"/>
                </a:rPr>
                <a:t>welfare services</a:t>
              </a:r>
              <a:endParaRPr lang="en-NA" sz="1600" b="1" dirty="0">
                <a:solidFill>
                  <a:schemeClr val="tx2"/>
                </a:solidFill>
                <a:latin typeface="MgOpen Cosmetica" panose="020B050000030002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5358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90110" y="647939"/>
            <a:ext cx="6442703" cy="677108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dirty="0">
                <a:solidFill>
                  <a:srgbClr val="00558F"/>
                </a:solidFill>
                <a:latin typeface="MgOpen Cosmetica" panose="020B0500000300020003" pitchFamily="34" charset="0"/>
              </a:rPr>
              <a:t>Transitional provision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D2539E-2EEB-4FA4-87CD-B5A05EBFFE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8517" y="1684655"/>
            <a:ext cx="7954295" cy="281038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b="1" dirty="0">
                <a:solidFill>
                  <a:schemeClr val="tx2"/>
                </a:solidFill>
                <a:latin typeface="MgOpen Cosmetica" panose="020B0604020202020204"/>
              </a:rPr>
              <a:t>any person acting in the specified </a:t>
            </a:r>
            <a:r>
              <a:rPr lang="en-US" sz="2400" dirty="0">
                <a:solidFill>
                  <a:srgbClr val="00558F"/>
                </a:solidFill>
                <a:latin typeface="MgOpen Cosmetica" panose="020B0604020202020204"/>
              </a:rPr>
              <a:t>capacities “who is providing welfare services to children before the commencement of these regulations”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dirty="0">
                <a:solidFill>
                  <a:srgbClr val="00558F"/>
                </a:solidFill>
                <a:latin typeface="MgOpen Cosmetica" panose="020B0604020202020204"/>
              </a:rPr>
              <a:t>must obtain a police clearance certificate </a:t>
            </a:r>
            <a:r>
              <a:rPr lang="en-US" sz="2400" b="1" dirty="0">
                <a:solidFill>
                  <a:schemeClr val="tx2"/>
                </a:solidFill>
                <a:latin typeface="MgOpen Cosmetica" panose="020B0604020202020204"/>
              </a:rPr>
              <a:t>within six months </a:t>
            </a:r>
            <a:r>
              <a:rPr lang="en-US" sz="2400" dirty="0">
                <a:solidFill>
                  <a:srgbClr val="00558F"/>
                </a:solidFill>
                <a:latin typeface="MgOpen Cosmetica" panose="020B0604020202020204"/>
              </a:rPr>
              <a:t>of the commencement of the regulations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dirty="0">
                <a:solidFill>
                  <a:srgbClr val="00558F"/>
                </a:solidFill>
                <a:latin typeface="MgOpen Cosmetica" panose="020B0604020202020204"/>
              </a:rPr>
              <a:t>relevant date = </a:t>
            </a:r>
            <a:r>
              <a:rPr lang="en-US" sz="2400" b="1" dirty="0">
                <a:solidFill>
                  <a:schemeClr val="tx2"/>
                </a:solidFill>
                <a:latin typeface="MgOpen Cosmetica" panose="020B0604020202020204"/>
              </a:rPr>
              <a:t>30 June 2019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90000"/>
            </a:pPr>
            <a:endParaRPr lang="en-NA" sz="2400" dirty="0">
              <a:solidFill>
                <a:srgbClr val="00558F"/>
              </a:solidFill>
            </a:endParaRPr>
          </a:p>
        </p:txBody>
      </p:sp>
      <p:pic>
        <p:nvPicPr>
          <p:cNvPr id="22" name="Picture 2" descr="Image result for animated image of police clearance certificates">
            <a:extLst>
              <a:ext uri="{FF2B5EF4-FFF2-40B4-BE49-F238E27FC236}">
                <a16:creationId xmlns:a16="http://schemas.microsoft.com/office/drawing/2014/main" id="{402DAD7B-3750-4506-A8C4-2C730B9BC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737266"/>
            <a:ext cx="5204001" cy="156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6427489" y="4797939"/>
            <a:ext cx="2087593" cy="1492370"/>
          </a:xfrm>
          <a:prstGeom prst="ellipse">
            <a:avLst/>
          </a:prstGeom>
          <a:solidFill>
            <a:srgbClr val="00558F">
              <a:alpha val="11000"/>
            </a:srgbClr>
          </a:solidFill>
          <a:ln>
            <a:solidFill>
              <a:srgbClr val="0055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  <a:latin typeface="MgOpen Cosmetica" panose="020B0604020202020204"/>
              </a:rPr>
              <a:t>Was this enforced?</a:t>
            </a:r>
          </a:p>
        </p:txBody>
      </p:sp>
    </p:spTree>
    <p:extLst>
      <p:ext uri="{BB962C8B-B14F-4D97-AF65-F5344CB8AC3E}">
        <p14:creationId xmlns:p14="http://schemas.microsoft.com/office/powerpoint/2010/main" val="4156267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90117" y="657863"/>
            <a:ext cx="5130191" cy="738664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4800" dirty="0">
                <a:solidFill>
                  <a:srgbClr val="00558F"/>
                </a:solidFill>
                <a:latin typeface="MgOpen Cosmetica" panose="020B0500000300020003" pitchFamily="34" charset="0"/>
              </a:rPr>
              <a:t>Labour Act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D2539E-2EEB-4FA4-87CD-B5A05EBFFE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1186" y="1582816"/>
            <a:ext cx="7921619" cy="339697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Where an employer is prohibited by the Child Care and Protection Act from employing a person because of past convictions, a dismissal on this basis is presumably NOT </a:t>
            </a:r>
            <a:b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</a:b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an “unfair dismissal”.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B23385B-D527-415E-810E-B9F9139C7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85705" y="3402779"/>
            <a:ext cx="4747095" cy="259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EA249E-9E37-4B58-A92C-D83B15DFCBFC}"/>
              </a:ext>
            </a:extLst>
          </p:cNvPr>
          <p:cNvSpPr/>
          <p:nvPr/>
        </p:nvSpPr>
        <p:spPr>
          <a:xfrm>
            <a:off x="543465" y="3291141"/>
            <a:ext cx="3174520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>
              <a:spcAft>
                <a:spcPts val="600"/>
              </a:spcAft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dirty="0">
                <a:latin typeface="MgOpen Cosmetica" panose="020B0604020202020204"/>
              </a:rPr>
              <a:t>Employer should offer redeployment if possible.</a:t>
            </a:r>
          </a:p>
          <a:p>
            <a:pPr marL="361950" lvl="1" indent="-361950">
              <a:buClr>
                <a:srgbClr val="00558F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dirty="0">
                <a:latin typeface="MgOpen Cosmetica" panose="020B0604020202020204"/>
              </a:rPr>
              <a:t>Procedure should follow </a:t>
            </a:r>
            <a:r>
              <a:rPr lang="en-US" sz="2400" dirty="0" err="1">
                <a:latin typeface="MgOpen Cosmetica" panose="020B0604020202020204"/>
              </a:rPr>
              <a:t>Labour</a:t>
            </a:r>
            <a:r>
              <a:rPr lang="en-US" sz="2400" dirty="0">
                <a:latin typeface="MgOpen Cosmetica" panose="020B0604020202020204"/>
              </a:rPr>
              <a:t> Act requirements.</a:t>
            </a:r>
          </a:p>
        </p:txBody>
      </p:sp>
    </p:spTree>
    <p:extLst>
      <p:ext uri="{BB962C8B-B14F-4D97-AF65-F5344CB8AC3E}">
        <p14:creationId xmlns:p14="http://schemas.microsoft.com/office/powerpoint/2010/main" val="1948601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69335" y="697545"/>
            <a:ext cx="4273635" cy="615553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4000" dirty="0">
                <a:solidFill>
                  <a:srgbClr val="00558F"/>
                </a:solidFill>
                <a:latin typeface="MgOpen Cosmetica" panose="020B0500000300020003" pitchFamily="34" charset="0"/>
              </a:rPr>
              <a:t>3. Relevant crimes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D2539E-2EEB-4FA4-87CD-B5A05EBFFE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l</a:t>
            </a:r>
            <a:endParaRPr lang="en-NA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31F8EC-4D31-4939-8EAD-316DAAC9C662}"/>
              </a:ext>
            </a:extLst>
          </p:cNvPr>
          <p:cNvGrpSpPr/>
          <p:nvPr/>
        </p:nvGrpSpPr>
        <p:grpSpPr>
          <a:xfrm>
            <a:off x="817996" y="1713377"/>
            <a:ext cx="7371057" cy="3127862"/>
            <a:chOff x="817996" y="1713377"/>
            <a:chExt cx="7371057" cy="3127862"/>
          </a:xfrm>
        </p:grpSpPr>
        <p:sp>
          <p:nvSpPr>
            <p:cNvPr id="22" name="Rectangle 5">
              <a:extLst>
                <a:ext uri="{FF2B5EF4-FFF2-40B4-BE49-F238E27FC236}">
                  <a16:creationId xmlns:a16="http://schemas.microsoft.com/office/drawing/2014/main" id="{F010F9A1-B03E-4593-9B81-CAAE44E6C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0471" y="3468231"/>
              <a:ext cx="2906835" cy="1373008"/>
            </a:xfrm>
            <a:prstGeom prst="ellipse">
              <a:avLst/>
            </a:prstGeom>
            <a:solidFill>
              <a:srgbClr val="00558F">
                <a:alpha val="20000"/>
              </a:srgbClr>
            </a:solidFill>
            <a:ln w="15875">
              <a:solidFill>
                <a:srgbClr val="00558F"/>
              </a:solidFill>
            </a:ln>
          </p:spPr>
          <p:txBody>
            <a:bodyPr vert="horz" wrap="square" lIns="72000" tIns="72000" rIns="72000" bIns="7200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r>
                <a:rPr lang="en-ZA" altLang="en-NA" sz="1800" b="1" kern="0" dirty="0">
                  <a:solidFill>
                    <a:srgbClr val="00558F"/>
                  </a:solidFill>
                  <a:latin typeface="MgOpen Cosmetica" panose="020B0500000300020003" pitchFamily="34" charset="0"/>
                </a:rPr>
                <a:t>Assault with intent to cause grievous bodily harm</a:t>
              </a:r>
            </a:p>
          </p:txBody>
        </p:sp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05DB8BFD-6184-4C84-BEC3-1C117081FB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96" y="3347107"/>
              <a:ext cx="2255992" cy="983495"/>
            </a:xfrm>
            <a:prstGeom prst="ellipse">
              <a:avLst/>
            </a:prstGeom>
            <a:solidFill>
              <a:srgbClr val="00558F"/>
            </a:solidFill>
            <a:ln>
              <a:noFill/>
            </a:ln>
          </p:spPr>
          <p:txBody>
            <a:bodyPr vert="horz" wrap="square" lIns="72000" tIns="72000" rIns="72000" bIns="7200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r>
                <a:rPr lang="en-ZA" altLang="en-NA" sz="1800" b="1" kern="0" dirty="0">
                  <a:latin typeface="MgOpen Cosmetica" panose="020B0500000300020003" pitchFamily="34" charset="0"/>
                </a:rPr>
                <a:t>Any statutory sexual offence</a:t>
              </a:r>
              <a:endParaRPr lang="en-GB" altLang="en-NA" sz="1800" b="1" kern="0" dirty="0">
                <a:latin typeface="MgOpen Cosmetica" panose="020B0500000300020003" pitchFamily="34" charset="0"/>
              </a:endParaRPr>
            </a:p>
          </p:txBody>
        </p:sp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8484A013-9372-42AB-B897-17259D55F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9803" y="2786602"/>
              <a:ext cx="1810389" cy="593982"/>
            </a:xfrm>
            <a:prstGeom prst="ellipse">
              <a:avLst/>
            </a:prstGeom>
            <a:solidFill>
              <a:srgbClr val="00558F"/>
            </a:solidFill>
            <a:ln>
              <a:noFill/>
            </a:ln>
          </p:spPr>
          <p:txBody>
            <a:bodyPr vert="horz" wrap="square" lIns="72000" tIns="72000" rIns="72000" bIns="7200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r>
                <a:rPr lang="en-ZA" altLang="en-NA" sz="1800" b="1" kern="0" dirty="0">
                  <a:latin typeface="MgOpen Cosmetica" panose="020B0500000300020003" pitchFamily="34" charset="0"/>
                </a:rPr>
                <a:t>Incest</a:t>
              </a:r>
              <a:endParaRPr lang="en-GB" altLang="en-NA" sz="1800" b="1" kern="0" dirty="0">
                <a:latin typeface="MgOpen Cosmetica" panose="020B0500000300020003" pitchFamily="34" charset="0"/>
              </a:endParaRPr>
            </a:p>
          </p:txBody>
        </p:sp>
        <p:sp>
          <p:nvSpPr>
            <p:cNvPr id="26" name="Rectangle 5">
              <a:extLst>
                <a:ext uri="{FF2B5EF4-FFF2-40B4-BE49-F238E27FC236}">
                  <a16:creationId xmlns:a16="http://schemas.microsoft.com/office/drawing/2014/main" id="{0CF2C32F-63DD-4902-ADF0-93CC1C1B5D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397" y="2689163"/>
              <a:ext cx="1876206" cy="593982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00558F"/>
              </a:solidFill>
            </a:ln>
          </p:spPr>
          <p:txBody>
            <a:bodyPr vert="horz" wrap="square" lIns="72000" tIns="72000" rIns="72000" bIns="7200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r>
                <a:rPr lang="en-ZA" altLang="en-NA" sz="1800" b="1" kern="0" dirty="0">
                  <a:solidFill>
                    <a:srgbClr val="00558F"/>
                  </a:solidFill>
                  <a:latin typeface="MgOpen Cosmetica" panose="020B0500000300020003" pitchFamily="34" charset="0"/>
                </a:rPr>
                <a:t>Trafficking </a:t>
              </a:r>
              <a:endParaRPr lang="en-GB" altLang="en-NA" sz="1800" b="1" kern="0" dirty="0">
                <a:solidFill>
                  <a:srgbClr val="00558F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27" name="Rectangle 5">
              <a:extLst>
                <a:ext uri="{FF2B5EF4-FFF2-40B4-BE49-F238E27FC236}">
                  <a16:creationId xmlns:a16="http://schemas.microsoft.com/office/drawing/2014/main" id="{B3D13B0F-40FD-43FD-9248-20058D444D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049" y="2014609"/>
              <a:ext cx="1810389" cy="593982"/>
            </a:xfrm>
            <a:prstGeom prst="ellipse">
              <a:avLst/>
            </a:prstGeom>
            <a:solidFill>
              <a:srgbClr val="00558F">
                <a:alpha val="20000"/>
              </a:srgbClr>
            </a:solidFill>
            <a:ln w="15875">
              <a:solidFill>
                <a:srgbClr val="00558F"/>
              </a:solidFill>
            </a:ln>
          </p:spPr>
          <p:txBody>
            <a:bodyPr vert="horz" wrap="square" lIns="72000" tIns="72000" rIns="72000" bIns="7200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r>
                <a:rPr lang="en-ZA" altLang="en-NA" sz="1800" b="1" kern="0" dirty="0">
                  <a:solidFill>
                    <a:srgbClr val="00558F"/>
                  </a:solidFill>
                  <a:latin typeface="MgOpen Cosmetica" panose="020B0500000300020003" pitchFamily="34" charset="0"/>
                </a:rPr>
                <a:t>Murder</a:t>
              </a:r>
              <a:endParaRPr lang="en-GB" altLang="en-NA" sz="1800" b="1" kern="0" dirty="0">
                <a:solidFill>
                  <a:srgbClr val="00558F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29" name="Rectangle 5">
              <a:extLst>
                <a:ext uri="{FF2B5EF4-FFF2-40B4-BE49-F238E27FC236}">
                  <a16:creationId xmlns:a16="http://schemas.microsoft.com/office/drawing/2014/main" id="{FC9A6A07-7E50-4A20-A73F-E0175C04E8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1848" y="3276147"/>
              <a:ext cx="2137205" cy="1373008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00558F"/>
              </a:solidFill>
            </a:ln>
          </p:spPr>
          <p:txBody>
            <a:bodyPr vert="horz" wrap="square" lIns="72000" tIns="72000" rIns="72000" bIns="7200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r>
                <a:rPr lang="en-ZA" altLang="en-NA" sz="1800" b="1" kern="0" dirty="0">
                  <a:solidFill>
                    <a:srgbClr val="00558F"/>
                  </a:solidFill>
                  <a:latin typeface="MgOpen Cosmetica" panose="020B0500000300020003" pitchFamily="34" charset="0"/>
                </a:rPr>
                <a:t>Any offence relating to pornography</a:t>
              </a:r>
            </a:p>
          </p:txBody>
        </p:sp>
        <p:sp>
          <p:nvSpPr>
            <p:cNvPr id="28" name="Rectangle 5">
              <a:extLst>
                <a:ext uri="{FF2B5EF4-FFF2-40B4-BE49-F238E27FC236}">
                  <a16:creationId xmlns:a16="http://schemas.microsoft.com/office/drawing/2014/main" id="{B3D13B0F-40FD-43FD-9248-20058D444D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4184" y="2695077"/>
              <a:ext cx="1810389" cy="593982"/>
            </a:xfrm>
            <a:prstGeom prst="ellipse">
              <a:avLst/>
            </a:prstGeom>
            <a:solidFill>
              <a:srgbClr val="00558F">
                <a:alpha val="20000"/>
              </a:srgbClr>
            </a:solidFill>
            <a:ln w="15875">
              <a:solidFill>
                <a:srgbClr val="00558F"/>
              </a:solidFill>
            </a:ln>
          </p:spPr>
          <p:txBody>
            <a:bodyPr vert="horz" wrap="square" lIns="72000" tIns="72000" rIns="72000" bIns="7200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r>
                <a:rPr lang="en-ZA" altLang="en-NA" sz="1800" b="1" kern="0" dirty="0">
                  <a:solidFill>
                    <a:srgbClr val="00558F"/>
                  </a:solidFill>
                  <a:latin typeface="MgOpen Cosmetica" panose="020B0500000300020003" pitchFamily="34" charset="0"/>
                </a:rPr>
                <a:t>Rape</a:t>
              </a:r>
              <a:endParaRPr lang="en-GB" altLang="en-NA" sz="1800" b="1" kern="0" dirty="0">
                <a:solidFill>
                  <a:srgbClr val="00558F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8484A013-9372-42AB-B897-17259D55F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1982" y="1713377"/>
              <a:ext cx="1810389" cy="983495"/>
            </a:xfrm>
            <a:prstGeom prst="ellipse">
              <a:avLst/>
            </a:prstGeom>
            <a:solidFill>
              <a:srgbClr val="00558F"/>
            </a:solidFill>
            <a:ln>
              <a:noFill/>
            </a:ln>
          </p:spPr>
          <p:txBody>
            <a:bodyPr vert="horz" wrap="square" lIns="72000" tIns="72000" rIns="72000" bIns="7200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r>
                <a:rPr lang="en-ZA" altLang="en-NA" sz="1800" b="1" kern="0" dirty="0">
                  <a:latin typeface="MgOpen Cosmetica" panose="020B0500000300020003" pitchFamily="34" charset="0"/>
                </a:rPr>
                <a:t>Indecent assault</a:t>
              </a:r>
              <a:endParaRPr lang="en-GB" altLang="en-NA" sz="1800" b="1" kern="0" dirty="0">
                <a:latin typeface="MgOpen Cosmetica" panose="020B0500000300020003" pitchFamily="34" charset="0"/>
              </a:endParaRPr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0CF2C32F-63DD-4902-ADF0-93CC1C1B5D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8135" y="2004737"/>
              <a:ext cx="1876206" cy="593982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00558F"/>
              </a:solidFill>
            </a:ln>
          </p:spPr>
          <p:txBody>
            <a:bodyPr vert="horz" wrap="square" lIns="72000" tIns="72000" rIns="72000" bIns="7200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r>
                <a:rPr lang="en-ZA" altLang="en-NA" sz="1800" b="1" kern="0" dirty="0">
                  <a:solidFill>
                    <a:srgbClr val="00558F"/>
                  </a:solidFill>
                  <a:latin typeface="MgOpen Cosmetica" panose="020B0500000300020003" pitchFamily="34" charset="0"/>
                </a:rPr>
                <a:t>Kidnapping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1600" y="553607"/>
            <a:ext cx="1411213" cy="1400620"/>
          </a:xfrm>
          <a:prstGeom prst="ellipse">
            <a:avLst/>
          </a:prstGeom>
          <a:ln w="190500" cap="rnd">
            <a:noFill/>
            <a:prstDash val="solid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66756" y="5144623"/>
            <a:ext cx="7210488" cy="844810"/>
          </a:xfrm>
          <a:prstGeom prst="rect">
            <a:avLst/>
          </a:prstGeom>
          <a:noFill/>
          <a:ln w="38100">
            <a:solidFill>
              <a:srgbClr val="00558F"/>
            </a:solidFill>
          </a:ln>
        </p:spPr>
        <p:txBody>
          <a:bodyPr wrap="square" lIns="144000" tIns="144000" rIns="144000" bIns="144000" rtlCol="0">
            <a:spAutoFit/>
          </a:bodyPr>
          <a:lstStyle/>
          <a:p>
            <a:pPr algn="ctr"/>
            <a:r>
              <a:rPr lang="en-US" b="1" dirty="0">
                <a:latin typeface="MgOpen Cosmetica" panose="020B0604020202020204"/>
              </a:rPr>
              <a:t>These crimes disqualify a person from being fit to work with children regardless of whether the victim was a child or an adult. </a:t>
            </a:r>
          </a:p>
        </p:txBody>
      </p:sp>
    </p:spTree>
    <p:extLst>
      <p:ext uri="{BB962C8B-B14F-4D97-AF65-F5344CB8AC3E}">
        <p14:creationId xmlns:p14="http://schemas.microsoft.com/office/powerpoint/2010/main" val="2369952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90109" y="651923"/>
            <a:ext cx="6225196" cy="677108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dirty="0">
                <a:solidFill>
                  <a:srgbClr val="00558F"/>
                </a:solidFill>
                <a:latin typeface="MgOpen Cosmetica" panose="020B0500000300020003" pitchFamily="34" charset="0"/>
              </a:rPr>
              <a:t>4. Prohibitions</a:t>
            </a: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1580767C-7884-40A5-BDFB-EF230DDF6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17" y="1945736"/>
            <a:ext cx="1938557" cy="593982"/>
          </a:xfrm>
          <a:prstGeom prst="ellipse">
            <a:avLst/>
          </a:prstGeom>
          <a:solidFill>
            <a:srgbClr val="00558F"/>
          </a:solidFill>
          <a:ln>
            <a:noFill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GB" altLang="x-none" sz="1800" b="1" kern="0" dirty="0">
                <a:latin typeface="MgOpen Cosmetica" panose="020B0500000300020003" pitchFamily="34" charset="0"/>
              </a:rPr>
              <a:t>All persons </a:t>
            </a: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CEF66048-3DBD-4D09-A372-4C271BA84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685729"/>
            <a:ext cx="2114415" cy="2543155"/>
          </a:xfrm>
          <a:prstGeom prst="rect">
            <a:avLst/>
          </a:prstGeom>
          <a:solidFill>
            <a:srgbClr val="00558F"/>
          </a:solidFill>
          <a:ln>
            <a:noFill/>
          </a:ln>
        </p:spPr>
        <p:txBody>
          <a:bodyPr vert="horz" wrap="square" lIns="180000" tIns="144000" rIns="180000" bIns="144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x-none" sz="1800" b="1" kern="0" dirty="0">
                <a:latin typeface="MgOpen Cosmetica" panose="020B0500000300020003" pitchFamily="34" charset="0"/>
              </a:rPr>
              <a:t>Persons MAY NOT act in certain capacities if they have ever been convicted of a crime listed in the Act.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D3A45AEE-D1AB-4228-874E-A443D9E50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2578" y="1925031"/>
            <a:ext cx="1876206" cy="593982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558F"/>
            </a:solidFill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rgbClr val="00558F"/>
                </a:solidFill>
                <a:latin typeface="MgOpen Cosmetica" panose="020B0500000300020003" pitchFamily="34" charset="0"/>
              </a:rPr>
              <a:t>Employer</a:t>
            </a: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2A5717B9-6326-4462-BEF2-95881277D38C}"/>
              </a:ext>
            </a:extLst>
          </p:cNvPr>
          <p:cNvSpPr txBox="1">
            <a:spLocks noGrp="1" noChangeArrowheads="1"/>
          </p:cNvSpPr>
          <p:nvPr>
            <p:ph idx="4294967295"/>
          </p:nvPr>
        </p:nvSpPr>
        <p:spPr bwMode="auto">
          <a:xfrm>
            <a:off x="6516184" y="1925031"/>
            <a:ext cx="1876204" cy="593982"/>
          </a:xfrm>
          <a:prstGeom prst="ellipse">
            <a:avLst/>
          </a:prstGeom>
          <a:solidFill>
            <a:srgbClr val="00558F">
              <a:alpha val="20000"/>
            </a:srgbClr>
          </a:solidFill>
          <a:ln w="15875">
            <a:solidFill>
              <a:srgbClr val="00558F"/>
            </a:solidFill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dirty="0">
                <a:solidFill>
                  <a:srgbClr val="00558F"/>
                </a:solidFill>
                <a:latin typeface="MgOpen Cosmetica" panose="020B0500000300020003" pitchFamily="34" charset="0"/>
              </a:rPr>
              <a:t>Penalties</a:t>
            </a: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F14E20F3-B4BA-4CB2-9D0E-EC750E0AD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759" y="2685729"/>
            <a:ext cx="2157054" cy="3614799"/>
          </a:xfrm>
          <a:prstGeom prst="rect">
            <a:avLst/>
          </a:prstGeom>
          <a:solidFill>
            <a:srgbClr val="00558F">
              <a:alpha val="20000"/>
            </a:srgbClr>
          </a:solidFill>
          <a:ln w="15875">
            <a:solidFill>
              <a:srgbClr val="00558F"/>
            </a:solidFill>
          </a:ln>
        </p:spPr>
        <p:txBody>
          <a:bodyPr vert="horz" wrap="square" lIns="180000" tIns="144000" rIns="180000" bIns="144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rgbClr val="00558F"/>
                </a:solidFill>
                <a:latin typeface="MgOpen Cosmetica" panose="020B0500000300020003" pitchFamily="34" charset="0"/>
              </a:rPr>
              <a:t>Same penalty for violating these rules applies to persons working with children AND to employers: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en-NA" sz="1800" b="1" kern="0" dirty="0">
                <a:solidFill>
                  <a:srgbClr val="00558F"/>
                </a:solidFill>
                <a:latin typeface="MgOpen Cosmetica" panose="020B0500000300020003" pitchFamily="34" charset="0"/>
              </a:rPr>
              <a:t>Fine of up to </a:t>
            </a:r>
            <a:br>
              <a:rPr lang="en-ZA" altLang="en-NA" sz="1800" b="1" kern="0" dirty="0">
                <a:solidFill>
                  <a:srgbClr val="00558F"/>
                </a:solidFill>
                <a:latin typeface="MgOpen Cosmetica" panose="020B0500000300020003" pitchFamily="34" charset="0"/>
              </a:rPr>
            </a:br>
            <a:r>
              <a:rPr lang="en-ZA" altLang="en-NA" sz="1800" b="1" kern="0" dirty="0">
                <a:solidFill>
                  <a:srgbClr val="C00000"/>
                </a:solidFill>
                <a:latin typeface="MgOpen Cosmetica" panose="020B0500000300020003" pitchFamily="34" charset="0"/>
              </a:rPr>
              <a:t>N$20 000 </a:t>
            </a:r>
            <a:r>
              <a:rPr lang="en-ZA" altLang="en-NA" sz="1800" b="1" kern="0" dirty="0">
                <a:solidFill>
                  <a:srgbClr val="00558F"/>
                </a:solidFill>
                <a:latin typeface="MgOpen Cosmetica" panose="020B0500000300020003" pitchFamily="34" charset="0"/>
              </a:rPr>
              <a:t>or imprisonment for of up to </a:t>
            </a:r>
            <a:r>
              <a:rPr lang="en-ZA" altLang="en-NA" sz="1800" b="1" kern="0" dirty="0">
                <a:solidFill>
                  <a:srgbClr val="C00000"/>
                </a:solidFill>
                <a:latin typeface="MgOpen Cosmetica" panose="020B0500000300020003" pitchFamily="34" charset="0"/>
              </a:rPr>
              <a:t>5 years</a:t>
            </a:r>
            <a:r>
              <a:rPr lang="en-ZA" altLang="en-NA" sz="1800" b="1" kern="0" dirty="0">
                <a:solidFill>
                  <a:srgbClr val="00558F"/>
                </a:solidFill>
                <a:latin typeface="MgOpen Cosmetica" panose="020B0500000300020003" pitchFamily="34" charset="0"/>
              </a:rPr>
              <a:t>, or both</a:t>
            </a:r>
            <a:endParaRPr lang="en-GB" altLang="en-NA" sz="1800" b="1" kern="0" dirty="0">
              <a:solidFill>
                <a:srgbClr val="00558F"/>
              </a:solidFill>
              <a:latin typeface="MgOpen Cosmetica" panose="020B0500000300020003" pitchFamily="34" charset="0"/>
            </a:endParaRPr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D6F6CF67-34CC-4F40-9413-22AC5624B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338" y="2685729"/>
            <a:ext cx="3352686" cy="3137746"/>
          </a:xfrm>
          <a:prstGeom prst="rect">
            <a:avLst/>
          </a:prstGeom>
          <a:solidFill>
            <a:schemeClr val="bg1"/>
          </a:solidFill>
          <a:ln w="15875">
            <a:solidFill>
              <a:srgbClr val="00558F"/>
            </a:solidFill>
          </a:ln>
        </p:spPr>
        <p:txBody>
          <a:bodyPr vert="horz" wrap="square" lIns="180000" tIns="144000" rIns="180000" bIns="144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600"/>
              </a:spcAft>
            </a:pPr>
            <a:r>
              <a:rPr lang="en-ZA" altLang="en-NA" sz="1800" b="1" kern="0" dirty="0">
                <a:solidFill>
                  <a:srgbClr val="00558F"/>
                </a:solidFill>
                <a:latin typeface="MgOpen Cosmetica" panose="020B0500000300020003" pitchFamily="34" charset="0"/>
              </a:rPr>
              <a:t>A person MAY NOT employ a person convicted of any of the listed offences in any of the specified capacities.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</a:pPr>
            <a:r>
              <a:rPr lang="en-ZA" altLang="en-NA" sz="1800" b="1" i="1" kern="0" dirty="0">
                <a:solidFill>
                  <a:srgbClr val="00558F"/>
                </a:solidFill>
                <a:latin typeface="MgOpen Cosmetica" panose="020B0500000300020003" pitchFamily="34" charset="0"/>
              </a:rPr>
              <a:t>Before</a:t>
            </a:r>
            <a:r>
              <a:rPr lang="en-ZA" altLang="en-NA" sz="1800" b="1" kern="0" dirty="0">
                <a:solidFill>
                  <a:srgbClr val="00558F"/>
                </a:solidFill>
                <a:latin typeface="MgOpen Cosmetica" panose="020B0500000300020003" pitchFamily="34" charset="0"/>
              </a:rPr>
              <a:t> employing a person in any of the specified capacities, the employer must confirm no convictions for the specified crimes in past 10 years. </a:t>
            </a:r>
          </a:p>
        </p:txBody>
      </p:sp>
    </p:spTree>
    <p:extLst>
      <p:ext uri="{BB962C8B-B14F-4D97-AF65-F5344CB8AC3E}">
        <p14:creationId xmlns:p14="http://schemas.microsoft.com/office/powerpoint/2010/main" val="299987293"/>
      </p:ext>
    </p:extLst>
  </p:cSld>
  <p:clrMapOvr>
    <a:masterClrMapping/>
  </p:clrMapOvr>
</p:sld>
</file>

<file path=ppt/theme/theme1.xml><?xml version="1.0" encoding="utf-8"?>
<a:theme xmlns:a="http://schemas.openxmlformats.org/drawingml/2006/main" name="CCPA Presentation for Polic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h27 - Police Clearance Certificates (30sept19) - TEMPLATE" id="{28E2D37E-4DEF-4ABE-A464-A84833623533}" vid="{BE3F2BCB-13BE-4FFF-96F6-8D822C33E19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Ch27 - Police Clearance Certificates (30sept19) - TEMPLATE</Template>
  <TotalTime>552</TotalTime>
  <Words>768</Words>
  <Application>Microsoft Office PowerPoint</Application>
  <PresentationFormat>On-screen Show (4:3)</PresentationFormat>
  <Paragraphs>88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Wingdings</vt:lpstr>
      <vt:lpstr>MgOpen Cosmetica</vt:lpstr>
      <vt:lpstr>Courier New</vt:lpstr>
      <vt:lpstr>Arial</vt:lpstr>
      <vt:lpstr>CCPA Presentation for Police</vt:lpstr>
      <vt:lpstr>PowerPoint Presentation</vt:lpstr>
      <vt:lpstr>OVERVIEW</vt:lpstr>
      <vt:lpstr>1. What is a police       clearance certificate?</vt:lpstr>
      <vt:lpstr>What is the purpose of  requiring these certificates?</vt:lpstr>
      <vt:lpstr>2. Who must get a police  clearance certificate?</vt:lpstr>
      <vt:lpstr>Transitional provision</vt:lpstr>
      <vt:lpstr>Labour Act</vt:lpstr>
      <vt:lpstr>3. Relevant crimes</vt:lpstr>
      <vt:lpstr>4. Prohibitions</vt:lpstr>
      <vt:lpstr>Other police clearance  certificate requirements</vt:lpstr>
      <vt:lpstr>5. Register of convictions  for listed offences</vt:lpstr>
      <vt:lpstr>Court’s duty to share information</vt:lpstr>
      <vt:lpstr>Public duty to share information</vt:lpstr>
    </vt:vector>
  </TitlesOfParts>
  <Company>Legal Assistance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Police clearance certificates</dc:title>
  <dc:creator>yengelbrecht</dc:creator>
  <cp:lastModifiedBy>Romy Noeske</cp:lastModifiedBy>
  <cp:revision>180</cp:revision>
  <dcterms:created xsi:type="dcterms:W3CDTF">2019-10-11T06:30:12Z</dcterms:created>
  <dcterms:modified xsi:type="dcterms:W3CDTF">2020-10-14T10:31:59Z</dcterms:modified>
</cp:coreProperties>
</file>