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4" r:id="rId1"/>
  </p:sldMasterIdLst>
  <p:notesMasterIdLst>
    <p:notesMasterId r:id="rId16"/>
  </p:notesMasterIdLst>
  <p:sldIdLst>
    <p:sldId id="419" r:id="rId2"/>
    <p:sldId id="395" r:id="rId3"/>
    <p:sldId id="436" r:id="rId4"/>
    <p:sldId id="423" r:id="rId5"/>
    <p:sldId id="425" r:id="rId6"/>
    <p:sldId id="426" r:id="rId7"/>
    <p:sldId id="428" r:id="rId8"/>
    <p:sldId id="437" r:id="rId9"/>
    <p:sldId id="431" r:id="rId10"/>
    <p:sldId id="433" r:id="rId11"/>
    <p:sldId id="434" r:id="rId12"/>
    <p:sldId id="435" r:id="rId13"/>
    <p:sldId id="438" r:id="rId14"/>
    <p:sldId id="439" r:id="rId15"/>
  </p:sldIdLst>
  <p:sldSz cx="9144000" cy="6858000" type="screen4x3"/>
  <p:notesSz cx="6858000" cy="9144000"/>
  <p:embeddedFontLst>
    <p:embeddedFont>
      <p:font typeface="MgOpen Cosmetica" panose="020B0500000300020003" pitchFamily="34" charset="0"/>
      <p:regular r:id="rId17"/>
      <p:bold r:id="rId18"/>
      <p:italic r:id="rId19"/>
      <p:boldItalic r:id="rId20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pos="5375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ri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6827"/>
    <a:srgbClr val="614B1F"/>
    <a:srgbClr val="836727"/>
    <a:srgbClr val="ED1C24"/>
    <a:srgbClr val="AE8CB2"/>
    <a:srgbClr val="87CDEB"/>
    <a:srgbClr val="88C240"/>
    <a:srgbClr val="DE9DBB"/>
    <a:srgbClr val="CC7A17"/>
    <a:srgbClr val="8B9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0" autoAdjust="0"/>
  </p:normalViewPr>
  <p:slideViewPr>
    <p:cSldViewPr snapToGrid="0" showGuides="1">
      <p:cViewPr varScale="1">
        <p:scale>
          <a:sx n="111" d="100"/>
          <a:sy n="111" d="100"/>
        </p:scale>
        <p:origin x="1512" y="78"/>
      </p:cViewPr>
      <p:guideLst>
        <p:guide orient="horz" pos="346"/>
        <p:guide pos="385"/>
        <p:guide pos="5375"/>
        <p:guide orient="horz" pos="3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18DF021-7038-47EF-87BF-AE45AA2A61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6539493-CBA7-4306-9D22-8115180DAEA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82F86E9-C150-4479-AD9E-7DA464365FA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BFADCA0-41B4-42FD-85B3-1A86DE5BC20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95B05171-C44F-4037-A594-E759B7A275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AC8A5394-7028-49C4-B014-3A105E164B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fld id="{D0DE6DDD-22DE-43FB-8E37-DF40755D59B6}" type="slidenum">
              <a:rPr lang="en-GB" altLang="en-NA" smtClean="0"/>
              <a:pPr>
                <a:defRPr/>
              </a:pPr>
              <a:t>‹#›</a:t>
            </a:fld>
            <a:endParaRPr lang="en-GB" altLang="en-N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4D89C06-A66B-4283-9248-E05F80BCB2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30F1023D-22A0-43C0-A4A5-83E1EC8C0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FA463D46-D002-4863-ABC0-092F8B3B34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503022-1CC7-4F5C-826D-C83548050178}" type="slidenum">
              <a:rPr lang="en-GB" altLang="en-NA" smtClean="0">
                <a:latin typeface="MgOpen Cosmetica" panose="020B0500000300020003" pitchFamily="34" charset="0"/>
              </a:rPr>
              <a:pPr/>
              <a:t>1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25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10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623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11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095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12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13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13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58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14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05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2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52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3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947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4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78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5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93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6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771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7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82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8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317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en-NA" smtClean="0">
                <a:latin typeface="MgOpen Cosmetica" panose="020B0500000300020003" pitchFamily="34" charset="0"/>
              </a:rPr>
              <a:pPr/>
              <a:t>9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33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CPA Hea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FE7D3E3-45AC-4994-BFAD-68947CA7B9FD}"/>
              </a:ext>
            </a:extLst>
          </p:cNvPr>
          <p:cNvGrpSpPr/>
          <p:nvPr userDrawn="1"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2C0302F-EFC7-44B4-8045-A0EE2785CE56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32A65CA-A26D-4FE3-ABB8-42A4175AFD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8368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03EB8E1-AF73-4149-A348-F25C8FAB9C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8368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F3F1926-4BA6-4EAC-856E-7F97EBDE9E65}"/>
                </a:ext>
              </a:extLst>
            </p:cNvPr>
            <p:cNvGrpSpPr/>
            <p:nvPr/>
          </p:nvGrpSpPr>
          <p:grpSpPr>
            <a:xfrm>
              <a:off x="158646" y="542427"/>
              <a:ext cx="1514069" cy="900000"/>
              <a:chOff x="122070" y="542427"/>
              <a:chExt cx="1514069" cy="900000"/>
            </a:xfrm>
          </p:grpSpPr>
          <p:grpSp>
            <p:nvGrpSpPr>
              <p:cNvPr id="5" name="Group 9">
                <a:extLst>
                  <a:ext uri="{FF2B5EF4-FFF2-40B4-BE49-F238E27FC236}">
                    <a16:creationId xmlns:a16="http://schemas.microsoft.com/office/drawing/2014/main" id="{722AE36F-DCF2-4215-ACF0-DF97CD4053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2070" y="589753"/>
                <a:ext cx="1021943" cy="792000"/>
                <a:chOff x="45451" y="590550"/>
                <a:chExt cx="1213436" cy="848620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A6D05BFD-6155-4807-B003-8E25996CBB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3682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1D70B9B3-A03B-4AFD-905A-45ECC251A7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3682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C190CC88-795A-4B1C-875D-9BC2923908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3682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06940AB1-8E55-4DFB-B3A2-B3559BDB78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3682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F4C5A191-68C6-4E4C-A1DD-F40DC94110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3682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E63E2E67-1FEF-48D8-B77A-B3A2CC9313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3682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9225AABA-AD77-4BBA-85A0-C4D3C91B64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3682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EFCB71A9-015D-47ED-9360-1A5AA43D88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3682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D83810BE-13FF-4FCC-9455-91DE6A947D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3682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id="{7B85F387-CD55-4B02-99EF-87B87C30F69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21038" y="542427"/>
                <a:ext cx="915101" cy="900000"/>
                <a:chOff x="785813" y="539748"/>
                <a:chExt cx="962298" cy="946152"/>
              </a:xfrm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02582C9C-E64A-473A-B1A8-1D18901EA8A0}"/>
                    </a:ext>
                  </a:extLst>
                </p:cNvPr>
                <p:cNvSpPr/>
                <p:nvPr/>
              </p:nvSpPr>
              <p:spPr bwMode="auto">
                <a:xfrm>
                  <a:off x="785813" y="539748"/>
                  <a:ext cx="962298" cy="946152"/>
                </a:xfrm>
                <a:prstGeom prst="ellipse">
                  <a:avLst/>
                </a:prstGeom>
                <a:solidFill>
                  <a:srgbClr val="836827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NA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8" name="Picture 22">
                  <a:extLst>
                    <a:ext uri="{FF2B5EF4-FFF2-40B4-BE49-F238E27FC236}">
                      <a16:creationId xmlns:a16="http://schemas.microsoft.com/office/drawing/2014/main" id="{CA4DA17C-6246-4A11-884B-58E264D6F5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327" y="670781"/>
                  <a:ext cx="731700" cy="749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81683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F27312-CAEA-455C-801D-56D3D16F3D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C3ECCC-B48F-4B92-A718-9DB8FF6326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11C80C-F740-4D25-82C1-5C59AC318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05CB4-6921-4C90-8E8C-0464CBEE874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116669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FF9BE4-20C8-4E3E-8AAB-F36D6439B7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3F5C43-827A-4062-A813-0C0795EE6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E1199C-5760-44D8-86F3-9B80C489D0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0CE8-D5EB-4954-BF8E-3F981904935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9372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CPA 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16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B5C0C01-B13F-4E93-9208-E6BA88EAACE3}"/>
              </a:ext>
            </a:extLst>
          </p:cNvPr>
          <p:cNvGrpSpPr/>
          <p:nvPr userDrawn="1"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8187A52-1DEC-4320-AEC2-4218B2F290E7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D7DBC25-0DEF-4A70-9E3E-830D1A9045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8368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CA8F162-7F5D-4E84-8688-6C58948E95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8368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2F9D52A-D0A1-4C4A-9071-328868C2D917}"/>
                </a:ext>
              </a:extLst>
            </p:cNvPr>
            <p:cNvGrpSpPr/>
            <p:nvPr/>
          </p:nvGrpSpPr>
          <p:grpSpPr>
            <a:xfrm>
              <a:off x="158646" y="542427"/>
              <a:ext cx="1514069" cy="900000"/>
              <a:chOff x="122070" y="542427"/>
              <a:chExt cx="1514069" cy="900000"/>
            </a:xfrm>
          </p:grpSpPr>
          <p:grpSp>
            <p:nvGrpSpPr>
              <p:cNvPr id="13" name="Group 9">
                <a:extLst>
                  <a:ext uri="{FF2B5EF4-FFF2-40B4-BE49-F238E27FC236}">
                    <a16:creationId xmlns:a16="http://schemas.microsoft.com/office/drawing/2014/main" id="{2DA0E529-0BF3-4261-8ADB-76291C4E98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2070" y="589753"/>
                <a:ext cx="1021943" cy="792000"/>
                <a:chOff x="45451" y="590550"/>
                <a:chExt cx="1213436" cy="848620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ECB921EB-B8C7-4598-9ECB-D9A1860509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3682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6F218A70-F3E5-4164-BD7E-02B2239ADB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3682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60AC57FD-AAF3-47A5-8539-9E92CA1C3F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3682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BC590628-9CAD-45E5-80CB-E3F3E3CA61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3682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5EDA0C87-F1AC-448B-AF0F-62CE83584F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3682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71A69B35-B1E7-4B61-9492-F3BB5A2845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3682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BB855CC-0A4E-4B06-82DC-6BE4A2BC73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3682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9E667135-8F28-4FDD-93ED-D871D98E8F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3682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196D5511-DDF9-4FB7-8E80-EB70EFA9C3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3682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2">
                <a:extLst>
                  <a:ext uri="{FF2B5EF4-FFF2-40B4-BE49-F238E27FC236}">
                    <a16:creationId xmlns:a16="http://schemas.microsoft.com/office/drawing/2014/main" id="{48B7ACE3-7B04-4437-A4E4-AF7B85DDA47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21038" y="542427"/>
                <a:ext cx="915101" cy="900000"/>
                <a:chOff x="785813" y="539748"/>
                <a:chExt cx="962298" cy="946152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F1590036-02CF-45B2-ADCF-2A981EE53D24}"/>
                    </a:ext>
                  </a:extLst>
                </p:cNvPr>
                <p:cNvSpPr/>
                <p:nvPr/>
              </p:nvSpPr>
              <p:spPr bwMode="auto">
                <a:xfrm>
                  <a:off x="785813" y="539748"/>
                  <a:ext cx="962298" cy="946152"/>
                </a:xfrm>
                <a:prstGeom prst="ellipse">
                  <a:avLst/>
                </a:prstGeom>
                <a:solidFill>
                  <a:srgbClr val="836827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NA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16" name="Picture 22">
                  <a:extLst>
                    <a:ext uri="{FF2B5EF4-FFF2-40B4-BE49-F238E27FC236}">
                      <a16:creationId xmlns:a16="http://schemas.microsoft.com/office/drawing/2014/main" id="{5EAFBE32-4B0E-48F0-80D8-C70D5F5245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327" y="670781"/>
                  <a:ext cx="731700" cy="749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19354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CPA 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17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7E2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>
                <a:latin typeface="MgOpen Cosmetica" panose="020B05000003000200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="1">
                <a:latin typeface="MgOpen Cosmetica" panose="020B0500000300020003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F17626B9-5F21-4BBA-8155-43BD4DFA2A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F02DFEC-92C4-4A9A-AA61-843455BF5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3243CD5-079D-4E8E-801B-4614C6DBB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43825-7E85-477F-89C2-A84493665F6C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01742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06DF8A-9E7F-4DE6-B7CF-BB85393D5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8589B4-9BA0-4DB2-84D9-E178D0C5C8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7CE8BB-F199-4316-B6C0-2BD6C54AA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70B04-6152-4B9E-A119-10348D7356CA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29528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715947-C347-4A19-B942-FD8D803506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EFA3D7-2288-42B2-B3E7-69E3E5270A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AB5649-E7F8-4B08-9A3B-5CDEEBF3A5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32285-5224-443E-8C59-9B1F7856B558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03434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E096CB-F6E1-4BB8-82B8-D9116EB7C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35ECB4-6B56-404A-B9A6-7AA731C1F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06B6DF-3E04-4217-83A9-09A6E7988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C6FC5-9367-400F-8D23-5C0B4180BF4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65051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32E0D2-B994-4694-B1A5-9DC70A6E2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A5860C-428D-479F-9230-62BAF386F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C2EB0-B6A5-4BB3-97E4-97F78C73E8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02F34-3540-4ED1-B138-70B42B173B66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30367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E1BA81-47E0-4DF1-BDE6-6E287F0E6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53F3C1-462C-4FA7-93E7-F9CD5F0DF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49BB1-D89E-478A-B80A-334359D3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C3F4D-7B74-4E3E-965A-EAF818EFB501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75490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31A30D-9001-465D-A2E1-891EAB29A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NA" dirty="0"/>
              <a:t>Click to edit Master title style</a:t>
            </a:r>
            <a:endParaRPr lang="en-GB" altLang="en-NA" dirty="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9FA117-1045-4F6B-9DC2-AEFAD816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NA" dirty="0"/>
              <a:t>Edit Master text styles</a:t>
            </a:r>
          </a:p>
          <a:p>
            <a:pPr lvl="1"/>
            <a:r>
              <a:rPr lang="en-US" altLang="en-NA" dirty="0"/>
              <a:t>Second level</a:t>
            </a:r>
          </a:p>
          <a:p>
            <a:pPr lvl="2"/>
            <a:r>
              <a:rPr lang="en-US" altLang="en-NA" dirty="0"/>
              <a:t>Third level</a:t>
            </a:r>
          </a:p>
          <a:p>
            <a:pPr lvl="3"/>
            <a:r>
              <a:rPr lang="en-US" altLang="en-NA" dirty="0"/>
              <a:t>Fourth level</a:t>
            </a:r>
          </a:p>
          <a:p>
            <a:pPr lvl="4"/>
            <a:r>
              <a:rPr lang="en-US" altLang="en-NA" dirty="0"/>
              <a:t>Fifth level</a:t>
            </a:r>
            <a:endParaRPr lang="en-GB" altLang="en-NA" dirty="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D649B73-EC73-4A35-BEE8-90719F09C2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C0376B1-737A-483E-8D22-4F5C167A75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C90E688-9470-4A42-9590-B0C17A0E7B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fld id="{0FEF8E91-B467-4D80-8E7E-6707509D3641}" type="slidenum">
              <a:rPr lang="en-GB" altLang="en-NA" smtClean="0"/>
              <a:pPr>
                <a:defRPr/>
              </a:pPr>
              <a:t>‹#›</a:t>
            </a:fld>
            <a:endParaRPr lang="en-GB" altLang="en-NA" dirty="0"/>
          </a:p>
        </p:txBody>
      </p:sp>
    </p:spTree>
    <p:extLst>
      <p:ext uri="{BB962C8B-B14F-4D97-AF65-F5344CB8AC3E}">
        <p14:creationId xmlns:p14="http://schemas.microsoft.com/office/powerpoint/2010/main" val="270554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8" r:id="rId2"/>
    <p:sldLayoutId id="2147483736" r:id="rId3"/>
    <p:sldLayoutId id="2147483737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2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gOpen Cosmetica" panose="020B0500000300020003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MgOpen Cosmetica" panose="020B0500000300020003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MgOpen Cosmetica" panose="020B0500000300020003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MgOpen Cosmetica" panose="020B05000003000200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MgOpen Cosmetica" panose="020B0500000300020003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MgOpen Cosmetica" panose="020B0500000300020003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6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70811A-4032-43D8-96FF-9ABDA93DB66A}"/>
              </a:ext>
            </a:extLst>
          </p:cNvPr>
          <p:cNvSpPr/>
          <p:nvPr/>
        </p:nvSpPr>
        <p:spPr>
          <a:xfrm>
            <a:off x="388189" y="388189"/>
            <a:ext cx="1743075" cy="1391860"/>
          </a:xfrm>
          <a:prstGeom prst="rect">
            <a:avLst/>
          </a:prstGeom>
          <a:solidFill>
            <a:srgbClr val="836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gOpen Cosmetica" panose="020B05000003000200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6E0693-7719-4A36-BCA2-9DB8B61CB3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7534" y="294469"/>
            <a:ext cx="700107" cy="6269011"/>
          </a:xfrm>
          <a:prstGeom prst="rect">
            <a:avLst/>
          </a:prstGeom>
          <a:solidFill>
            <a:srgbClr val="836827"/>
          </a:solidFill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5459BF56-154C-4E26-B5A0-E2B03DAC690B}"/>
              </a:ext>
            </a:extLst>
          </p:cNvPr>
          <p:cNvGrpSpPr/>
          <p:nvPr/>
        </p:nvGrpSpPr>
        <p:grpSpPr>
          <a:xfrm>
            <a:off x="4137468" y="5309917"/>
            <a:ext cx="4395345" cy="997565"/>
            <a:chOff x="4137468" y="5309917"/>
            <a:chExt cx="4395345" cy="997565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509D531-FE5E-459E-AAD4-916150640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784294" y="5688180"/>
              <a:ext cx="748519" cy="406368"/>
            </a:xfrm>
            <a:prstGeom prst="rect">
              <a:avLst/>
            </a:prstGeom>
            <a:effectLst>
              <a:glow rad="1689100">
                <a:schemeClr val="bg1">
                  <a:alpha val="0"/>
                </a:schemeClr>
              </a:glow>
            </a:effectLst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58B7BF5-BBFB-4EE5-9DE0-8C40A9233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876920" y="5476795"/>
              <a:ext cx="694830" cy="679124"/>
            </a:xfrm>
            <a:prstGeom prst="rect">
              <a:avLst/>
            </a:prstGeom>
            <a:effectLst>
              <a:glow rad="1689100">
                <a:schemeClr val="bg1">
                  <a:alpha val="0"/>
                </a:schemeClr>
              </a:glow>
            </a:effectLst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F299964-0E30-4F58-8540-FDCF2533F537}"/>
                </a:ext>
              </a:extLst>
            </p:cNvPr>
            <p:cNvGrpSpPr/>
            <p:nvPr/>
          </p:nvGrpSpPr>
          <p:grpSpPr>
            <a:xfrm>
              <a:off x="4923119" y="5431370"/>
              <a:ext cx="969816" cy="876112"/>
              <a:chOff x="4875984" y="5431370"/>
              <a:chExt cx="969816" cy="876112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36841D2E-3111-4B94-BE35-9EC3949830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5110231" y="5431370"/>
                <a:ext cx="501323" cy="603027"/>
              </a:xfrm>
              <a:prstGeom prst="rect">
                <a:avLst/>
              </a:prstGeom>
              <a:effectLst>
                <a:glow rad="1689100">
                  <a:schemeClr val="bg1">
                    <a:alpha val="0"/>
                  </a:schemeClr>
                </a:glow>
              </a:effectLst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13E5D5F-B22B-4B76-8B85-0627F7DA08F3}"/>
                  </a:ext>
                </a:extLst>
              </p:cNvPr>
              <p:cNvSpPr txBox="1"/>
              <p:nvPr/>
            </p:nvSpPr>
            <p:spPr>
              <a:xfrm>
                <a:off x="4875984" y="6061261"/>
                <a:ext cx="96981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Legal </a:t>
                </a:r>
                <a:b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</a:br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Assistance </a:t>
                </a:r>
                <a:b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</a:br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Centre 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7C07A69-A520-4F4A-8E88-95A9E6E10BEE}"/>
                </a:ext>
              </a:extLst>
            </p:cNvPr>
            <p:cNvGrpSpPr/>
            <p:nvPr/>
          </p:nvGrpSpPr>
          <p:grpSpPr>
            <a:xfrm>
              <a:off x="4137468" y="5309917"/>
              <a:ext cx="834138" cy="997565"/>
              <a:chOff x="3957415" y="5309917"/>
              <a:chExt cx="834138" cy="997565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9598CF20-DE44-478E-B472-3834A60AD2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4041842" y="5309917"/>
                <a:ext cx="665284" cy="718423"/>
              </a:xfrm>
              <a:prstGeom prst="rect">
                <a:avLst/>
              </a:prstGeom>
              <a:effectLst>
                <a:glow rad="1689100">
                  <a:schemeClr val="bg1">
                    <a:alpha val="0"/>
                  </a:schemeClr>
                </a:glow>
              </a:effectLst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C1D78EF-E58B-48D7-9ED1-59592AD022E3}"/>
                  </a:ext>
                </a:extLst>
              </p:cNvPr>
              <p:cNvSpPr txBox="1"/>
              <p:nvPr/>
            </p:nvSpPr>
            <p:spPr>
              <a:xfrm>
                <a:off x="3957415" y="6061261"/>
                <a:ext cx="83413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Ministry of </a:t>
                </a:r>
                <a:b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</a:br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Gender Equality and</a:t>
                </a:r>
                <a:b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</a:br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Child Welfare</a:t>
                </a:r>
                <a:endParaRPr lang="en-NA" sz="800" b="1" baseline="-25000" dirty="0">
                  <a:solidFill>
                    <a:schemeClr val="bg1"/>
                  </a:solidFill>
                  <a:latin typeface="MgOpen Cosmetica" panose="020B0500000300020003" pitchFamily="34" charset="0"/>
                </a:endParaRPr>
              </a:p>
            </p:txBody>
          </p:sp>
        </p:grp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8444AF4-8CC2-4C6B-8A05-0C54BE927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47889" y="5401110"/>
              <a:ext cx="748519" cy="754809"/>
            </a:xfrm>
            <a:prstGeom prst="rect">
              <a:avLst/>
            </a:prstGeom>
          </p:spPr>
        </p:pic>
      </p:grpSp>
      <p:sp>
        <p:nvSpPr>
          <p:cNvPr id="28" name="Rectangle 2">
            <a:extLst>
              <a:ext uri="{FF2B5EF4-FFF2-40B4-BE49-F238E27FC236}">
                <a16:creationId xmlns:a16="http://schemas.microsoft.com/office/drawing/2014/main" id="{F925B38B-F865-48DD-B31A-3990EB4A4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85" y="2475206"/>
            <a:ext cx="7918156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ZA" altLang="en-NA" sz="3200" b="0" kern="0" dirty="0">
                <a:latin typeface="MgOpen Cosmetica" panose="020B0500000300020003" pitchFamily="34" charset="0"/>
              </a:rPr>
              <a:t>Child Care and Protection Act 3 of 2015 </a:t>
            </a:r>
            <a:endParaRPr lang="en-GB" altLang="en-NA" sz="3200" b="0" kern="0" cap="all" dirty="0">
              <a:latin typeface="MgOpen Cosmetica" panose="020B05000003000200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049CAB-20FB-46B2-BE89-43CD89F45A94}"/>
              </a:ext>
            </a:extLst>
          </p:cNvPr>
          <p:cNvSpPr/>
          <p:nvPr/>
        </p:nvSpPr>
        <p:spPr>
          <a:xfrm>
            <a:off x="621599" y="3853614"/>
            <a:ext cx="7913528" cy="113940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en-NA" sz="5400" b="1" kern="100" cap="all" dirty="0">
                <a:ln w="0"/>
                <a:solidFill>
                  <a:schemeClr val="bg1"/>
                </a:solidFill>
                <a:latin typeface="MgOpen Cosmetica" panose="020B0500000300020003"/>
              </a:rPr>
              <a:t>Harmful Social, Cultural</a:t>
            </a:r>
            <a:br>
              <a:rPr lang="en-US" altLang="en-NA" sz="5400" b="1" kern="100" cap="all" dirty="0">
                <a:ln w="0"/>
                <a:solidFill>
                  <a:schemeClr val="bg1"/>
                </a:solidFill>
                <a:latin typeface="MgOpen Cosmetica" panose="020B0500000300020003"/>
              </a:rPr>
            </a:br>
            <a:r>
              <a:rPr lang="en-US" altLang="en-NA" sz="5400" b="1" kern="100" cap="all" dirty="0">
                <a:ln w="0"/>
                <a:solidFill>
                  <a:schemeClr val="bg1"/>
                </a:solidFill>
                <a:latin typeface="MgOpen Cosmetica" panose="020B0500000300020003"/>
              </a:rPr>
              <a:t>or Religious Practices</a:t>
            </a:r>
            <a:endParaRPr lang="en-US" sz="5400" b="1" kern="100" cap="all" dirty="0">
              <a:ln w="0"/>
              <a:solidFill>
                <a:schemeClr val="bg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6041D2-40F9-4902-A386-66CAFC6E053E}"/>
              </a:ext>
            </a:extLst>
          </p:cNvPr>
          <p:cNvSpPr txBox="1"/>
          <p:nvPr/>
        </p:nvSpPr>
        <p:spPr>
          <a:xfrm>
            <a:off x="3812823" y="3075056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>
                <a:solidFill>
                  <a:schemeClr val="bg1"/>
                </a:solidFill>
                <a:latin typeface="MgOpen Cosmetica" panose="020B0500000300020003"/>
              </a:rPr>
              <a:t>Chapter 20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FCDA191-9EC7-4BFC-8FE9-A9BD5FD802F2}"/>
              </a:ext>
            </a:extLst>
          </p:cNvPr>
          <p:cNvGrpSpPr/>
          <p:nvPr/>
        </p:nvGrpSpPr>
        <p:grpSpPr>
          <a:xfrm>
            <a:off x="1" y="477292"/>
            <a:ext cx="5426075" cy="1714500"/>
            <a:chOff x="1" y="477292"/>
            <a:chExt cx="5426075" cy="17145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DDF1953-46D5-4347-8194-F4D26F3D3D3A}"/>
                </a:ext>
              </a:extLst>
            </p:cNvPr>
            <p:cNvGrpSpPr/>
            <p:nvPr/>
          </p:nvGrpSpPr>
          <p:grpSpPr>
            <a:xfrm>
              <a:off x="1" y="631222"/>
              <a:ext cx="4571999" cy="1470588"/>
              <a:chOff x="0" y="624691"/>
              <a:chExt cx="3603428" cy="1464658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316800A-3CA0-48F6-A27B-C70044E0AF0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1357019"/>
                <a:ext cx="3603428" cy="0"/>
              </a:xfrm>
              <a:prstGeom prst="line">
                <a:avLst/>
              </a:prstGeom>
              <a:ln w="152400" cmpd="sng">
                <a:solidFill>
                  <a:srgbClr val="ED1C2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79F9D55-5128-4039-9C4E-8EB006F8B6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1540101"/>
                <a:ext cx="3603428" cy="0"/>
              </a:xfrm>
              <a:prstGeom prst="line">
                <a:avLst/>
              </a:prstGeom>
              <a:ln w="152400" cmpd="sng">
                <a:solidFill>
                  <a:srgbClr val="7192A9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F23CDCE7-B9B0-4C86-81E7-8BB458F4779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1173937"/>
                <a:ext cx="3603428" cy="0"/>
              </a:xfrm>
              <a:prstGeom prst="line">
                <a:avLst/>
              </a:prstGeom>
              <a:ln w="152400" cmpd="sng">
                <a:solidFill>
                  <a:srgbClr val="ED9D19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926CB309-E8F3-4223-85A6-16F01EFB617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990855"/>
                <a:ext cx="3603428" cy="0"/>
              </a:xfrm>
              <a:prstGeom prst="line">
                <a:avLst/>
              </a:prstGeom>
              <a:ln w="152400" cmpd="sng">
                <a:solidFill>
                  <a:srgbClr val="0DB14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A805990-9228-41CD-8F31-A7021CE1DDA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807773"/>
                <a:ext cx="3603428" cy="0"/>
              </a:xfrm>
              <a:prstGeom prst="line">
                <a:avLst/>
              </a:prstGeom>
              <a:ln w="152400" cmpd="sng">
                <a:solidFill>
                  <a:srgbClr val="0092C8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7CC633C-7136-4070-8F94-B18C0A9FB3E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624691"/>
                <a:ext cx="3603428" cy="0"/>
              </a:xfrm>
              <a:prstGeom prst="line">
                <a:avLst/>
              </a:prstGeom>
              <a:ln w="152400" cmpd="sng">
                <a:solidFill>
                  <a:srgbClr val="EC008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6A7717ED-47DE-4E68-9DD4-5D959CF3D1A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2089349"/>
                <a:ext cx="3603428" cy="0"/>
              </a:xfrm>
              <a:prstGeom prst="line">
                <a:avLst/>
              </a:prstGeom>
              <a:ln w="152400" cmpd="sng">
                <a:solidFill>
                  <a:srgbClr val="DE9DB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A1560F2-4342-4D94-9C0C-CB56710AE0F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1723183"/>
                <a:ext cx="3603428" cy="0"/>
              </a:xfrm>
              <a:prstGeom prst="line">
                <a:avLst/>
              </a:prstGeom>
              <a:ln w="152400" cmpd="sng">
                <a:solidFill>
                  <a:srgbClr val="88C24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326EEA9-6A72-4B6F-9447-B2C046454DC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1906265"/>
                <a:ext cx="3603428" cy="0"/>
              </a:xfrm>
              <a:prstGeom prst="line">
                <a:avLst/>
              </a:prstGeom>
              <a:ln w="152400" cmpd="sng">
                <a:solidFill>
                  <a:srgbClr val="CA6D47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27">
              <a:extLst>
                <a:ext uri="{FF2B5EF4-FFF2-40B4-BE49-F238E27FC236}">
                  <a16:creationId xmlns:a16="http://schemas.microsoft.com/office/drawing/2014/main" id="{9B1C9699-7594-4508-879E-D86F5F7063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3001" y="477292"/>
              <a:ext cx="1743075" cy="1714500"/>
              <a:chOff x="2646926" y="450891"/>
              <a:chExt cx="1743075" cy="1714052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D982701-C589-4A7C-ACF8-593BDF8F8B88}"/>
                  </a:ext>
                </a:extLst>
              </p:cNvPr>
              <p:cNvSpPr/>
              <p:nvPr/>
            </p:nvSpPr>
            <p:spPr>
              <a:xfrm>
                <a:off x="2646926" y="450891"/>
                <a:ext cx="1743075" cy="1714052"/>
              </a:xfrm>
              <a:prstGeom prst="ellipse">
                <a:avLst/>
              </a:prstGeom>
              <a:solidFill>
                <a:srgbClr val="836827"/>
              </a:solidFill>
              <a:ln>
                <a:noFill/>
              </a:ln>
              <a:effectLst>
                <a:outerShdw blurRad="50800" dist="38100" dir="5400000" algn="t" rotWithShape="0">
                  <a:schemeClr val="tx1">
                    <a:alpha val="5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NA" dirty="0">
                  <a:latin typeface="MgOpen Cosmetica" panose="020B0500000300020003" pitchFamily="34" charset="0"/>
                </a:endParaRPr>
              </a:p>
            </p:txBody>
          </p:sp>
          <p:pic>
            <p:nvPicPr>
              <p:cNvPr id="48" name="Picture 12">
                <a:extLst>
                  <a:ext uri="{FF2B5EF4-FFF2-40B4-BE49-F238E27FC236}">
                    <a16:creationId xmlns:a16="http://schemas.microsoft.com/office/drawing/2014/main" id="{10E36A20-66FF-473A-B225-0B4ABD4C1D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0996" y="693565"/>
                <a:ext cx="1354933" cy="1388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33687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90109" y="746569"/>
            <a:ext cx="6442702" cy="553998"/>
          </a:xfrm>
        </p:spPr>
        <p:txBody>
          <a:bodyPr wrap="square" lIns="0" tIns="0" rIns="0" bIns="0">
            <a:spAutoFit/>
          </a:bodyPr>
          <a:lstStyle/>
          <a:p>
            <a:pPr algn="l">
              <a:tabLst>
                <a:tab pos="1884363" algn="l"/>
              </a:tabLst>
            </a:pPr>
            <a:r>
              <a:rPr lang="en-GB" altLang="en-NA" sz="3600" dirty="0">
                <a:solidFill>
                  <a:srgbClr val="836827"/>
                </a:solidFill>
                <a:latin typeface="MgOpen Cosmetica" panose="020B0500000300020003" pitchFamily="34" charset="0"/>
              </a:rPr>
              <a:t>Overruling refusal of consent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D0B1D4-32F6-44EB-B8DF-015F4F19A0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1189" y="1731147"/>
            <a:ext cx="7921624" cy="1385178"/>
          </a:xfrm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sz="2800" dirty="0">
                <a:solidFill>
                  <a:srgbClr val="836827"/>
                </a:solidFill>
                <a:latin typeface="MgOpen Cosmetica" panose="020B0500000300020003" pitchFamily="34" charset="0"/>
              </a:rPr>
              <a:t>A person who feels that parental consent to marry </a:t>
            </a:r>
            <a:br>
              <a:rPr lang="en-US" sz="2800" dirty="0">
                <a:solidFill>
                  <a:srgbClr val="836827"/>
                </a:solidFill>
                <a:latin typeface="MgOpen Cosmetica" panose="020B0500000300020003" pitchFamily="34" charset="0"/>
              </a:rPr>
            </a:br>
            <a:r>
              <a:rPr lang="en-US" sz="2800" dirty="0">
                <a:solidFill>
                  <a:srgbClr val="836827"/>
                </a:solidFill>
                <a:latin typeface="MgOpen Cosmetica" panose="020B0500000300020003" pitchFamily="34" charset="0"/>
              </a:rPr>
              <a:t>is being </a:t>
            </a:r>
            <a:r>
              <a:rPr lang="en-US" sz="2800" b="1" dirty="0">
                <a:solidFill>
                  <a:srgbClr val="836827"/>
                </a:solidFill>
                <a:latin typeface="MgOpen Cosmetica" panose="020B0500000300020003" pitchFamily="34" charset="0"/>
              </a:rPr>
              <a:t>unreasonably withheld </a:t>
            </a:r>
            <a:r>
              <a:rPr lang="en-US" sz="2800" dirty="0">
                <a:solidFill>
                  <a:srgbClr val="836827"/>
                </a:solidFill>
                <a:latin typeface="MgOpen Cosmetica" panose="020B0500000300020003" pitchFamily="34" charset="0"/>
              </a:rPr>
              <a:t>can approach the </a:t>
            </a:r>
            <a:r>
              <a:rPr lang="en-US" sz="2800" b="1" dirty="0">
                <a:solidFill>
                  <a:srgbClr val="836827"/>
                </a:solidFill>
                <a:latin typeface="MgOpen Cosmetica" panose="020B0500000300020003" pitchFamily="34" charset="0"/>
              </a:rPr>
              <a:t>High Court </a:t>
            </a:r>
            <a:r>
              <a:rPr lang="en-US" sz="2800" dirty="0">
                <a:solidFill>
                  <a:srgbClr val="836827"/>
                </a:solidFill>
                <a:latin typeface="MgOpen Cosmetica" panose="020B0500000300020003" pitchFamily="34" charset="0"/>
              </a:rPr>
              <a:t>to overrule the refusal to give consent.</a:t>
            </a:r>
          </a:p>
          <a:p>
            <a:pPr marL="0" indent="0" algn="ctr">
              <a:buNone/>
            </a:pPr>
            <a:endParaRPr lang="en-US" sz="2800" dirty="0">
              <a:solidFill>
                <a:srgbClr val="836827"/>
              </a:solidFill>
              <a:latin typeface="MgOpen Cosmetica" panose="020B0500000300020003" pitchFamily="34" charset="0"/>
            </a:endParaRPr>
          </a:p>
          <a:p>
            <a:pPr marL="0" indent="0" algn="ctr">
              <a:buNone/>
            </a:pPr>
            <a:endParaRPr lang="en-NA" sz="2800" dirty="0">
              <a:solidFill>
                <a:srgbClr val="614B1F"/>
              </a:solidFill>
              <a:latin typeface="MgOpen Cosmetica" panose="020B0500000300020003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B627DF5-C73C-4EC7-8B82-0AE9FDE8D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74240" y="3321246"/>
            <a:ext cx="4195520" cy="298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844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82198" y="531126"/>
            <a:ext cx="6509095" cy="984885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3200" dirty="0">
                <a:solidFill>
                  <a:srgbClr val="836827"/>
                </a:solidFill>
                <a:latin typeface="MgOpen Cosmetica" panose="020B0500000300020003" pitchFamily="34" charset="0"/>
              </a:rPr>
              <a:t>Other harmful social, cultural </a:t>
            </a:r>
            <a:br>
              <a:rPr lang="en-GB" altLang="en-NA" sz="3200" dirty="0">
                <a:solidFill>
                  <a:srgbClr val="836827"/>
                </a:solidFill>
                <a:latin typeface="MgOpen Cosmetica" panose="020B0500000300020003" pitchFamily="34" charset="0"/>
              </a:rPr>
            </a:br>
            <a:r>
              <a:rPr lang="en-GB" altLang="en-NA" sz="3200" dirty="0">
                <a:solidFill>
                  <a:srgbClr val="836827"/>
                </a:solidFill>
                <a:latin typeface="MgOpen Cosmetica" panose="020B0500000300020003" pitchFamily="34" charset="0"/>
              </a:rPr>
              <a:t>or religious practices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D0B1D4-32F6-44EB-B8DF-015F4F19A0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5854" y="1713741"/>
            <a:ext cx="7916959" cy="1867242"/>
          </a:xfrm>
        </p:spPr>
        <p:txBody>
          <a:bodyPr lIns="0" tIns="0" rIns="0" bIns="0"/>
          <a:lstStyle/>
          <a:p>
            <a:pPr marL="361950" indent="-361950">
              <a:spcBef>
                <a:spcPts val="0"/>
              </a:spcBef>
              <a:spcAft>
                <a:spcPts val="1200"/>
              </a:spcAft>
              <a:buClr>
                <a:srgbClr val="836827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200" b="1" dirty="0">
                <a:solidFill>
                  <a:srgbClr val="C00000"/>
                </a:solidFill>
                <a:latin typeface="MgOpen Cosmetica" panose="020B0604020202020204"/>
              </a:rPr>
              <a:t>Minister</a:t>
            </a:r>
            <a:r>
              <a:rPr lang="en-US" sz="2200" dirty="0">
                <a:solidFill>
                  <a:schemeClr val="tx1"/>
                </a:solidFill>
                <a:latin typeface="MgOpen Cosmetica" panose="020B0604020202020204"/>
              </a:rPr>
              <a:t>, </a:t>
            </a:r>
            <a:r>
              <a:rPr lang="en-US" sz="2200" b="1" dirty="0">
                <a:solidFill>
                  <a:srgbClr val="836827"/>
                </a:solidFill>
                <a:latin typeface="MgOpen Cosmetica" panose="020B0604020202020204"/>
              </a:rPr>
              <a:t>after consultation </a:t>
            </a:r>
            <a:r>
              <a:rPr lang="en-US" sz="2200" dirty="0">
                <a:solidFill>
                  <a:schemeClr val="tx1"/>
                </a:solidFill>
                <a:latin typeface="MgOpen Cosmetica" panose="020B0604020202020204"/>
              </a:rPr>
              <a:t>with interested parties, including traditional leaders, </a:t>
            </a:r>
            <a:r>
              <a:rPr lang="en-US" sz="2200" b="1" dirty="0">
                <a:solidFill>
                  <a:srgbClr val="836827"/>
                </a:solidFill>
                <a:latin typeface="MgOpen Cosmetica" panose="020B0604020202020204"/>
              </a:rPr>
              <a:t>may prohibit other practices</a:t>
            </a:r>
            <a:r>
              <a:rPr lang="en-US" sz="2200" dirty="0">
                <a:solidFill>
                  <a:schemeClr val="tx1"/>
                </a:solidFill>
                <a:latin typeface="MgOpen Cosmetica" panose="020B0604020202020204"/>
              </a:rPr>
              <a:t>, including sexual initiation, by </a:t>
            </a:r>
            <a:r>
              <a:rPr lang="en-US" sz="2200" b="1" dirty="0">
                <a:solidFill>
                  <a:srgbClr val="C00000"/>
                </a:solidFill>
                <a:latin typeface="MgOpen Cosmetica" panose="020B0604020202020204"/>
              </a:rPr>
              <a:t>regulation</a:t>
            </a:r>
            <a:r>
              <a:rPr lang="en-US" sz="2200" dirty="0">
                <a:solidFill>
                  <a:schemeClr val="tx1"/>
                </a:solidFill>
                <a:latin typeface="MgOpen Cosmetica" panose="020B0604020202020204"/>
              </a:rPr>
              <a:t>. </a:t>
            </a:r>
          </a:p>
          <a:p>
            <a:pPr marL="361950" indent="-361950">
              <a:spcBef>
                <a:spcPts val="0"/>
              </a:spcBef>
              <a:spcAft>
                <a:spcPts val="1200"/>
              </a:spcAft>
              <a:buClr>
                <a:srgbClr val="836827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200" dirty="0">
                <a:solidFill>
                  <a:schemeClr val="tx1"/>
                </a:solidFill>
                <a:latin typeface="MgOpen Cosmetica" panose="020B0604020202020204"/>
              </a:rPr>
              <a:t>Regulations prohibiting harmful practices can impose fine of up to </a:t>
            </a:r>
            <a:r>
              <a:rPr lang="en-US" sz="2200" b="1" dirty="0">
                <a:solidFill>
                  <a:srgbClr val="C00000"/>
                </a:solidFill>
                <a:latin typeface="MgOpen Cosmetica" panose="020B0604020202020204"/>
              </a:rPr>
              <a:t>N$10 000 </a:t>
            </a:r>
            <a:r>
              <a:rPr lang="en-US" sz="2200" dirty="0">
                <a:solidFill>
                  <a:schemeClr val="tx1"/>
                </a:solidFill>
                <a:latin typeface="MgOpen Cosmetica" panose="020B0604020202020204"/>
              </a:rPr>
              <a:t>or imprisonment for up to </a:t>
            </a:r>
            <a:r>
              <a:rPr lang="en-US" sz="2200" b="1" dirty="0">
                <a:solidFill>
                  <a:srgbClr val="C00000"/>
                </a:solidFill>
                <a:latin typeface="MgOpen Cosmetica" panose="020B0604020202020204"/>
              </a:rPr>
              <a:t>2 years </a:t>
            </a:r>
            <a:r>
              <a:rPr lang="en-US" sz="2200" dirty="0">
                <a:solidFill>
                  <a:schemeClr val="tx1"/>
                </a:solidFill>
                <a:latin typeface="MgOpen Cosmetica" panose="020B0604020202020204"/>
              </a:rPr>
              <a:t>or both.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08568814-DB75-4FF5-8983-F6B123FAD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1" y="3834148"/>
            <a:ext cx="3956146" cy="247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05703526-EAED-4255-A7DD-9748527F5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1004044" y="3834147"/>
            <a:ext cx="3395429" cy="247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121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73529" y="757283"/>
            <a:ext cx="6459263" cy="553998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3600" dirty="0">
                <a:solidFill>
                  <a:srgbClr val="836827"/>
                </a:solidFill>
                <a:latin typeface="MgOpen Cosmetica" panose="020B0500000300020003" pitchFamily="34" charset="0"/>
              </a:rPr>
              <a:t>Criteria for harmful practices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D0B1D4-32F6-44EB-B8DF-015F4F19A0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1188" y="2701453"/>
            <a:ext cx="7921604" cy="3691754"/>
          </a:xfrm>
        </p:spPr>
        <p:txBody>
          <a:bodyPr lIns="0" tIns="0" rIns="0" bIns="0"/>
          <a:lstStyle/>
          <a:p>
            <a:pPr marL="361950" indent="-361950">
              <a:spcBef>
                <a:spcPts val="0"/>
              </a:spcBef>
              <a:spcAft>
                <a:spcPts val="1800"/>
              </a:spcAft>
              <a:buClr>
                <a:srgbClr val="836827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Practices</a:t>
            </a:r>
            <a:r>
              <a:rPr lang="en-US" sz="2400" dirty="0">
                <a:solidFill>
                  <a:srgbClr val="836827"/>
                </a:solidFill>
                <a:latin typeface="MgOpen Cosmetica" panose="020B0604020202020204"/>
              </a:rPr>
              <a:t> </a:t>
            </a:r>
            <a:r>
              <a:rPr lang="en-US" sz="2400" b="1" dirty="0">
                <a:solidFill>
                  <a:srgbClr val="836827"/>
                </a:solidFill>
                <a:latin typeface="MgOpen Cosmetica" panose="020B0604020202020204"/>
              </a:rPr>
              <a:t>grounded in discrimination</a:t>
            </a:r>
            <a:r>
              <a:rPr lang="en-US" sz="2400" dirty="0">
                <a:solidFill>
                  <a:srgbClr val="836827"/>
                </a:solidFill>
                <a:latin typeface="MgOpen Cosmetica" panose="020B0604020202020204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on the basis of age, sex, gender, </a:t>
            </a:r>
            <a:r>
              <a:rPr lang="en-US" sz="2400" dirty="0" err="1">
                <a:solidFill>
                  <a:schemeClr val="tx1"/>
                </a:solidFill>
                <a:latin typeface="MgOpen Cosmetica" panose="020B0604020202020204"/>
              </a:rPr>
              <a:t>etc</a:t>
            </a:r>
            <a:endParaRPr lang="en-US" sz="2400" dirty="0">
              <a:solidFill>
                <a:schemeClr val="tx1"/>
              </a:solidFill>
              <a:latin typeface="MgOpen Cosmetica" panose="020B0604020202020204"/>
            </a:endParaRPr>
          </a:p>
          <a:p>
            <a:pPr marL="361950" indent="-361950">
              <a:spcBef>
                <a:spcPts val="0"/>
              </a:spcBef>
              <a:spcAft>
                <a:spcPts val="1800"/>
              </a:spcAft>
              <a:buClr>
                <a:srgbClr val="836827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Practices that</a:t>
            </a:r>
            <a:r>
              <a:rPr lang="en-US" sz="2400" dirty="0">
                <a:solidFill>
                  <a:srgbClr val="836827"/>
                </a:solidFill>
                <a:latin typeface="MgOpen Cosmetica" panose="020B0604020202020204"/>
              </a:rPr>
              <a:t> </a:t>
            </a:r>
            <a:r>
              <a:rPr lang="en-US" sz="2400" b="1" dirty="0">
                <a:solidFill>
                  <a:srgbClr val="836827"/>
                </a:solidFill>
                <a:latin typeface="MgOpen Cosmetica" panose="020B0604020202020204"/>
              </a:rPr>
              <a:t>deny dignity or integrity </a:t>
            </a: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of the person</a:t>
            </a:r>
          </a:p>
          <a:p>
            <a:pPr marL="361950" indent="-361950">
              <a:spcBef>
                <a:spcPts val="0"/>
              </a:spcBef>
              <a:spcAft>
                <a:spcPts val="1800"/>
              </a:spcAft>
              <a:buClr>
                <a:srgbClr val="836827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Traditional, re-emerging or emerging practices </a:t>
            </a:r>
            <a:r>
              <a:rPr lang="en-US" sz="2400" b="1" dirty="0">
                <a:solidFill>
                  <a:srgbClr val="836827"/>
                </a:solidFill>
                <a:latin typeface="MgOpen Cosmetica" panose="020B0604020202020204"/>
              </a:rPr>
              <a:t>rooted in social norms that perpetuate male dominance</a:t>
            </a:r>
            <a:r>
              <a:rPr lang="en-US" sz="2400" dirty="0">
                <a:solidFill>
                  <a:srgbClr val="836827"/>
                </a:solidFill>
                <a:latin typeface="MgOpen Cosmetica" panose="020B0604020202020204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and inequality of women and children</a:t>
            </a:r>
          </a:p>
          <a:p>
            <a:pPr marL="361950" indent="-361950">
              <a:spcBef>
                <a:spcPts val="0"/>
              </a:spcBef>
              <a:spcAft>
                <a:spcPts val="1800"/>
              </a:spcAft>
              <a:buClr>
                <a:srgbClr val="836827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Practices</a:t>
            </a:r>
            <a:r>
              <a:rPr lang="en-US" sz="2400" dirty="0">
                <a:solidFill>
                  <a:srgbClr val="836827"/>
                </a:solidFill>
                <a:latin typeface="MgOpen Cosmetica" panose="020B0604020202020204"/>
              </a:rPr>
              <a:t> </a:t>
            </a:r>
            <a:r>
              <a:rPr lang="en-US" sz="2400" b="1" dirty="0">
                <a:solidFill>
                  <a:srgbClr val="836827"/>
                </a:solidFill>
                <a:latin typeface="MgOpen Cosmetica" panose="020B0604020202020204"/>
              </a:rPr>
              <a:t>imposed on women and children </a:t>
            </a: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by family members, community members or society at large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188" y="1650921"/>
            <a:ext cx="792160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i="1" dirty="0">
                <a:latin typeface="MgOpen Cosmetica" panose="020B0604020202020204"/>
              </a:rPr>
              <a:t>The Act does not set any criteria for determining if a specific practice </a:t>
            </a:r>
            <a:br>
              <a:rPr lang="en-US" i="1" dirty="0">
                <a:latin typeface="MgOpen Cosmetica" panose="020B0604020202020204"/>
              </a:rPr>
            </a:br>
            <a:r>
              <a:rPr lang="en-US" i="1" dirty="0">
                <a:latin typeface="MgOpen Cosmetica" panose="020B0604020202020204"/>
              </a:rPr>
              <a:t>is detrimental to a child’s well-being, but some criteria have </a:t>
            </a:r>
            <a:br>
              <a:rPr lang="en-US" i="1" dirty="0">
                <a:latin typeface="MgOpen Cosmetica" panose="020B0604020202020204"/>
              </a:rPr>
            </a:br>
            <a:r>
              <a:rPr lang="en-US" i="1" dirty="0">
                <a:latin typeface="MgOpen Cosmetica" panose="020B0604020202020204"/>
              </a:rPr>
              <a:t>been suggested by the CEDAW Committee.</a:t>
            </a:r>
            <a:endParaRPr lang="en-ZA" dirty="0">
              <a:latin typeface="MgOpen Cosmetic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94644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83554" y="746570"/>
            <a:ext cx="6449252" cy="553998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3600" dirty="0">
                <a:solidFill>
                  <a:srgbClr val="836827"/>
                </a:solidFill>
                <a:latin typeface="MgOpen Cosmetica" panose="020B0500000300020003" pitchFamily="34" charset="0"/>
              </a:rPr>
              <a:t>Are these practices harmful?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D0B1D4-32F6-44EB-B8DF-015F4F19A0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3468" y="1594322"/>
            <a:ext cx="5832084" cy="498571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836827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Initiation rites?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836827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Labial stretching to ready girls for marriage?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836827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Isolation of girls during menstruation?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836827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Sexual initiation of girls by male relatives?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836827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Scarification?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836827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Discrimination against children with albinism </a:t>
            </a:r>
            <a:b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</a:b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or disabilities? </a:t>
            </a:r>
            <a:endParaRPr lang="en-ZA" sz="2000" dirty="0">
              <a:solidFill>
                <a:schemeClr val="tx1"/>
              </a:solidFill>
              <a:latin typeface="MgOpen Cosmetica" panose="020B0604020202020204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836827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Circumcision of male babies?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836827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Beauty pageants?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836827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Ear piercing of children?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836827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Corporal punishment of children by their parents?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836827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Forcing children to adopt their parents’ religion?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836827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chemeClr val="tx1"/>
                </a:solidFill>
                <a:latin typeface="MgOpen Cosmetica" panose="020B0604020202020204"/>
              </a:rPr>
              <a:t>Intolerance of some sexual orientations / gender identities?</a:t>
            </a:r>
            <a:endParaRPr lang="en-ZA" sz="2000" dirty="0">
              <a:solidFill>
                <a:schemeClr val="tx1"/>
              </a:solidFill>
              <a:latin typeface="MgOpen Cosmetica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5552" y="1674899"/>
            <a:ext cx="2163816" cy="2157255"/>
          </a:xfrm>
          <a:prstGeom prst="rect">
            <a:avLst/>
          </a:prstGeom>
          <a:solidFill>
            <a:srgbClr val="836827"/>
          </a:solidFill>
          <a:ln w="12700">
            <a:solidFill>
              <a:srgbClr val="836827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396649" y="4087180"/>
            <a:ext cx="2136164" cy="1471511"/>
          </a:xfrm>
          <a:prstGeom prst="rect">
            <a:avLst/>
          </a:prstGeom>
          <a:noFill/>
          <a:ln w="31750">
            <a:solidFill>
              <a:srgbClr val="836827"/>
            </a:solidFill>
          </a:ln>
        </p:spPr>
        <p:txBody>
          <a:bodyPr wrap="square" lIns="216000" tIns="180000" rIns="216000" bIns="180000" rtlCol="0">
            <a:spAutoFit/>
          </a:bodyPr>
          <a:lstStyle/>
          <a:p>
            <a:pPr algn="ctr"/>
            <a:r>
              <a:rPr lang="en-GB" i="1" dirty="0">
                <a:latin typeface="MgOpen Cosmetica" panose="020B0500000300020003" pitchFamily="34" charset="0"/>
              </a:rPr>
              <a:t>Some practices may have both positive and negative aspects.</a:t>
            </a:r>
            <a:endParaRPr lang="en-Z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065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D0B1D4-32F6-44EB-B8DF-015F4F19A0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0" y="1708251"/>
            <a:ext cx="3959525" cy="426244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MgOpen Cosmetica" panose="020B0604020202020204"/>
              </a:rPr>
              <a:t>African Committee of Experts on the Rights and Welfare of the Child: </a:t>
            </a: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“customs, traditions, cultural and religious practices should be kept under continuous review”, as they may become distorted over time so that practices which were once acceptable no longer function positively. </a:t>
            </a:r>
            <a:endParaRPr lang="en-US" sz="1800" dirty="0">
              <a:solidFill>
                <a:schemeClr val="tx1"/>
              </a:solidFill>
              <a:latin typeface="MgOpen Cosmetica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3149" y="1829521"/>
            <a:ext cx="2749664" cy="38818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177" y="6009041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rgbClr val="836827"/>
                </a:solidFill>
                <a:latin typeface="MgOpen Cosmetica" panose="020B0500000300020003" pitchFamily="34" charset="0"/>
              </a:rPr>
              <a:t>***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90109" y="746571"/>
            <a:ext cx="6442704" cy="553998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3600" dirty="0">
                <a:solidFill>
                  <a:srgbClr val="836827"/>
                </a:solidFill>
                <a:latin typeface="MgOpen Cosmetica" panose="020B0500000300020003" pitchFamily="34" charset="0"/>
              </a:rPr>
              <a:t>Need to review practices</a:t>
            </a:r>
          </a:p>
        </p:txBody>
      </p:sp>
    </p:spTree>
    <p:extLst>
      <p:ext uri="{BB962C8B-B14F-4D97-AF65-F5344CB8AC3E}">
        <p14:creationId xmlns:p14="http://schemas.microsoft.com/office/powerpoint/2010/main" val="406933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90109" y="654237"/>
            <a:ext cx="6442704" cy="738664"/>
          </a:xfrm>
        </p:spPr>
        <p:txBody>
          <a:bodyPr wrap="square" lIns="0" tIns="0" rIns="0" bIns="0">
            <a:spAutoFit/>
          </a:bodyPr>
          <a:lstStyle/>
          <a:p>
            <a:pPr algn="l" eaLnBrk="1" hangingPunct="1"/>
            <a:r>
              <a:rPr lang="en-GB" altLang="en-NA" sz="4800" dirty="0">
                <a:solidFill>
                  <a:srgbClr val="836827"/>
                </a:solidFill>
                <a:latin typeface="MgOpen Cosmetica" panose="020B0500000300020003" pitchFamily="34" charset="0"/>
              </a:rPr>
              <a:t>Overview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D0B1D4-32F6-44EB-B8DF-015F4F19A0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1189" y="1749572"/>
            <a:ext cx="7921624" cy="4024227"/>
          </a:xfrm>
        </p:spPr>
        <p:txBody>
          <a:bodyPr lIns="0" tIns="0" rIns="0" bIns="0"/>
          <a:lstStyle/>
          <a:p>
            <a:pPr marL="361950" indent="-361950">
              <a:spcBef>
                <a:spcPts val="0"/>
              </a:spcBef>
              <a:spcAft>
                <a:spcPts val="1800"/>
              </a:spcAft>
              <a:buClr>
                <a:srgbClr val="836827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300" b="1" spc="-10" dirty="0">
                <a:solidFill>
                  <a:schemeClr val="tx1"/>
                </a:solidFill>
                <a:latin typeface="MgOpen Cosmetica" panose="020B0604020202020204"/>
              </a:rPr>
              <a:t>The </a:t>
            </a:r>
            <a:r>
              <a:rPr lang="en-US" sz="2300" b="1" spc="-10" dirty="0">
                <a:solidFill>
                  <a:srgbClr val="836827"/>
                </a:solidFill>
                <a:latin typeface="MgOpen Cosmetica" panose="020B0604020202020204"/>
              </a:rPr>
              <a:t>African Charter on the Rights and Welfare of the Child </a:t>
            </a:r>
            <a:r>
              <a:rPr lang="en-US" sz="2300" b="1" spc="-10" dirty="0">
                <a:solidFill>
                  <a:schemeClr val="tx1"/>
                </a:solidFill>
                <a:latin typeface="MgOpen Cosmetica" panose="020B0604020202020204"/>
              </a:rPr>
              <a:t>requires States to </a:t>
            </a:r>
            <a:r>
              <a:rPr lang="en-US" sz="2300" b="1" spc="-10" dirty="0">
                <a:solidFill>
                  <a:srgbClr val="836827"/>
                </a:solidFill>
                <a:latin typeface="MgOpen Cosmetica" panose="020B0604020202020204"/>
              </a:rPr>
              <a:t>eliminate harmful social and cultural practices affecting children</a:t>
            </a:r>
            <a:r>
              <a:rPr lang="en-US" sz="2300" b="1" spc="-10" dirty="0">
                <a:solidFill>
                  <a:schemeClr val="tx1"/>
                </a:solidFill>
                <a:latin typeface="MgOpen Cosmetica" panose="020B0604020202020204"/>
              </a:rPr>
              <a:t>. The Child Care and Protection Act puts this duty into action. </a:t>
            </a:r>
          </a:p>
          <a:p>
            <a:pPr marL="361950" indent="-361950">
              <a:spcBef>
                <a:spcPts val="0"/>
              </a:spcBef>
              <a:spcAft>
                <a:spcPts val="1800"/>
              </a:spcAft>
              <a:buClr>
                <a:srgbClr val="836827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300" b="1" dirty="0">
                <a:solidFill>
                  <a:schemeClr val="tx1"/>
                </a:solidFill>
                <a:latin typeface="MgOpen Cosmetica" panose="020B0604020202020204"/>
              </a:rPr>
              <a:t>One cultural practice the Act addresses is </a:t>
            </a:r>
            <a:r>
              <a:rPr lang="en-US" sz="2300" b="1" dirty="0">
                <a:solidFill>
                  <a:srgbClr val="836827"/>
                </a:solidFill>
                <a:latin typeface="MgOpen Cosmetica" panose="020B0604020202020204"/>
              </a:rPr>
              <a:t>child marriage</a:t>
            </a:r>
            <a:r>
              <a:rPr lang="en-US" sz="2300" b="1" dirty="0">
                <a:solidFill>
                  <a:schemeClr val="tx1"/>
                </a:solidFill>
                <a:latin typeface="MgOpen Cosmetica" panose="020B0604020202020204"/>
              </a:rPr>
              <a:t>, by setting the minimum age for civil and customary marriage at 18. </a:t>
            </a:r>
          </a:p>
          <a:p>
            <a:pPr marL="361950" indent="-361950">
              <a:spcBef>
                <a:spcPts val="0"/>
              </a:spcBef>
              <a:spcAft>
                <a:spcPts val="1200"/>
              </a:spcAft>
              <a:buClr>
                <a:srgbClr val="836827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300" b="1" spc="-20" dirty="0">
                <a:solidFill>
                  <a:srgbClr val="836827"/>
                </a:solidFill>
                <a:latin typeface="MgOpen Cosmetica" panose="020B0604020202020204"/>
              </a:rPr>
              <a:t>Other harmful social, cultural or religious practices may be prohibited after consultation with interested parties</a:t>
            </a:r>
            <a:r>
              <a:rPr lang="en-US" sz="2300" b="1" spc="-20" dirty="0">
                <a:solidFill>
                  <a:schemeClr val="tx1"/>
                </a:solidFill>
                <a:latin typeface="MgOpen Cosmetica" panose="020B0604020202020204"/>
              </a:rPr>
              <a:t>, including traditional leaders. </a:t>
            </a:r>
          </a:p>
        </p:txBody>
      </p:sp>
    </p:spTree>
    <p:extLst>
      <p:ext uri="{BB962C8B-B14F-4D97-AF65-F5344CB8AC3E}">
        <p14:creationId xmlns:p14="http://schemas.microsoft.com/office/powerpoint/2010/main" val="83577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90110" y="715792"/>
            <a:ext cx="6442702" cy="615553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4000" dirty="0">
                <a:solidFill>
                  <a:srgbClr val="836827"/>
                </a:solidFill>
                <a:latin typeface="MgOpen Cosmetica" panose="020B0500000300020003" pitchFamily="34" charset="0"/>
              </a:rPr>
              <a:t>What practices are harmful?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D0B1D4-32F6-44EB-B8DF-015F4F19A0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1187" y="1614631"/>
            <a:ext cx="7921625" cy="2154436"/>
          </a:xfrm>
        </p:spPr>
        <p:txBody>
          <a:bodyPr lIns="0" tIns="0" rIns="0" bIns="0">
            <a:sp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836827"/>
                </a:solidFill>
                <a:latin typeface="MgOpen Cosmetica" panose="020B0604020202020204"/>
              </a:rPr>
              <a:t>The Act does not define harmful social, </a:t>
            </a:r>
            <a:br>
              <a:rPr lang="en-US" sz="2800" dirty="0">
                <a:solidFill>
                  <a:srgbClr val="836827"/>
                </a:solidFill>
                <a:latin typeface="MgOpen Cosmetica" panose="020B0604020202020204"/>
              </a:rPr>
            </a:br>
            <a:r>
              <a:rPr lang="en-US" sz="2800" dirty="0">
                <a:solidFill>
                  <a:srgbClr val="836827"/>
                </a:solidFill>
                <a:latin typeface="MgOpen Cosmetica" panose="020B0604020202020204"/>
              </a:rPr>
              <a:t>cultural or religious practices. It states that </a:t>
            </a:r>
            <a:br>
              <a:rPr lang="en-US" sz="2800" dirty="0">
                <a:solidFill>
                  <a:srgbClr val="836827"/>
                </a:solidFill>
                <a:latin typeface="MgOpen Cosmetica" panose="020B0604020202020204"/>
              </a:rPr>
            </a:br>
            <a:r>
              <a:rPr lang="en-US" sz="2800" b="1" dirty="0">
                <a:solidFill>
                  <a:srgbClr val="836827"/>
                </a:solidFill>
                <a:latin typeface="MgOpen Cosmetica" panose="020B0604020202020204"/>
              </a:rPr>
              <a:t>a person may not subject a child to social, cultural and religious practices that are </a:t>
            </a:r>
            <a:r>
              <a:rPr lang="en-US" sz="2800" b="1" dirty="0">
                <a:solidFill>
                  <a:srgbClr val="C00000"/>
                </a:solidFill>
                <a:latin typeface="MgOpen Cosmetica" panose="020B0604020202020204"/>
              </a:rPr>
              <a:t>detrimental</a:t>
            </a:r>
            <a:r>
              <a:rPr lang="en-US" sz="2800" b="1" dirty="0">
                <a:solidFill>
                  <a:srgbClr val="836827"/>
                </a:solidFill>
                <a:latin typeface="MgOpen Cosmetica" panose="020B0604020202020204"/>
              </a:rPr>
              <a:t> to his or her </a:t>
            </a:r>
            <a:r>
              <a:rPr lang="en-US" sz="2800" b="1" dirty="0">
                <a:solidFill>
                  <a:srgbClr val="C00000"/>
                </a:solidFill>
                <a:latin typeface="MgOpen Cosmetica" panose="020B0604020202020204"/>
              </a:rPr>
              <a:t>well-being.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645" y="4009171"/>
            <a:ext cx="3066710" cy="229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19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90109" y="549275"/>
            <a:ext cx="6442704" cy="893152"/>
          </a:xfrm>
        </p:spPr>
        <p:txBody>
          <a:bodyPr wrap="none" lIns="0" tIns="0" rIns="0" bIns="0">
            <a:no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3600" dirty="0">
                <a:solidFill>
                  <a:srgbClr val="836827"/>
                </a:solidFill>
                <a:latin typeface="MgOpen Cosmetica" panose="020B0500000300020003" pitchFamily="34" charset="0"/>
              </a:rPr>
              <a:t>Constitutional &amp; </a:t>
            </a:r>
            <a:br>
              <a:rPr lang="en-GB" altLang="en-NA" sz="3600" dirty="0">
                <a:solidFill>
                  <a:srgbClr val="836827"/>
                </a:solidFill>
                <a:latin typeface="MgOpen Cosmetica" panose="020B0500000300020003" pitchFamily="34" charset="0"/>
              </a:rPr>
            </a:br>
            <a:r>
              <a:rPr lang="en-GB" altLang="en-NA" sz="3600" dirty="0">
                <a:solidFill>
                  <a:srgbClr val="836827"/>
                </a:solidFill>
                <a:latin typeface="MgOpen Cosmetica" panose="020B0500000300020003" pitchFamily="34" charset="0"/>
              </a:rPr>
              <a:t>international framework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D0B1D4-32F6-44EB-B8DF-015F4F19A0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1189" y="1761857"/>
            <a:ext cx="7921624" cy="3912760"/>
          </a:xfrm>
        </p:spPr>
        <p:txBody>
          <a:bodyPr lIns="0" tIns="0" rIns="0" bIns="0"/>
          <a:lstStyle/>
          <a:p>
            <a:pPr marL="361950" indent="-361950"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836827"/>
                </a:solidFill>
                <a:latin typeface="MgOpen Cosmetica" panose="020B0604020202020204"/>
              </a:rPr>
              <a:t>Namibian Constitution </a:t>
            </a:r>
            <a:r>
              <a:rPr lang="en-US" sz="2400" dirty="0">
                <a:solidFill>
                  <a:srgbClr val="836827"/>
                </a:solidFill>
                <a:latin typeface="MgOpen Cosmetica" panose="020B0604020202020204"/>
              </a:rPr>
              <a:t>protects the right to </a:t>
            </a:r>
            <a:r>
              <a:rPr lang="en-US" sz="2400" dirty="0" err="1">
                <a:solidFill>
                  <a:srgbClr val="836827"/>
                </a:solidFill>
                <a:latin typeface="MgOpen Cosmetica" panose="020B0604020202020204"/>
              </a:rPr>
              <a:t>practise</a:t>
            </a:r>
            <a:r>
              <a:rPr lang="en-US" sz="2400" dirty="0">
                <a:solidFill>
                  <a:srgbClr val="836827"/>
                </a:solidFill>
                <a:latin typeface="MgOpen Cosmetica" panose="020B0604020202020204"/>
              </a:rPr>
              <a:t> any </a:t>
            </a:r>
            <a:r>
              <a:rPr lang="en-US" sz="2400" b="1" dirty="0">
                <a:solidFill>
                  <a:srgbClr val="836827"/>
                </a:solidFill>
                <a:latin typeface="MgOpen Cosmetica" panose="020B0604020202020204"/>
              </a:rPr>
              <a:t>culture, language, tradition or religion</a:t>
            </a:r>
            <a:r>
              <a:rPr lang="en-US" sz="2400" dirty="0">
                <a:solidFill>
                  <a:srgbClr val="836827"/>
                </a:solidFill>
                <a:latin typeface="MgOpen Cosmetica" panose="020B0604020202020204"/>
              </a:rPr>
              <a:t>, but </a:t>
            </a:r>
            <a:r>
              <a:rPr lang="en-US" sz="2400" dirty="0">
                <a:solidFill>
                  <a:srgbClr val="C00000"/>
                </a:solidFill>
                <a:latin typeface="MgOpen Cosmetica" panose="020B0604020202020204"/>
              </a:rPr>
              <a:t>only insofar as this does not impinge on the rights of others. </a:t>
            </a:r>
          </a:p>
          <a:p>
            <a:pPr marL="361950" indent="-361950"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836827"/>
                </a:solidFill>
                <a:latin typeface="MgOpen Cosmetica" panose="020B0604020202020204"/>
              </a:rPr>
              <a:t>Namibian Constitution </a:t>
            </a:r>
            <a:r>
              <a:rPr lang="en-US" sz="2400" dirty="0">
                <a:solidFill>
                  <a:srgbClr val="836827"/>
                </a:solidFill>
                <a:latin typeface="MgOpen Cosmetica" panose="020B0604020202020204"/>
              </a:rPr>
              <a:t>preserves </a:t>
            </a:r>
            <a:r>
              <a:rPr lang="en-US" sz="2400" b="1" dirty="0">
                <a:solidFill>
                  <a:srgbClr val="836827"/>
                </a:solidFill>
                <a:latin typeface="MgOpen Cosmetica" panose="020B0604020202020204"/>
              </a:rPr>
              <a:t>customary law</a:t>
            </a:r>
            <a:r>
              <a:rPr lang="en-US" sz="2400" dirty="0">
                <a:solidFill>
                  <a:srgbClr val="836827"/>
                </a:solidFill>
                <a:latin typeface="MgOpen Cosmetica" panose="020B0604020202020204"/>
              </a:rPr>
              <a:t>, but </a:t>
            </a:r>
            <a:r>
              <a:rPr lang="en-US" sz="2400" dirty="0">
                <a:solidFill>
                  <a:srgbClr val="C00000"/>
                </a:solidFill>
                <a:latin typeface="MgOpen Cosmetica" panose="020B0604020202020204"/>
              </a:rPr>
              <a:t>only to the extent that it does not conflict with any of the provisions of the Constitution or statutory law. </a:t>
            </a:r>
          </a:p>
          <a:p>
            <a:pPr marL="361950" indent="-361950"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836827"/>
                </a:solidFill>
                <a:latin typeface="MgOpen Cosmetica" panose="020B0604020202020204"/>
              </a:rPr>
              <a:t>Namibian Constitution </a:t>
            </a:r>
            <a:r>
              <a:rPr lang="en-US" sz="2400" dirty="0">
                <a:solidFill>
                  <a:srgbClr val="836827"/>
                </a:solidFill>
                <a:latin typeface="MgOpen Cosmetica" panose="020B0604020202020204"/>
              </a:rPr>
              <a:t>limits </a:t>
            </a:r>
            <a:r>
              <a:rPr lang="en-US" sz="2400" b="1" dirty="0">
                <a:solidFill>
                  <a:srgbClr val="836827"/>
                </a:solidFill>
                <a:latin typeface="MgOpen Cosmetica" panose="020B0604020202020204"/>
              </a:rPr>
              <a:t>marriage</a:t>
            </a:r>
            <a:r>
              <a:rPr lang="en-US" sz="2400" dirty="0">
                <a:solidFill>
                  <a:srgbClr val="836827"/>
                </a:solidFill>
                <a:latin typeface="MgOpen Cosmetica" panose="020B0604020202020204"/>
              </a:rPr>
              <a:t> to persons of “</a:t>
            </a:r>
            <a:r>
              <a:rPr lang="en-US" sz="2400" dirty="0">
                <a:solidFill>
                  <a:srgbClr val="C00000"/>
                </a:solidFill>
                <a:latin typeface="MgOpen Cosmetica" panose="020B0604020202020204"/>
              </a:rPr>
              <a:t>full age</a:t>
            </a:r>
            <a:r>
              <a:rPr lang="en-US" sz="2400" dirty="0">
                <a:solidFill>
                  <a:srgbClr val="836827"/>
                </a:solidFill>
                <a:latin typeface="MgOpen Cosmetica" panose="020B0604020202020204"/>
              </a:rPr>
              <a:t>”, and allows it </a:t>
            </a:r>
            <a:r>
              <a:rPr lang="en-US" sz="2400" dirty="0">
                <a:solidFill>
                  <a:srgbClr val="C00000"/>
                </a:solidFill>
                <a:latin typeface="MgOpen Cosmetica" panose="020B0604020202020204"/>
              </a:rPr>
              <a:t>only where it takes place with the full consent of the intending spouses</a:t>
            </a:r>
            <a:r>
              <a:rPr lang="en-US" sz="2400" dirty="0">
                <a:solidFill>
                  <a:srgbClr val="836827"/>
                </a:solidFill>
                <a:latin typeface="MgOpen Cosmetica" panose="020B0604020202020204"/>
              </a:rPr>
              <a:t>. </a:t>
            </a:r>
            <a:endParaRPr lang="en-NA" sz="2400" dirty="0">
              <a:solidFill>
                <a:srgbClr val="836827"/>
              </a:solidFill>
              <a:latin typeface="MgOpen Cosmetic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0151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90117" y="645509"/>
            <a:ext cx="6442696" cy="677108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dirty="0">
                <a:solidFill>
                  <a:srgbClr val="836827"/>
                </a:solidFill>
                <a:latin typeface="MgOpen Cosmetica" panose="020B0500000300020003" pitchFamily="34" charset="0"/>
              </a:rPr>
              <a:t>International framework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D0B1D4-32F6-44EB-B8DF-015F4F19A0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836827"/>
                </a:solidFill>
              </a:rPr>
              <a:t> </a:t>
            </a:r>
            <a:endParaRPr lang="en-NA" dirty="0">
              <a:solidFill>
                <a:srgbClr val="836827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5972B5B-F2A2-4D2F-8E84-59B0997CE0D3}"/>
              </a:ext>
            </a:extLst>
          </p:cNvPr>
          <p:cNvGrpSpPr/>
          <p:nvPr/>
        </p:nvGrpSpPr>
        <p:grpSpPr>
          <a:xfrm>
            <a:off x="611192" y="1733590"/>
            <a:ext cx="7921613" cy="4575135"/>
            <a:chOff x="611192" y="1733590"/>
            <a:chExt cx="7921613" cy="457513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824AFA6-C053-43AA-B46C-72A66DC733AE}"/>
                </a:ext>
              </a:extLst>
            </p:cNvPr>
            <p:cNvSpPr/>
            <p:nvPr/>
          </p:nvSpPr>
          <p:spPr>
            <a:xfrm>
              <a:off x="3735251" y="1733590"/>
              <a:ext cx="4770341" cy="2213534"/>
            </a:xfrm>
            <a:prstGeom prst="ellipse">
              <a:avLst/>
            </a:prstGeom>
            <a:solidFill>
              <a:srgbClr val="836827"/>
            </a:solidFill>
            <a:ln w="47625" cmpd="dbl">
              <a:solidFill>
                <a:srgbClr val="8368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MgOpen Cosmetica" panose="020B0604020202020204"/>
                </a:rPr>
                <a:t>Convention on the Elimination </a:t>
              </a:r>
              <a:br>
                <a:rPr lang="en-US" sz="1600" b="1" dirty="0">
                  <a:latin typeface="MgOpen Cosmetica" panose="020B0604020202020204"/>
                </a:rPr>
              </a:br>
              <a:r>
                <a:rPr lang="en-US" sz="1600" b="1" dirty="0">
                  <a:latin typeface="MgOpen Cosmetica" panose="020B0604020202020204"/>
                </a:rPr>
                <a:t>of all Forms of Discrimination Against Women (CEDAW): </a:t>
              </a:r>
            </a:p>
            <a:p>
              <a:pPr algn="ctr"/>
              <a:r>
                <a:rPr lang="en-US" sz="1400" dirty="0">
                  <a:latin typeface="MgOpen Cosmetica" panose="020B0604020202020204"/>
                </a:rPr>
                <a:t>Obligates States to modify social and cultural patterns based on sex stereotypes</a:t>
              </a:r>
              <a:endParaRPr lang="en-NA" sz="1400" dirty="0">
                <a:solidFill>
                  <a:srgbClr val="614B1F"/>
                </a:solidFill>
                <a:latin typeface="MgOpen Cosmetica" panose="020B0604020202020204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208514B-103A-4E77-8205-B33C9EDB0E85}"/>
                </a:ext>
              </a:extLst>
            </p:cNvPr>
            <p:cNvSpPr/>
            <p:nvPr/>
          </p:nvSpPr>
          <p:spPr>
            <a:xfrm>
              <a:off x="611192" y="3769743"/>
              <a:ext cx="4449826" cy="2514193"/>
            </a:xfrm>
            <a:prstGeom prst="ellipse">
              <a:avLst/>
            </a:prstGeom>
            <a:solidFill>
              <a:srgbClr val="836827"/>
            </a:solidFill>
            <a:ln w="47625" cmpd="dbl">
              <a:solidFill>
                <a:srgbClr val="8368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MgOpen Cosmetica" panose="020B0604020202020204"/>
                </a:rPr>
                <a:t>African Charter on the Rights and Welfare of the Child: </a:t>
              </a:r>
              <a:br>
                <a:rPr lang="en-US" b="1" dirty="0">
                  <a:latin typeface="MgOpen Cosmetica" panose="020B0604020202020204"/>
                </a:rPr>
              </a:br>
              <a:r>
                <a:rPr lang="en-US" sz="1400" dirty="0">
                  <a:latin typeface="MgOpen Cosmetica" panose="020B0604020202020204"/>
                </a:rPr>
                <a:t>Obligates States to eliminate any “custom, tradition, cultural or religious practice” that is detrimental to child’s welfare, dignity, health or life</a:t>
              </a:r>
              <a:endParaRPr lang="en-NA" sz="1200" dirty="0">
                <a:solidFill>
                  <a:srgbClr val="614B1F"/>
                </a:solidFill>
                <a:latin typeface="MgOpen Cosmetica" panose="020B0604020202020204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EAD7CE8-8C9E-4904-9E8C-E2C5A8B4F8F0}"/>
                </a:ext>
              </a:extLst>
            </p:cNvPr>
            <p:cNvSpPr/>
            <p:nvPr/>
          </p:nvSpPr>
          <p:spPr>
            <a:xfrm>
              <a:off x="4858388" y="3637715"/>
              <a:ext cx="3674417" cy="2671010"/>
            </a:xfrm>
            <a:prstGeom prst="ellipse">
              <a:avLst/>
            </a:prstGeom>
            <a:solidFill>
              <a:srgbClr val="836827"/>
            </a:solidFill>
            <a:ln w="47625" cmpd="dbl">
              <a:solidFill>
                <a:srgbClr val="8368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MgOpen Cosmetica" panose="020B0500000300020003" pitchFamily="34" charset="0"/>
                </a:rPr>
                <a:t>P</a:t>
              </a:r>
              <a:r>
                <a:rPr lang="en-US" b="1" dirty="0">
                  <a:latin typeface="MgOpen Cosmetica" panose="020B0604020202020204"/>
                </a:rPr>
                <a:t>rotocol to the </a:t>
              </a:r>
              <a:br>
                <a:rPr lang="en-US" b="1" dirty="0">
                  <a:latin typeface="MgOpen Cosmetica" panose="020B0604020202020204"/>
                </a:rPr>
              </a:br>
              <a:r>
                <a:rPr lang="en-US" b="1" dirty="0">
                  <a:latin typeface="MgOpen Cosmetica" panose="020B0604020202020204"/>
                </a:rPr>
                <a:t>African Charter on Human and Peoples’ Rights on the Rights of Women in Africa: </a:t>
              </a:r>
            </a:p>
            <a:p>
              <a:pPr algn="ctr"/>
              <a:r>
                <a:rPr lang="en-US" sz="1400" dirty="0">
                  <a:latin typeface="MgOpen Cosmetica" panose="020B0604020202020204"/>
                </a:rPr>
                <a:t>Addresses harmful practices that affect women and girls </a:t>
              </a:r>
              <a:endParaRPr lang="en-NA" sz="1400" dirty="0">
                <a:solidFill>
                  <a:srgbClr val="614B1F"/>
                </a:solidFill>
                <a:latin typeface="MgOpen Cosmetica" panose="020B0604020202020204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3757F3A-F378-4648-9805-E3A6C4BB8627}"/>
                </a:ext>
              </a:extLst>
            </p:cNvPr>
            <p:cNvSpPr/>
            <p:nvPr/>
          </p:nvSpPr>
          <p:spPr>
            <a:xfrm>
              <a:off x="638404" y="1733590"/>
              <a:ext cx="3780281" cy="2188975"/>
            </a:xfrm>
            <a:prstGeom prst="ellipse">
              <a:avLst/>
            </a:prstGeom>
            <a:solidFill>
              <a:srgbClr val="836827"/>
            </a:solidFill>
            <a:ln w="47625" cmpd="dbl">
              <a:solidFill>
                <a:srgbClr val="8368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MgOpen Cosmetica" panose="020B0604020202020204"/>
                </a:rPr>
                <a:t>Convention on the Rights of the Child: </a:t>
              </a:r>
            </a:p>
            <a:p>
              <a:pPr algn="ctr"/>
              <a:r>
                <a:rPr lang="en-US" sz="1400" dirty="0">
                  <a:latin typeface="MgOpen Cosmetica" panose="020B0604020202020204"/>
                </a:rPr>
                <a:t>Addresses harmful traditional practices primarily in the context of the child’s right to health </a:t>
              </a:r>
              <a:endParaRPr lang="en-NA" sz="1400" dirty="0">
                <a:solidFill>
                  <a:srgbClr val="614B1F"/>
                </a:solidFill>
                <a:latin typeface="MgOpen Cosmetica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9649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1952" y="556864"/>
            <a:ext cx="6860097" cy="923330"/>
          </a:xfrm>
        </p:spPr>
        <p:txBody>
          <a:bodyPr wrap="square" lIns="0" tIns="0" rIns="0" bIns="0">
            <a:spAutoFit/>
          </a:bodyPr>
          <a:lstStyle/>
          <a:p>
            <a:pPr>
              <a:tabLst>
                <a:tab pos="1884363" algn="l"/>
              </a:tabLst>
            </a:pPr>
            <a:r>
              <a:rPr lang="en-GB" altLang="en-NA" sz="6000" dirty="0">
                <a:solidFill>
                  <a:srgbClr val="836827"/>
                </a:solidFill>
                <a:latin typeface="MgOpen Cosmetica" panose="020B0500000300020003" pitchFamily="34" charset="0"/>
              </a:rPr>
              <a:t>Prohibition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D0B1D4-32F6-44EB-B8DF-015F4F19A0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1188" y="4232310"/>
            <a:ext cx="7921624" cy="217548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rgbClr val="836827"/>
                </a:solidFill>
                <a:latin typeface="MgOpen Cosmetica" panose="020B0604020202020204"/>
              </a:rPr>
              <a:t>A person who subjects a child to social, cultural and religious practices which are detrimental to the </a:t>
            </a:r>
            <a:br>
              <a:rPr lang="en-US" sz="2800" dirty="0">
                <a:solidFill>
                  <a:srgbClr val="836827"/>
                </a:solidFill>
                <a:latin typeface="MgOpen Cosmetica" panose="020B0604020202020204"/>
              </a:rPr>
            </a:br>
            <a:r>
              <a:rPr lang="en-US" sz="2800" dirty="0">
                <a:solidFill>
                  <a:srgbClr val="836827"/>
                </a:solidFill>
                <a:latin typeface="MgOpen Cosmetica" panose="020B0604020202020204"/>
              </a:rPr>
              <a:t>child’s well-being commits a </a:t>
            </a:r>
            <a:r>
              <a:rPr lang="en-US" sz="2800" b="1" dirty="0">
                <a:solidFill>
                  <a:srgbClr val="C00000"/>
                </a:solidFill>
                <a:latin typeface="MgOpen Cosmetica" panose="020B0604020202020204"/>
              </a:rPr>
              <a:t>crime</a:t>
            </a:r>
            <a:r>
              <a:rPr lang="en-US" sz="2800" dirty="0">
                <a:solidFill>
                  <a:srgbClr val="836827"/>
                </a:solidFill>
                <a:latin typeface="MgOpen Cosmetica" panose="020B0604020202020204"/>
              </a:rPr>
              <a:t> punishable by </a:t>
            </a:r>
            <a:br>
              <a:rPr lang="en-US" sz="2800" dirty="0">
                <a:solidFill>
                  <a:srgbClr val="836827"/>
                </a:solidFill>
                <a:latin typeface="MgOpen Cosmetica" panose="020B0604020202020204"/>
              </a:rPr>
            </a:br>
            <a:r>
              <a:rPr lang="en-US" sz="2800" dirty="0">
                <a:solidFill>
                  <a:srgbClr val="836827"/>
                </a:solidFill>
                <a:latin typeface="MgOpen Cosmetica" panose="020B0604020202020204"/>
              </a:rPr>
              <a:t>a fine of up to </a:t>
            </a:r>
            <a:r>
              <a:rPr lang="en-US" sz="2800" b="1" dirty="0">
                <a:solidFill>
                  <a:srgbClr val="C00000"/>
                </a:solidFill>
                <a:latin typeface="MgOpen Cosmetica" panose="020B0604020202020204"/>
              </a:rPr>
              <a:t>N$50 000 </a:t>
            </a:r>
            <a:r>
              <a:rPr lang="en-US" sz="2800" dirty="0">
                <a:solidFill>
                  <a:srgbClr val="836827"/>
                </a:solidFill>
                <a:latin typeface="MgOpen Cosmetica" panose="020B0604020202020204"/>
              </a:rPr>
              <a:t>or imprisonment </a:t>
            </a:r>
            <a:br>
              <a:rPr lang="en-US" sz="2800" dirty="0">
                <a:solidFill>
                  <a:srgbClr val="836827"/>
                </a:solidFill>
                <a:latin typeface="MgOpen Cosmetica" panose="020B0604020202020204"/>
              </a:rPr>
            </a:br>
            <a:r>
              <a:rPr lang="en-US" sz="2800" dirty="0">
                <a:solidFill>
                  <a:srgbClr val="836827"/>
                </a:solidFill>
                <a:latin typeface="MgOpen Cosmetica" panose="020B0604020202020204"/>
              </a:rPr>
              <a:t>for up to </a:t>
            </a:r>
            <a:r>
              <a:rPr lang="en-US" sz="2800" b="1" dirty="0">
                <a:solidFill>
                  <a:srgbClr val="C00000"/>
                </a:solidFill>
                <a:latin typeface="MgOpen Cosmetica" panose="020B0604020202020204"/>
              </a:rPr>
              <a:t>10 years</a:t>
            </a:r>
            <a:r>
              <a:rPr lang="en-US" sz="2800" dirty="0">
                <a:solidFill>
                  <a:srgbClr val="836827"/>
                </a:solidFill>
                <a:latin typeface="MgOpen Cosmetica" panose="020B0604020202020204"/>
              </a:rPr>
              <a:t>, or both.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5795987-EFBF-4AB0-A7E4-5424D9312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43707" y="1596624"/>
            <a:ext cx="4056586" cy="25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70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44460" y="654237"/>
            <a:ext cx="6488353" cy="738664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4800" dirty="0">
                <a:solidFill>
                  <a:srgbClr val="836827"/>
                </a:solidFill>
                <a:latin typeface="MgOpen Cosmetica" panose="020B0500000300020003" pitchFamily="34" charset="0"/>
              </a:rPr>
              <a:t>Child marriage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D0B1D4-32F6-44EB-B8DF-015F4F19A0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1187" y="1707845"/>
            <a:ext cx="7921623" cy="2584295"/>
          </a:xfrm>
        </p:spPr>
        <p:txBody>
          <a:bodyPr lIns="0" tIns="0" rIns="0" bIns="0"/>
          <a:lstStyle/>
          <a:p>
            <a:pPr marL="361950" indent="-361950" algn="just">
              <a:spcBef>
                <a:spcPts val="0"/>
              </a:spcBef>
              <a:spcAft>
                <a:spcPts val="1200"/>
              </a:spcAft>
              <a:buClr>
                <a:srgbClr val="836827"/>
              </a:buClr>
            </a:pP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It a </a:t>
            </a:r>
            <a:r>
              <a:rPr lang="en-US" sz="2400" b="1" dirty="0">
                <a:solidFill>
                  <a:srgbClr val="C00000"/>
                </a:solidFill>
                <a:latin typeface="MgOpen Cosmetica" panose="020B0604020202020204"/>
              </a:rPr>
              <a:t>crime</a:t>
            </a: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 to give a child out in </a:t>
            </a:r>
            <a:r>
              <a:rPr lang="en-US" sz="2400" b="1" dirty="0">
                <a:solidFill>
                  <a:srgbClr val="836827"/>
                </a:solidFill>
                <a:latin typeface="MgOpen Cosmetica" panose="020B0604020202020204"/>
              </a:rPr>
              <a:t>marriage or engagement</a:t>
            </a: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 if the child is </a:t>
            </a:r>
            <a:r>
              <a:rPr lang="en-US" sz="2400" b="1" dirty="0">
                <a:solidFill>
                  <a:srgbClr val="836827"/>
                </a:solidFill>
                <a:latin typeface="MgOpen Cosmetica" panose="020B0604020202020204"/>
              </a:rPr>
              <a:t>below 18</a:t>
            </a: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 OR if the </a:t>
            </a:r>
            <a:r>
              <a:rPr lang="en-US" sz="2400" b="1" dirty="0">
                <a:solidFill>
                  <a:srgbClr val="836827"/>
                </a:solidFill>
                <a:latin typeface="MgOpen Cosmetica" panose="020B0604020202020204"/>
              </a:rPr>
              <a:t>child does not consent</a:t>
            </a: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 to the marriage or engagement.</a:t>
            </a:r>
          </a:p>
          <a:p>
            <a:pPr marL="361950" indent="-361950" algn="just">
              <a:spcBef>
                <a:spcPts val="0"/>
              </a:spcBef>
              <a:spcAft>
                <a:spcPts val="1200"/>
              </a:spcAft>
              <a:buClr>
                <a:srgbClr val="836827"/>
              </a:buClr>
            </a:pP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Applies to </a:t>
            </a:r>
            <a:r>
              <a:rPr lang="en-US" sz="2400" b="1" dirty="0">
                <a:solidFill>
                  <a:srgbClr val="836827"/>
                </a:solidFill>
                <a:latin typeface="MgOpen Cosmetica" panose="020B0604020202020204"/>
              </a:rPr>
              <a:t>civil, customary or religious marriages.</a:t>
            </a:r>
          </a:p>
          <a:p>
            <a:pPr marL="361950" indent="-361950">
              <a:spcBef>
                <a:spcPts val="0"/>
              </a:spcBef>
              <a:spcAft>
                <a:spcPts val="1200"/>
              </a:spcAft>
              <a:buClr>
                <a:srgbClr val="836827"/>
              </a:buClr>
            </a:pPr>
            <a:r>
              <a:rPr lang="en-US" sz="2400" b="1" dirty="0">
                <a:solidFill>
                  <a:srgbClr val="836827"/>
                </a:solidFill>
                <a:latin typeface="MgOpen Cosmetica" panose="020B0604020202020204"/>
              </a:rPr>
              <a:t>Penalty </a:t>
            </a: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= fine of </a:t>
            </a:r>
            <a:r>
              <a:rPr lang="en-US" sz="2400" b="1" dirty="0">
                <a:solidFill>
                  <a:srgbClr val="C00000"/>
                </a:solidFill>
                <a:latin typeface="MgOpen Cosmetica" panose="020B0604020202020204"/>
              </a:rPr>
              <a:t>N$50 000 </a:t>
            </a: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or imprisonment for </a:t>
            </a:r>
            <a:b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</a:br>
            <a:r>
              <a:rPr lang="en-US" sz="2400" b="1" dirty="0">
                <a:solidFill>
                  <a:srgbClr val="C00000"/>
                </a:solidFill>
                <a:latin typeface="MgOpen Cosmetica" panose="020B0604020202020204"/>
              </a:rPr>
              <a:t>10 years </a:t>
            </a:r>
            <a:r>
              <a:rPr lang="en-US" sz="2400" dirty="0">
                <a:solidFill>
                  <a:schemeClr val="tx1"/>
                </a:solidFill>
                <a:latin typeface="MgOpen Cosmetica" panose="020B0604020202020204"/>
              </a:rPr>
              <a:t>or both.    </a:t>
            </a:r>
            <a:endParaRPr lang="en-NA" sz="2400" dirty="0">
              <a:solidFill>
                <a:schemeClr val="tx1"/>
              </a:solidFill>
              <a:latin typeface="MgOpen Cosmetica" panose="020B0604020202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0159" y="4226943"/>
            <a:ext cx="4220818" cy="208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31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Bent 11">
            <a:extLst>
              <a:ext uri="{FF2B5EF4-FFF2-40B4-BE49-F238E27FC236}">
                <a16:creationId xmlns:a16="http://schemas.microsoft.com/office/drawing/2014/main" id="{FBC06376-8D94-455F-8CC4-630A4731A83E}"/>
              </a:ext>
            </a:extLst>
          </p:cNvPr>
          <p:cNvSpPr/>
          <p:nvPr/>
        </p:nvSpPr>
        <p:spPr>
          <a:xfrm rot="5400000" flipH="1" flipV="1">
            <a:off x="3459465" y="3790083"/>
            <a:ext cx="706398" cy="4330883"/>
          </a:xfrm>
          <a:prstGeom prst="bentArrow">
            <a:avLst/>
          </a:prstGeom>
          <a:solidFill>
            <a:srgbClr val="83682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61712" y="654590"/>
            <a:ext cx="6471099" cy="738664"/>
          </a:xfrm>
        </p:spPr>
        <p:txBody>
          <a:bodyPr wrap="square" lIns="0" tIns="0" rIns="0" bIns="0">
            <a:spAutoFit/>
          </a:bodyPr>
          <a:lstStyle/>
          <a:p>
            <a:pPr algn="l">
              <a:tabLst>
                <a:tab pos="1884363" algn="l"/>
              </a:tabLst>
            </a:pPr>
            <a:r>
              <a:rPr lang="en-GB" sz="4800" dirty="0">
                <a:solidFill>
                  <a:srgbClr val="836827"/>
                </a:solidFill>
                <a:latin typeface="MgOpen Cosmetica" panose="020B0500000300020003" pitchFamily="34" charset="0"/>
              </a:rPr>
              <a:t>Consent to marriage</a:t>
            </a:r>
            <a:endParaRPr lang="en-GB" altLang="en-NA" sz="7200" dirty="0">
              <a:solidFill>
                <a:srgbClr val="836827"/>
              </a:solidFill>
              <a:latin typeface="MgOpen Cosmetica" panose="020B05000003000200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802" y="1522500"/>
            <a:ext cx="7759882" cy="407982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364302" y="5178664"/>
            <a:ext cx="5069378" cy="1132876"/>
          </a:xfrm>
          <a:prstGeom prst="ellipse">
            <a:avLst/>
          </a:prstGeom>
          <a:solidFill>
            <a:schemeClr val="bg1"/>
          </a:solidFill>
          <a:ln w="22225">
            <a:solidFill>
              <a:srgbClr val="8368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ZA" sz="1400" b="1" dirty="0">
                <a:solidFill>
                  <a:schemeClr val="tx1"/>
                </a:solidFill>
                <a:latin typeface="MgOpen Cosmetica" panose="020B0500000300020003" pitchFamily="34" charset="0"/>
              </a:rPr>
              <a:t>New Marriage Bill under consideration in 2019 </a:t>
            </a:r>
            <a:br>
              <a:rPr lang="en-ZA" sz="1400" b="1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sz="1400" b="1" dirty="0">
                <a:solidFill>
                  <a:schemeClr val="tx1"/>
                </a:solidFill>
                <a:latin typeface="MgOpen Cosmetica" panose="020B0500000300020003" pitchFamily="34" charset="0"/>
              </a:rPr>
              <a:t>would eliminate all possibility of marriage under age 18: </a:t>
            </a:r>
            <a:br>
              <a:rPr lang="en-ZA" sz="1400" b="1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sz="1400" b="1" dirty="0">
                <a:solidFill>
                  <a:schemeClr val="tx1"/>
                </a:solidFill>
                <a:latin typeface="MgOpen Cosmetica" panose="020B0500000300020003" pitchFamily="34" charset="0"/>
              </a:rPr>
              <a:t>NO EXCEPTIONS</a:t>
            </a:r>
          </a:p>
        </p:txBody>
      </p:sp>
    </p:spTree>
    <p:extLst>
      <p:ext uri="{BB962C8B-B14F-4D97-AF65-F5344CB8AC3E}">
        <p14:creationId xmlns:p14="http://schemas.microsoft.com/office/powerpoint/2010/main" val="1479965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90109" y="775110"/>
            <a:ext cx="6442704" cy="492443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3200" dirty="0">
                <a:solidFill>
                  <a:srgbClr val="836827"/>
                </a:solidFill>
                <a:latin typeface="MgOpen Cosmetica" panose="020B0500000300020003" pitchFamily="34" charset="0"/>
              </a:rPr>
              <a:t>Who must give parental consent?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D0B1D4-32F6-44EB-B8DF-015F4F19A0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3465" y="1680489"/>
            <a:ext cx="7989348" cy="3994041"/>
          </a:xfrm>
        </p:spPr>
        <p:txBody>
          <a:bodyPr/>
          <a:lstStyle/>
          <a:p>
            <a:pPr marL="449263" indent="-449263">
              <a:spcBef>
                <a:spcPts val="0"/>
              </a:spcBef>
              <a:spcAft>
                <a:spcPts val="1800"/>
              </a:spcAft>
              <a:buClr>
                <a:srgbClr val="836827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800" dirty="0">
                <a:solidFill>
                  <a:schemeClr val="tx1"/>
                </a:solidFill>
                <a:latin typeface="MgOpen Cosmetica" panose="020B0500000300020003" pitchFamily="34" charset="0"/>
              </a:rPr>
              <a:t>If parents are </a:t>
            </a:r>
            <a:r>
              <a:rPr lang="en-US" sz="2800" b="1" dirty="0">
                <a:solidFill>
                  <a:srgbClr val="836827"/>
                </a:solidFill>
                <a:latin typeface="MgOpen Cosmetica" panose="020B0500000300020003" pitchFamily="34" charset="0"/>
              </a:rPr>
              <a:t>married</a:t>
            </a:r>
            <a:r>
              <a:rPr lang="en-US" sz="2800" dirty="0">
                <a:solidFill>
                  <a:srgbClr val="836827"/>
                </a:solidFill>
                <a:latin typeface="MgOpen Cosmetica" panose="020B0500000300020003" pitchFamily="34" charset="0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MgOpen Cosmetica" panose="020B0500000300020003" pitchFamily="34" charset="0"/>
              </a:rPr>
              <a:t>both parents</a:t>
            </a:r>
          </a:p>
          <a:p>
            <a:pPr marL="449263" indent="-449263">
              <a:spcBef>
                <a:spcPts val="0"/>
              </a:spcBef>
              <a:spcAft>
                <a:spcPts val="1800"/>
              </a:spcAft>
              <a:buClr>
                <a:srgbClr val="836827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800" dirty="0">
                <a:solidFill>
                  <a:schemeClr val="tx1"/>
                </a:solidFill>
                <a:latin typeface="MgOpen Cosmetica" panose="020B0500000300020003" pitchFamily="34" charset="0"/>
              </a:rPr>
              <a:t>If parents were </a:t>
            </a:r>
            <a:r>
              <a:rPr lang="en-US" sz="2800" b="1" dirty="0">
                <a:solidFill>
                  <a:srgbClr val="836827"/>
                </a:solidFill>
                <a:latin typeface="MgOpen Cosmetica" panose="020B0500000300020003" pitchFamily="34" charset="0"/>
              </a:rPr>
              <a:t>never married</a:t>
            </a:r>
            <a:r>
              <a:rPr lang="en-US" sz="2800" dirty="0">
                <a:solidFill>
                  <a:srgbClr val="836827"/>
                </a:solidFill>
                <a:latin typeface="MgOpen Cosmetica" panose="020B0500000300020003" pitchFamily="34" charset="0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MgOpen Cosmetica" panose="020B0500000300020003" pitchFamily="34" charset="0"/>
              </a:rPr>
              <a:t>the parent who has guardianship</a:t>
            </a:r>
          </a:p>
          <a:p>
            <a:pPr marL="449263" indent="-449263">
              <a:spcBef>
                <a:spcPts val="0"/>
              </a:spcBef>
              <a:spcAft>
                <a:spcPts val="1800"/>
              </a:spcAft>
              <a:buClr>
                <a:srgbClr val="836827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800" dirty="0">
                <a:solidFill>
                  <a:schemeClr val="tx1"/>
                </a:solidFill>
                <a:latin typeface="MgOpen Cosmetica" panose="020B0500000300020003" pitchFamily="34" charset="0"/>
              </a:rPr>
              <a:t>If parents are </a:t>
            </a:r>
            <a:r>
              <a:rPr lang="en-US" sz="2800" b="1" dirty="0">
                <a:solidFill>
                  <a:srgbClr val="836827"/>
                </a:solidFill>
                <a:latin typeface="MgOpen Cosmetica" panose="020B0500000300020003" pitchFamily="34" charset="0"/>
              </a:rPr>
              <a:t>divorced:</a:t>
            </a:r>
            <a:r>
              <a:rPr lang="en-US" sz="2800" dirty="0">
                <a:solidFill>
                  <a:srgbClr val="836827"/>
                </a:solidFill>
                <a:latin typeface="MgOpen Cosmetica" panose="020B0500000300020003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MgOpen Cosmetica" panose="020B0500000300020003" pitchFamily="34" charset="0"/>
              </a:rPr>
              <a:t>the parent who has guardianship (unless divorce order states otherwise)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249" y="4560218"/>
            <a:ext cx="4666887" cy="176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11048"/>
      </p:ext>
    </p:extLst>
  </p:cSld>
  <p:clrMapOvr>
    <a:masterClrMapping/>
  </p:clrMapOvr>
</p:sld>
</file>

<file path=ppt/theme/theme1.xml><?xml version="1.0" encoding="utf-8"?>
<a:theme xmlns:a="http://schemas.openxmlformats.org/drawingml/2006/main" name="CCPA Presentation for Polic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h20 - Harmful Social, Cultural or Religious Practices (30sept19) - TEMPLATE" id="{9520D7F5-D472-479C-B96C-AED33EA0FFE8}" vid="{A5A30183-43EE-4294-A61E-803AD35FF12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Ch20 - Harmful Social Cultural or Religious Practices (30sept19) - TEMPLATE</Template>
  <TotalTime>555</TotalTime>
  <Words>884</Words>
  <Application>Microsoft Office PowerPoint</Application>
  <PresentationFormat>On-screen Show (4:3)</PresentationFormat>
  <Paragraphs>79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Wingdings</vt:lpstr>
      <vt:lpstr>Arial</vt:lpstr>
      <vt:lpstr>MgOpen Cosmetica</vt:lpstr>
      <vt:lpstr>CCPA Presentation for Police</vt:lpstr>
      <vt:lpstr>PowerPoint Presentation</vt:lpstr>
      <vt:lpstr>Overview</vt:lpstr>
      <vt:lpstr>What practices are harmful?</vt:lpstr>
      <vt:lpstr>Constitutional &amp;  international framework</vt:lpstr>
      <vt:lpstr>International framework</vt:lpstr>
      <vt:lpstr>Prohibition</vt:lpstr>
      <vt:lpstr>Child marriage</vt:lpstr>
      <vt:lpstr>Consent to marriage</vt:lpstr>
      <vt:lpstr>Who must give parental consent?</vt:lpstr>
      <vt:lpstr>Overruling refusal of consent </vt:lpstr>
      <vt:lpstr>Other harmful social, cultural  or religious practices </vt:lpstr>
      <vt:lpstr>Criteria for harmful practices</vt:lpstr>
      <vt:lpstr>Are these practices harmful?</vt:lpstr>
      <vt:lpstr>Need to review practices</vt:lpstr>
    </vt:vector>
  </TitlesOfParts>
  <Company>Legal Assistance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yengelbrecht</dc:creator>
  <cp:lastModifiedBy>Perri</cp:lastModifiedBy>
  <cp:revision>217</cp:revision>
  <dcterms:created xsi:type="dcterms:W3CDTF">2019-10-01T08:10:14Z</dcterms:created>
  <dcterms:modified xsi:type="dcterms:W3CDTF">2020-05-12T10:15:09Z</dcterms:modified>
</cp:coreProperties>
</file>