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</p:sldMasterIdLst>
  <p:notesMasterIdLst>
    <p:notesMasterId r:id="rId20"/>
  </p:notesMasterIdLst>
  <p:sldIdLst>
    <p:sldId id="419" r:id="rId2"/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6" r:id="rId16"/>
    <p:sldId id="433" r:id="rId17"/>
    <p:sldId id="434" r:id="rId18"/>
    <p:sldId id="435" r:id="rId19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21"/>
      <p:bold r:id="rId22"/>
      <p:italic r:id="rId23"/>
      <p:boldItalic r:id="rId2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02D"/>
    <a:srgbClr val="7CBDD9"/>
    <a:srgbClr val="ED1C24"/>
    <a:srgbClr val="AE8CB2"/>
    <a:srgbClr val="87CDEB"/>
    <a:srgbClr val="88C240"/>
    <a:srgbClr val="DE9DBB"/>
    <a:srgbClr val="CC7A17"/>
    <a:srgbClr val="8B9322"/>
    <a:srgbClr val="D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 showGuides="1">
      <p:cViewPr varScale="1">
        <p:scale>
          <a:sx n="111" d="100"/>
          <a:sy n="111" d="100"/>
        </p:scale>
        <p:origin x="151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D0DE6DDD-22DE-43FB-8E37-DF40755D59B6}" type="slidenum">
              <a:rPr lang="en-GB" altLang="x-none" smtClean="0"/>
              <a:pPr>
                <a:defRPr/>
              </a:pPr>
              <a:t>‹#›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4263290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gOpen Cosmetica" panose="020B050000030002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503022-1CC7-4F5C-826D-C83548050178}" type="slidenum">
              <a:rPr lang="en-GB" altLang="x-none" smtClean="0">
                <a:latin typeface="MgOpen Cosmetica" panose="020B0500000300020003" pitchFamily="34" charset="0"/>
              </a:rPr>
              <a:pPr/>
              <a:t>1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5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10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11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12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13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14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15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282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16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17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18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2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3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4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5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6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7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8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BBE660-C142-4858-A07C-E4325909DC2B}" type="slidenum">
              <a:rPr lang="en-GB" altLang="x-none" smtClean="0">
                <a:latin typeface="MgOpen Cosmetica" panose="020B0500000300020003" pitchFamily="34" charset="0"/>
              </a:rPr>
              <a:pPr/>
              <a:t>9</a:t>
            </a:fld>
            <a:endParaRPr lang="en-GB" altLang="x-none" dirty="0"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8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879D7D-3F3D-4103-947B-61874B6431AF}"/>
              </a:ext>
            </a:extLst>
          </p:cNvPr>
          <p:cNvGrpSpPr/>
          <p:nvPr/>
        </p:nvGrpSpPr>
        <p:grpSpPr>
          <a:xfrm>
            <a:off x="62670" y="0"/>
            <a:ext cx="9020130" cy="6858000"/>
            <a:chOff x="62670" y="0"/>
            <a:chExt cx="9020130" cy="6858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CE58B36-4E63-4E80-B12D-422F1F969FF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670" y="0"/>
              <a:ext cx="0" cy="6858000"/>
            </a:xfrm>
            <a:prstGeom prst="line">
              <a:avLst/>
            </a:prstGeom>
            <a:ln w="127000" cmpd="thinThick">
              <a:solidFill>
                <a:srgbClr val="BD9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9119730-A5B6-4405-801A-A3AA54B212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82800" y="0"/>
              <a:ext cx="0" cy="6858000"/>
            </a:xfrm>
            <a:prstGeom prst="line">
              <a:avLst/>
            </a:prstGeom>
            <a:ln w="127000" cmpd="thickThin">
              <a:solidFill>
                <a:srgbClr val="BD902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E173336-3A92-4C4E-9D02-DE4DCE33293C}"/>
              </a:ext>
            </a:extLst>
          </p:cNvPr>
          <p:cNvGrpSpPr/>
          <p:nvPr/>
        </p:nvGrpSpPr>
        <p:grpSpPr>
          <a:xfrm>
            <a:off x="152020" y="548894"/>
            <a:ext cx="1495202" cy="881444"/>
            <a:chOff x="142876" y="548894"/>
            <a:chExt cx="1495202" cy="881444"/>
          </a:xfrm>
        </p:grpSpPr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614A766A-0A17-46D7-ABB4-01791C5152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76" y="596220"/>
              <a:ext cx="1021943" cy="791230"/>
              <a:chOff x="45451" y="590550"/>
              <a:chExt cx="1213436" cy="8486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829AA74-C0DC-446B-9FCB-AB5974310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015653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AD4508-C3B5-41BA-B782-08E9AAA374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120342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06B7247-DCE9-44C9-9F77-D008ED068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909378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14E7DB1-69C1-4151-86D8-CFFCBE05DB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803101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767561D-BDE5-48E2-9A4B-7EE532C38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696826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90C29C8-BE29-4050-9440-B3812AFA9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590550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EEC195-6437-45ED-B63B-31F61398A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439170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4E6799A-EA9D-4532-8D2C-88CA4AAFD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226619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3001C08-B0C6-4E49-AE84-70A76E0162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51" y="1332894"/>
                <a:ext cx="1213436" cy="0"/>
              </a:xfrm>
              <a:prstGeom prst="line">
                <a:avLst/>
              </a:prstGeom>
              <a:ln w="76200" cmpd="sng">
                <a:solidFill>
                  <a:srgbClr val="BD902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2">
              <a:extLst>
                <a:ext uri="{FF2B5EF4-FFF2-40B4-BE49-F238E27FC236}">
                  <a16:creationId xmlns:a16="http://schemas.microsoft.com/office/drawing/2014/main" id="{CE5877BE-BFC2-420D-9783-496724BA28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844" y="548894"/>
              <a:ext cx="896234" cy="881444"/>
              <a:chOff x="785813" y="539748"/>
              <a:chExt cx="962298" cy="94615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89A180C-3A1D-4F46-8C2E-9FE10853040E}"/>
                  </a:ext>
                </a:extLst>
              </p:cNvPr>
              <p:cNvSpPr/>
              <p:nvPr/>
            </p:nvSpPr>
            <p:spPr bwMode="auto">
              <a:xfrm>
                <a:off x="785813" y="539748"/>
                <a:ext cx="962298" cy="946152"/>
              </a:xfrm>
              <a:prstGeom prst="ellipse">
                <a:avLst/>
              </a:prstGeom>
              <a:solidFill>
                <a:srgbClr val="BD902D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8" name="Picture 22">
                <a:extLst>
                  <a:ext uri="{FF2B5EF4-FFF2-40B4-BE49-F238E27FC236}">
                    <a16:creationId xmlns:a16="http://schemas.microsoft.com/office/drawing/2014/main" id="{DBD2A372-17EE-4874-8C28-89DF1987D1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327" y="670781"/>
                <a:ext cx="731700" cy="749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x-none" smtClean="0"/>
              <a:pPr>
                <a:defRPr/>
              </a:pPr>
              <a:t>‹#›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title style</a:t>
            </a:r>
            <a:endParaRPr lang="en-GB" altLang="x-none" dirty="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  <a:endParaRPr lang="en-GB" altLang="x-none" dirty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MgOpen Cosmetica" panose="020B0500000300020003" pitchFamily="34" charset="0"/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x-none" smtClean="0"/>
              <a:pPr>
                <a:defRPr/>
              </a:pPr>
              <a:t>‹#›</a:t>
            </a:fld>
            <a:endParaRPr lang="en-GB" altLang="x-none" dirty="0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MgOpen Cosmetica" panose="020B0500000300020003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MgOpen Cosmetica" panose="020B0500000300020003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MgOpen Cosmetica" panose="020B05000003000200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MgOpen Cosmetica" panose="020B05000003000200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MgOpen Cosmetica" panose="020B05000003000200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MgOpen Cosmetica" panose="020B05000003000200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90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56D29-8FF9-4AC6-B55B-8B959C83F60F}"/>
              </a:ext>
            </a:extLst>
          </p:cNvPr>
          <p:cNvSpPr/>
          <p:nvPr/>
        </p:nvSpPr>
        <p:spPr>
          <a:xfrm>
            <a:off x="534838" y="405442"/>
            <a:ext cx="1440611" cy="1288026"/>
          </a:xfrm>
          <a:prstGeom prst="rect">
            <a:avLst/>
          </a:prstGeom>
          <a:solidFill>
            <a:srgbClr val="BD9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BD902D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316819-1581-40EC-87A1-A0BCD3CD1B76}"/>
              </a:ext>
            </a:extLst>
          </p:cNvPr>
          <p:cNvGrpSpPr/>
          <p:nvPr/>
        </p:nvGrpSpPr>
        <p:grpSpPr>
          <a:xfrm>
            <a:off x="1" y="477292"/>
            <a:ext cx="5426075" cy="1714500"/>
            <a:chOff x="1" y="477292"/>
            <a:chExt cx="5426075" cy="17145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B076338-50EB-4528-B96C-186764B56B1B}"/>
                </a:ext>
              </a:extLst>
            </p:cNvPr>
            <p:cNvGrpSpPr/>
            <p:nvPr/>
          </p:nvGrpSpPr>
          <p:grpSpPr>
            <a:xfrm>
              <a:off x="1" y="631222"/>
              <a:ext cx="4571999" cy="1470588"/>
              <a:chOff x="0" y="624691"/>
              <a:chExt cx="3603428" cy="1464658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75B0A5-6CA0-441A-B95A-CE4AC363B8E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357019"/>
                <a:ext cx="3603428" cy="0"/>
              </a:xfrm>
              <a:prstGeom prst="line">
                <a:avLst/>
              </a:prstGeom>
              <a:ln w="152400" cmpd="sng">
                <a:solidFill>
                  <a:srgbClr val="ED1C24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19184BD-FCE3-4CB3-AA42-C461134CAE7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540101"/>
                <a:ext cx="3603428" cy="0"/>
              </a:xfrm>
              <a:prstGeom prst="line">
                <a:avLst/>
              </a:prstGeom>
              <a:ln w="152400" cmpd="sng">
                <a:solidFill>
                  <a:srgbClr val="7CBD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FE2D304-553F-41E8-8A0F-315B210870A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173937"/>
                <a:ext cx="3603428" cy="0"/>
              </a:xfrm>
              <a:prstGeom prst="line">
                <a:avLst/>
              </a:prstGeom>
              <a:ln w="152400" cmpd="sng">
                <a:solidFill>
                  <a:srgbClr val="ED9D1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037D33C-25EA-43F3-A2F4-DE9D734D524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990855"/>
                <a:ext cx="3603428" cy="0"/>
              </a:xfrm>
              <a:prstGeom prst="line">
                <a:avLst/>
              </a:prstGeom>
              <a:ln w="152400" cmpd="sng">
                <a:solidFill>
                  <a:srgbClr val="0DB14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3232DC8-91B6-404D-BEBB-E8A7082AF0E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807773"/>
                <a:ext cx="3603428" cy="0"/>
              </a:xfrm>
              <a:prstGeom prst="line">
                <a:avLst/>
              </a:prstGeom>
              <a:ln w="152400" cmpd="sng">
                <a:solidFill>
                  <a:srgbClr val="0092C8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E109605-B3CF-4189-A47E-754FB8291A7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624691"/>
                <a:ext cx="3603428" cy="0"/>
              </a:xfrm>
              <a:prstGeom prst="line">
                <a:avLst/>
              </a:prstGeom>
              <a:ln w="152400" cmpd="sng">
                <a:solidFill>
                  <a:srgbClr val="EC008C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6AA07F9-2DFD-475A-ADB5-CFE23B9DD65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2089349"/>
                <a:ext cx="3603428" cy="0"/>
              </a:xfrm>
              <a:prstGeom prst="line">
                <a:avLst/>
              </a:prstGeom>
              <a:ln w="152400" cmpd="sng">
                <a:solidFill>
                  <a:srgbClr val="DE9DBB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D7551-7B3D-4C6F-B1B0-11084922349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723183"/>
                <a:ext cx="3603428" cy="0"/>
              </a:xfrm>
              <a:prstGeom prst="line">
                <a:avLst/>
              </a:prstGeom>
              <a:ln w="152400" cmpd="sng">
                <a:solidFill>
                  <a:srgbClr val="88C24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415DD2D-1427-4597-85AD-489F2D34EB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0" y="1906265"/>
                <a:ext cx="3603428" cy="0"/>
              </a:xfrm>
              <a:prstGeom prst="line">
                <a:avLst/>
              </a:prstGeom>
              <a:ln w="152400" cmpd="sng">
                <a:solidFill>
                  <a:srgbClr val="CA6D4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7">
              <a:extLst>
                <a:ext uri="{FF2B5EF4-FFF2-40B4-BE49-F238E27FC236}">
                  <a16:creationId xmlns:a16="http://schemas.microsoft.com/office/drawing/2014/main" id="{97F42096-F554-4AC5-92FD-D00078405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3001" y="477292"/>
              <a:ext cx="1743075" cy="1714500"/>
              <a:chOff x="2646926" y="450891"/>
              <a:chExt cx="1743075" cy="1714052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9029713-F78B-45DE-B7A7-95899B547F11}"/>
                  </a:ext>
                </a:extLst>
              </p:cNvPr>
              <p:cNvSpPr/>
              <p:nvPr/>
            </p:nvSpPr>
            <p:spPr>
              <a:xfrm>
                <a:off x="2646926" y="450891"/>
                <a:ext cx="1743075" cy="1714052"/>
              </a:xfrm>
              <a:prstGeom prst="ellipse">
                <a:avLst/>
              </a:prstGeom>
              <a:solidFill>
                <a:srgbClr val="BD902D"/>
              </a:solidFill>
              <a:ln>
                <a:noFill/>
              </a:ln>
              <a:effectLst>
                <a:outerShdw blurRad="50800" dist="38100" dir="5400000" algn="t" rotWithShape="0">
                  <a:schemeClr val="tx1">
                    <a:alpha val="52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x-none" dirty="0">
                  <a:latin typeface="MgOpen Cosmetica" panose="020B0500000300020003" pitchFamily="34" charset="0"/>
                </a:endParaRPr>
              </a:p>
            </p:txBody>
          </p:sp>
          <p:pic>
            <p:nvPicPr>
              <p:cNvPr id="32" name="Picture 12">
                <a:extLst>
                  <a:ext uri="{FF2B5EF4-FFF2-40B4-BE49-F238E27FC236}">
                    <a16:creationId xmlns:a16="http://schemas.microsoft.com/office/drawing/2014/main" id="{C86320A0-E77B-4353-8373-4E8A7B6922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0996" y="693565"/>
                <a:ext cx="1354933" cy="138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459BF56-154C-4E26-B5A0-E2B03DAC690B}"/>
              </a:ext>
            </a:extLst>
          </p:cNvPr>
          <p:cNvGrpSpPr/>
          <p:nvPr/>
        </p:nvGrpSpPr>
        <p:grpSpPr>
          <a:xfrm>
            <a:off x="4137468" y="5309917"/>
            <a:ext cx="4395345" cy="997565"/>
            <a:chOff x="4137468" y="5309917"/>
            <a:chExt cx="4395345" cy="997565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D509D531-FE5E-459E-AAD4-916150640C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7784294" y="5688180"/>
              <a:ext cx="748519" cy="406368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58B7BF5-BBFB-4EE5-9DE0-8C40A9233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876920" y="5476795"/>
              <a:ext cx="694830" cy="679124"/>
            </a:xfrm>
            <a:prstGeom prst="rect">
              <a:avLst/>
            </a:prstGeom>
            <a:effectLst>
              <a:glow rad="1689100">
                <a:schemeClr val="bg1">
                  <a:alpha val="0"/>
                </a:schemeClr>
              </a:glow>
            </a:effectLst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1F299964-0E30-4F58-8540-FDCF2533F537}"/>
                </a:ext>
              </a:extLst>
            </p:cNvPr>
            <p:cNvGrpSpPr/>
            <p:nvPr/>
          </p:nvGrpSpPr>
          <p:grpSpPr>
            <a:xfrm>
              <a:off x="4923119" y="5431370"/>
              <a:ext cx="969816" cy="876112"/>
              <a:chOff x="4875984" y="5431370"/>
              <a:chExt cx="969816" cy="87611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36841D2E-3111-4B94-BE35-9EC3949830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110231" y="5431370"/>
                <a:ext cx="501323" cy="603027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3E5D5F-B22B-4B76-8B85-0627F7DA08F3}"/>
                  </a:ext>
                </a:extLst>
              </p:cNvPr>
              <p:cNvSpPr txBox="1"/>
              <p:nvPr/>
            </p:nvSpPr>
            <p:spPr>
              <a:xfrm>
                <a:off x="4875984" y="6061261"/>
                <a:ext cx="969816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Legal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Assistance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Centre 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7C07A69-A520-4F4A-8E88-95A9E6E10BEE}"/>
                </a:ext>
              </a:extLst>
            </p:cNvPr>
            <p:cNvGrpSpPr/>
            <p:nvPr/>
          </p:nvGrpSpPr>
          <p:grpSpPr>
            <a:xfrm>
              <a:off x="4137468" y="5309917"/>
              <a:ext cx="834138" cy="997565"/>
              <a:chOff x="3957415" y="5309917"/>
              <a:chExt cx="834138" cy="997565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9598CF20-DE44-478E-B472-3834A60AD2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4041842" y="5309917"/>
                <a:ext cx="665284" cy="718423"/>
              </a:xfrm>
              <a:prstGeom prst="rect">
                <a:avLst/>
              </a:prstGeom>
              <a:effectLst>
                <a:glow rad="1689100">
                  <a:schemeClr val="bg1">
                    <a:alpha val="0"/>
                  </a:schemeClr>
                </a:glow>
              </a:effectLst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C1D78EF-E58B-48D7-9ED1-59592AD022E3}"/>
                  </a:ext>
                </a:extLst>
              </p:cNvPr>
              <p:cNvSpPr txBox="1"/>
              <p:nvPr/>
            </p:nvSpPr>
            <p:spPr>
              <a:xfrm>
                <a:off x="3957415" y="6061261"/>
                <a:ext cx="83413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Ministry of 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Gender Equality and</a:t>
                </a:r>
                <a:b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</a:br>
                <a:r>
                  <a:rPr lang="en-US" sz="800" b="1" baseline="-25000" dirty="0">
                    <a:solidFill>
                      <a:schemeClr val="bg1"/>
                    </a:solidFill>
                    <a:latin typeface="MgOpen Cosmetica" panose="020B0500000300020003" pitchFamily="34" charset="0"/>
                  </a:rPr>
                  <a:t>Child Welfare</a:t>
                </a:r>
                <a:endParaRPr lang="x-none" sz="800" b="1" baseline="-25000" dirty="0">
                  <a:solidFill>
                    <a:schemeClr val="bg1"/>
                  </a:solidFill>
                  <a:latin typeface="MgOpen Cosmetica" panose="020B0500000300020003" pitchFamily="34" charset="0"/>
                </a:endParaRPr>
              </a:p>
            </p:txBody>
          </p:sp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8444AF4-8CC2-4C6B-8A05-0C54BE927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47889" y="5401110"/>
              <a:ext cx="748519" cy="754809"/>
            </a:xfrm>
            <a:prstGeom prst="rect">
              <a:avLst/>
            </a:prstGeom>
          </p:spPr>
        </p:pic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F925B38B-F865-48DD-B31A-3990EB4A4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93" y="2406829"/>
            <a:ext cx="7918156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ZA" altLang="x-none" sz="3200" b="0" kern="0" dirty="0">
                <a:latin typeface="MgOpen Cosmetica" panose="020B0500000300020003" pitchFamily="34" charset="0"/>
              </a:rPr>
              <a:t>Child Care and Protection Act 3 of 2015 </a:t>
            </a:r>
            <a:endParaRPr lang="en-GB" altLang="x-none" sz="3200" b="0" kern="0" cap="all" dirty="0">
              <a:latin typeface="MgOpen Cosmetica" panose="020B05000003000200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049CAB-20FB-46B2-BE89-43CD89F45A94}"/>
              </a:ext>
            </a:extLst>
          </p:cNvPr>
          <p:cNvSpPr/>
          <p:nvPr/>
        </p:nvSpPr>
        <p:spPr>
          <a:xfrm>
            <a:off x="1444051" y="3697888"/>
            <a:ext cx="6340243" cy="12769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prstTxWarp prst="textPlain">
              <a:avLst/>
            </a:prstTxWarp>
            <a:noAutofit/>
          </a:bodyPr>
          <a:lstStyle/>
          <a:p>
            <a:pPr algn="ctr"/>
            <a:r>
              <a:rPr lang="en-GB" altLang="x-none" sz="5400" b="1" kern="100" cap="all" dirty="0">
                <a:ln w="0"/>
                <a:solidFill>
                  <a:schemeClr val="bg1"/>
                </a:solidFill>
                <a:latin typeface="MgOpen Cosmetica" panose="020B0500000300020003"/>
              </a:rPr>
              <a:t>Child-Headed Households</a:t>
            </a:r>
            <a:endParaRPr lang="en-US" sz="5400" b="1" kern="100" cap="all" dirty="0">
              <a:ln w="0"/>
              <a:solidFill>
                <a:schemeClr val="bg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06041D2-40F9-4902-A386-66CAFC6E053E}"/>
              </a:ext>
            </a:extLst>
          </p:cNvPr>
          <p:cNvSpPr txBox="1"/>
          <p:nvPr/>
        </p:nvSpPr>
        <p:spPr>
          <a:xfrm>
            <a:off x="3742522" y="2991355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>
                <a:solidFill>
                  <a:schemeClr val="bg1"/>
                </a:solidFill>
                <a:latin typeface="MgOpen Cosmetica" panose="020B0500000300020003"/>
              </a:rPr>
              <a:t>Chapter 19</a:t>
            </a:r>
          </a:p>
        </p:txBody>
      </p:sp>
    </p:spTree>
    <p:extLst>
      <p:ext uri="{BB962C8B-B14F-4D97-AF65-F5344CB8AC3E}">
        <p14:creationId xmlns:p14="http://schemas.microsoft.com/office/powerpoint/2010/main" val="4233687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4" y="614199"/>
            <a:ext cx="6471100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4988" indent="-534988"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4. </a:t>
            </a:r>
            <a:r>
              <a:rPr lang="en-US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Procedure for recognition of </a:t>
            </a:r>
            <a:br>
              <a:rPr lang="en-US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 child-headed household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90E2C0-9EAB-49EB-95C0-ED39BCC21343}"/>
              </a:ext>
            </a:extLst>
          </p:cNvPr>
          <p:cNvGrpSpPr/>
          <p:nvPr/>
        </p:nvGrpSpPr>
        <p:grpSpPr>
          <a:xfrm>
            <a:off x="952610" y="1727760"/>
            <a:ext cx="7576826" cy="4569600"/>
            <a:chOff x="952610" y="1727760"/>
            <a:chExt cx="7576826" cy="4569600"/>
          </a:xfrm>
        </p:grpSpPr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199" y="4282999"/>
              <a:ext cx="2127854" cy="1275698"/>
            </a:xfrm>
            <a:prstGeom prst="rect">
              <a:avLst/>
            </a:prstGeom>
            <a:solidFill>
              <a:srgbClr val="BD902D">
                <a:alpha val="20000"/>
              </a:srgbClr>
            </a:solidFill>
            <a:ln w="15875">
              <a:solidFill>
                <a:srgbClr val="BD902D"/>
              </a:solidFill>
            </a:ln>
          </p:spPr>
          <p:txBody>
            <a:bodyPr vert="horz" wrap="non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NO RECOGNITION</a:t>
              </a:r>
            </a:p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Children may be </a:t>
              </a:r>
            </a:p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placed in appropriate</a:t>
              </a:r>
            </a:p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Alternative care</a:t>
              </a:r>
              <a:endParaRPr lang="en-GB" altLang="x-none" sz="16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0631" y="2726752"/>
              <a:ext cx="5492946" cy="537034"/>
            </a:xfrm>
            <a:prstGeom prst="rect">
              <a:avLst/>
            </a:prstGeom>
            <a:solidFill>
              <a:srgbClr val="BD902D">
                <a:alpha val="20000"/>
              </a:srgbClr>
            </a:solidFill>
            <a:ln w="15875">
              <a:solidFill>
                <a:srgbClr val="BD902D"/>
              </a:solidFill>
            </a:ln>
          </p:spPr>
          <p:txBody>
            <a:bodyPr vert="horz" wrap="squar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EVALUATION and RECOMMENDATIONS by social worker</a:t>
              </a:r>
              <a:endParaRPr lang="en-GB" altLang="x-none" sz="16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8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610" y="1727760"/>
              <a:ext cx="6540968" cy="783255"/>
            </a:xfrm>
            <a:prstGeom prst="rect">
              <a:avLst/>
            </a:prstGeom>
            <a:solidFill>
              <a:srgbClr val="BD902D">
                <a:alpha val="20000"/>
              </a:srgbClr>
            </a:solidFill>
            <a:ln w="15875">
              <a:solidFill>
                <a:srgbClr val="BD902D"/>
              </a:solidFill>
            </a:ln>
          </p:spPr>
          <p:txBody>
            <a:bodyPr vert="horz" wrap="squar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APPLICATION to designated social worker by child heading household</a:t>
              </a:r>
            </a:p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OR any person acting in the best interests of child heading household</a:t>
              </a:r>
              <a:endParaRPr lang="en-GB" altLang="x-none" sz="16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4309" y="4282999"/>
              <a:ext cx="3875127" cy="2014361"/>
            </a:xfrm>
            <a:prstGeom prst="rect">
              <a:avLst/>
            </a:prstGeom>
            <a:solidFill>
              <a:srgbClr val="BD902D">
                <a:alpha val="20000"/>
              </a:srgbClr>
            </a:solidFill>
            <a:ln w="15875">
              <a:solidFill>
                <a:srgbClr val="BD902D"/>
              </a:solidFill>
            </a:ln>
          </p:spPr>
          <p:txBody>
            <a:bodyPr vert="horz" wrap="squar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RECOGNITION</a:t>
              </a:r>
            </a:p>
            <a:p>
              <a:pPr marL="0" indent="0" eaLnBrk="1" hangingPunct="1">
                <a:spcBef>
                  <a:spcPts val="0"/>
                </a:spcBef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(1) </a:t>
              </a: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Certificate</a:t>
              </a: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issued</a:t>
              </a:r>
              <a:endParaRPr lang="en-ZA" altLang="x-none" sz="1600" b="1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  <a:p>
              <a:pPr marL="0" indent="0" eaLnBrk="1" hangingPunct="1">
                <a:spcBef>
                  <a:spcPts val="0"/>
                </a:spcBef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(2) Identification of </a:t>
              </a: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adult supervisor</a:t>
              </a:r>
            </a:p>
            <a:p>
              <a:pPr marL="0" indent="0" eaLnBrk="1" hangingPunct="1">
                <a:spcBef>
                  <a:spcPts val="0"/>
                </a:spcBef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(3) Identification of </a:t>
              </a: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social worker </a:t>
              </a:r>
            </a:p>
            <a:p>
              <a:pPr marL="0" indent="0" eaLnBrk="1" hangingPunct="1">
                <a:spcBef>
                  <a:spcPts val="0"/>
                </a:spcBef>
                <a:buNone/>
              </a:pP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     for regular monitoring</a:t>
              </a:r>
            </a:p>
            <a:p>
              <a:pPr marL="0" indent="0" eaLnBrk="1" hangingPunct="1">
                <a:spcBef>
                  <a:spcPts val="0"/>
                </a:spcBef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(4) Identification of who can collect</a:t>
              </a:r>
            </a:p>
            <a:p>
              <a:pPr marL="0" indent="0" eaLnBrk="1" hangingPunct="1">
                <a:spcBef>
                  <a:spcPts val="0"/>
                </a:spcBef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    </a:t>
              </a:r>
              <a:r>
                <a:rPr lang="en-ZA" altLang="x-none" sz="16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grants </a:t>
              </a: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for children in household </a:t>
              </a:r>
              <a:endParaRPr lang="en-GB" altLang="x-none" sz="16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" name="Bent-Up Arrow 1"/>
            <p:cNvSpPr/>
            <p:nvPr/>
          </p:nvSpPr>
          <p:spPr>
            <a:xfrm rot="5400000">
              <a:off x="1405784" y="2545171"/>
              <a:ext cx="629000" cy="560688"/>
            </a:xfrm>
            <a:prstGeom prst="bentUpArrow">
              <a:avLst>
                <a:gd name="adj1" fmla="val 21287"/>
                <a:gd name="adj2" fmla="val 29332"/>
                <a:gd name="adj3" fmla="val 25000"/>
              </a:avLst>
            </a:prstGeom>
            <a:solidFill>
              <a:srgbClr val="BD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gOpen Cosmetica" panose="020B0500000300020003" pitchFamily="34" charset="0"/>
              </a:endParaRPr>
            </a:p>
          </p:txBody>
        </p:sp>
        <p:sp>
          <p:nvSpPr>
            <p:cNvPr id="50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0026" y="3489727"/>
              <a:ext cx="2551047" cy="537034"/>
            </a:xfrm>
            <a:prstGeom prst="rect">
              <a:avLst/>
            </a:prstGeom>
            <a:solidFill>
              <a:srgbClr val="BD902D">
                <a:alpha val="20000"/>
              </a:srgbClr>
            </a:solidFill>
            <a:ln w="15875">
              <a:solidFill>
                <a:srgbClr val="BD902D"/>
              </a:solidFill>
            </a:ln>
          </p:spPr>
          <p:txBody>
            <a:bodyPr vert="horz" wrap="non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0"/>
                </a:spcBef>
                <a:buFontTx/>
                <a:buNone/>
              </a:pPr>
              <a:r>
                <a:rPr lang="en-ZA" altLang="x-none" sz="16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MINISTER makes decision</a:t>
              </a:r>
              <a:endParaRPr lang="en-GB" altLang="x-none" sz="16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28" name="Bent-Up Arrow 1">
              <a:extLst>
                <a:ext uri="{FF2B5EF4-FFF2-40B4-BE49-F238E27FC236}">
                  <a16:creationId xmlns:a16="http://schemas.microsoft.com/office/drawing/2014/main" id="{EC33C60C-12CC-48B6-8321-76A6A437381E}"/>
                </a:ext>
              </a:extLst>
            </p:cNvPr>
            <p:cNvSpPr/>
            <p:nvPr/>
          </p:nvSpPr>
          <p:spPr>
            <a:xfrm rot="5400000">
              <a:off x="2415181" y="3297942"/>
              <a:ext cx="629000" cy="560688"/>
            </a:xfrm>
            <a:prstGeom prst="bentUpArrow">
              <a:avLst>
                <a:gd name="adj1" fmla="val 21287"/>
                <a:gd name="adj2" fmla="val 29332"/>
                <a:gd name="adj3" fmla="val 25000"/>
              </a:avLst>
            </a:prstGeom>
            <a:solidFill>
              <a:srgbClr val="BD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gOpen Cosmetica" panose="020B0500000300020003" pitchFamily="34" charset="0"/>
              </a:endParaRPr>
            </a:p>
          </p:txBody>
        </p:sp>
        <p:sp>
          <p:nvSpPr>
            <p:cNvPr id="29" name="Bent-Up Arrow 1">
              <a:extLst>
                <a:ext uri="{FF2B5EF4-FFF2-40B4-BE49-F238E27FC236}">
                  <a16:creationId xmlns:a16="http://schemas.microsoft.com/office/drawing/2014/main" id="{F665ECE8-1B8A-4A00-9090-AAC12B97A4F2}"/>
                </a:ext>
              </a:extLst>
            </p:cNvPr>
            <p:cNvSpPr/>
            <p:nvPr/>
          </p:nvSpPr>
          <p:spPr>
            <a:xfrm rot="5400000">
              <a:off x="4047312" y="4060917"/>
              <a:ext cx="629000" cy="560688"/>
            </a:xfrm>
            <a:prstGeom prst="bentUpArrow">
              <a:avLst>
                <a:gd name="adj1" fmla="val 21287"/>
                <a:gd name="adj2" fmla="val 29332"/>
                <a:gd name="adj3" fmla="val 25000"/>
              </a:avLst>
            </a:prstGeom>
            <a:solidFill>
              <a:srgbClr val="BD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gOpen Cosmetica" panose="020B0500000300020003" pitchFamily="34" charset="0"/>
              </a:endParaRPr>
            </a:p>
          </p:txBody>
        </p:sp>
        <p:sp>
          <p:nvSpPr>
            <p:cNvPr id="30" name="Bent-Up Arrow 1">
              <a:extLst>
                <a:ext uri="{FF2B5EF4-FFF2-40B4-BE49-F238E27FC236}">
                  <a16:creationId xmlns:a16="http://schemas.microsoft.com/office/drawing/2014/main" id="{68150AF5-C955-412C-9846-7997F283806D}"/>
                </a:ext>
              </a:extLst>
            </p:cNvPr>
            <p:cNvSpPr/>
            <p:nvPr/>
          </p:nvSpPr>
          <p:spPr>
            <a:xfrm rot="16200000" flipH="1">
              <a:off x="3114050" y="4060917"/>
              <a:ext cx="629000" cy="560688"/>
            </a:xfrm>
            <a:prstGeom prst="bentUpArrow">
              <a:avLst>
                <a:gd name="adj1" fmla="val 21287"/>
                <a:gd name="adj2" fmla="val 29332"/>
                <a:gd name="adj3" fmla="val 25000"/>
              </a:avLst>
            </a:prstGeom>
            <a:solidFill>
              <a:srgbClr val="BD9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MgOpen Cosmetica" panose="020B050000030002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9614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35943"/>
            <a:ext cx="5315156" cy="40318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There is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NO MINIMUM AGE 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for the child who is </a:t>
            </a:r>
            <a:r>
              <a:rPr lang="en-US" altLang="x-none" sz="20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recognised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to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head the household</a:t>
            </a: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.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social worker evaluation must include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recommendations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on -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BD902D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whether or not to </a:t>
            </a:r>
            <a:r>
              <a:rPr lang="en-US" altLang="x-none" sz="18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recognise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the household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Clr>
                <a:srgbClr val="BD902D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who should be the adult supervisor OR</a:t>
            </a:r>
            <a:b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what NGO should assign the adult supervisor</a:t>
            </a:r>
          </a:p>
          <a:p>
            <a:pPr lvl="1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  <a:buSzPct val="90000"/>
              <a:buFont typeface="Courier New" panose="02070309020205020404" pitchFamily="49" charset="0"/>
              <a:buChar char="o"/>
            </a:pP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who should receive grants for the household.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 participation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: The child may </a:t>
            </a:r>
            <a:b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dispute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any aspects of the evaluation </a:t>
            </a:r>
            <a:b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or recommendations to the Minister </a:t>
            </a:r>
            <a:b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(in written or oral representations).</a:t>
            </a:r>
            <a:endParaRPr lang="en-GB" altLang="x-none" sz="20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227933-B31B-4F2B-A62B-F1D430E815C9}"/>
              </a:ext>
            </a:extLst>
          </p:cNvPr>
          <p:cNvGrpSpPr/>
          <p:nvPr/>
        </p:nvGrpSpPr>
        <p:grpSpPr>
          <a:xfrm>
            <a:off x="6062150" y="1802921"/>
            <a:ext cx="2470924" cy="3852752"/>
            <a:chOff x="6062150" y="1802921"/>
            <a:chExt cx="2470924" cy="385275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62150" y="1802921"/>
              <a:ext cx="2470662" cy="2015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473" r="29654"/>
            <a:stretch/>
          </p:blipFill>
          <p:spPr>
            <a:xfrm>
              <a:off x="6062150" y="3886091"/>
              <a:ext cx="2470924" cy="17695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3893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78" y="610121"/>
            <a:ext cx="6437235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5. Adult supervisors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78" y="1569701"/>
            <a:ext cx="4952844" cy="906366"/>
          </a:xfrm>
          <a:prstGeom prst="rect">
            <a:avLst/>
          </a:prstGeom>
          <a:solidFill>
            <a:schemeClr val="bg1"/>
          </a:solidFill>
          <a:ln w="15875">
            <a:solidFill>
              <a:srgbClr val="BD902D"/>
            </a:solidFill>
          </a:ln>
        </p:spPr>
        <p:txBody>
          <a:bodyPr vert="horz" wrap="square" lIns="144000" tIns="144000" rIns="144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Every child-headed household must be </a:t>
            </a:r>
            <a:b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placed under adult supervision.</a:t>
            </a:r>
            <a:endParaRPr lang="en-GB" altLang="x-none" sz="20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94CF79-C147-4F3C-8A5A-06F2014BB8A9}"/>
              </a:ext>
            </a:extLst>
          </p:cNvPr>
          <p:cNvGrpSpPr/>
          <p:nvPr/>
        </p:nvGrpSpPr>
        <p:grpSpPr>
          <a:xfrm>
            <a:off x="611189" y="2794261"/>
            <a:ext cx="7921622" cy="3507078"/>
            <a:chOff x="611189" y="2794261"/>
            <a:chExt cx="7921622" cy="3507078"/>
          </a:xfrm>
        </p:grpSpPr>
        <p:sp>
          <p:nvSpPr>
            <p:cNvPr id="102" name="Rectangle 5">
              <a:extLst>
                <a:ext uri="{FF2B5EF4-FFF2-40B4-BE49-F238E27FC236}">
                  <a16:creationId xmlns:a16="http://schemas.microsoft.com/office/drawing/2014/main" id="{D39E01CE-C0AB-474C-BA00-4772ABCA3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9" y="2794261"/>
              <a:ext cx="4340374" cy="3506400"/>
            </a:xfrm>
            <a:prstGeom prst="rect">
              <a:avLst/>
            </a:prstGeom>
            <a:solidFill>
              <a:srgbClr val="BD902D"/>
            </a:solidFill>
            <a:ln>
              <a:noFill/>
            </a:ln>
          </p:spPr>
          <p:txBody>
            <a:bodyPr vert="horz" wrap="squar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x-none" sz="2000" b="1" kern="0" dirty="0">
                  <a:latin typeface="MgOpen Cosmetica" panose="020B0500000300020003" pitchFamily="34" charset="0"/>
                </a:rPr>
                <a:t>Requirements for adult supervisor</a:t>
              </a:r>
              <a:endParaRPr lang="en-US" altLang="x-none" sz="1600" b="1" kern="0" dirty="0">
                <a:latin typeface="MgOpen Cosmetica" panose="020B0500000300020003" pitchFamily="34" charset="0"/>
              </a:endParaRPr>
            </a:p>
            <a:p>
              <a:pPr marL="0" indent="0" eaLnBrk="1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x-none" sz="1800" b="1" kern="0" dirty="0">
                  <a:latin typeface="MgOpen Cosmetica" panose="020B0500000300020003" pitchFamily="34" charset="0"/>
                </a:rPr>
                <a:t>An adult supervisor must:</a:t>
              </a:r>
            </a:p>
            <a:p>
              <a:pPr marL="0" indent="0" eaLnBrk="1" hangingPunct="1">
                <a:spcBef>
                  <a:spcPts val="0"/>
                </a:spcBef>
                <a:spcAft>
                  <a:spcPts val="600"/>
                </a:spcAft>
                <a:buFontTx/>
                <a:buAutoNum type="alphaLcParenBoth"/>
              </a:pPr>
              <a:r>
                <a:rPr lang="en-US" altLang="x-none" sz="1800" b="1" kern="0" dirty="0">
                  <a:latin typeface="MgOpen Cosmetica" panose="020B0500000300020003" pitchFamily="34" charset="0"/>
                </a:rPr>
                <a:t> be willing to provide required </a:t>
              </a:r>
              <a:br>
                <a:rPr lang="en-US" altLang="x-none" sz="1800" b="1" kern="0" dirty="0">
                  <a:latin typeface="MgOpen Cosmetica" panose="020B0500000300020003" pitchFamily="34" charset="0"/>
                </a:rPr>
              </a:br>
              <a:r>
                <a:rPr lang="en-US" altLang="x-none" sz="1800" b="1" kern="0" dirty="0">
                  <a:latin typeface="MgOpen Cosmetica" panose="020B0500000300020003" pitchFamily="34" charset="0"/>
                </a:rPr>
                <a:t>     supervision of the household</a:t>
              </a:r>
            </a:p>
            <a:p>
              <a:pPr marL="0" indent="0" eaLnBrk="1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x-none" sz="1800" b="1" kern="0" dirty="0">
                  <a:latin typeface="MgOpen Cosmetica" panose="020B0500000300020003" pitchFamily="34" charset="0"/>
                </a:rPr>
                <a:t>(b) have some social connection </a:t>
              </a:r>
              <a:br>
                <a:rPr lang="en-US" altLang="x-none" sz="1800" b="1" kern="0" dirty="0">
                  <a:latin typeface="MgOpen Cosmetica" panose="020B0500000300020003" pitchFamily="34" charset="0"/>
                </a:rPr>
              </a:br>
              <a:r>
                <a:rPr lang="en-US" altLang="x-none" sz="1800" b="1" kern="0" dirty="0">
                  <a:latin typeface="MgOpen Cosmetica" panose="020B0500000300020003" pitchFamily="34" charset="0"/>
                </a:rPr>
                <a:t>     with the children </a:t>
              </a:r>
            </a:p>
            <a:p>
              <a:pPr marL="0" indent="0" eaLnBrk="1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x-none" sz="1800" b="1" kern="0" dirty="0">
                  <a:latin typeface="MgOpen Cosmetica" panose="020B0500000300020003" pitchFamily="34" charset="0"/>
                </a:rPr>
                <a:t>(c) live in reasonably close proximity </a:t>
              </a:r>
              <a:br>
                <a:rPr lang="en-US" altLang="x-none" sz="1800" b="1" kern="0" dirty="0">
                  <a:latin typeface="MgOpen Cosmetica" panose="020B0500000300020003" pitchFamily="34" charset="0"/>
                </a:rPr>
              </a:br>
              <a:r>
                <a:rPr lang="en-US" altLang="x-none" sz="1800" b="1" kern="0" dirty="0">
                  <a:latin typeface="MgOpen Cosmetica" panose="020B0500000300020003" pitchFamily="34" charset="0"/>
                </a:rPr>
                <a:t>     to the household</a:t>
              </a:r>
            </a:p>
            <a:p>
              <a:pPr marL="0" indent="0" eaLnBrk="1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US" altLang="x-none" sz="1800" b="1" kern="0" dirty="0">
                  <a:latin typeface="MgOpen Cosmetica" panose="020B0500000300020003" pitchFamily="34" charset="0"/>
                </a:rPr>
                <a:t>(d) have a police clearance certificate </a:t>
              </a:r>
              <a:br>
                <a:rPr lang="en-US" altLang="x-none" sz="1800" b="1" kern="0" dirty="0">
                  <a:latin typeface="MgOpen Cosmetica" panose="020B0500000300020003" pitchFamily="34" charset="0"/>
                </a:rPr>
              </a:br>
              <a:r>
                <a:rPr lang="en-US" altLang="x-none" sz="1800" b="1" kern="0" dirty="0">
                  <a:latin typeface="MgOpen Cosmetica" panose="020B0500000300020003" pitchFamily="34" charset="0"/>
                </a:rPr>
                <a:t>      issued not more than one year ago</a:t>
              </a:r>
              <a:endParaRPr lang="en-GB" altLang="x-none" sz="1800" b="1" kern="0" dirty="0">
                <a:latin typeface="MgOpen Cosmetica" panose="020B0500000300020003" pitchFamily="34" charset="0"/>
              </a:endParaRPr>
            </a:p>
          </p:txBody>
        </p:sp>
        <p:sp>
          <p:nvSpPr>
            <p:cNvPr id="106" name="Rectangle 5">
              <a:extLst>
                <a:ext uri="{FF2B5EF4-FFF2-40B4-BE49-F238E27FC236}">
                  <a16:creationId xmlns:a16="http://schemas.microsoft.com/office/drawing/2014/main" id="{416BA5C9-1782-407D-B557-6660C4EAC6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958" y="2794261"/>
              <a:ext cx="3451853" cy="3507078"/>
            </a:xfrm>
            <a:prstGeom prst="rect">
              <a:avLst/>
            </a:prstGeom>
            <a:solidFill>
              <a:srgbClr val="BD902D">
                <a:alpha val="20000"/>
              </a:srgbClr>
            </a:solidFill>
            <a:ln w="15875">
              <a:solidFill>
                <a:srgbClr val="BD902D"/>
              </a:solidFill>
            </a:ln>
          </p:spPr>
          <p:txBody>
            <a:bodyPr vert="horz" wrap="square" lIns="144000" tIns="144000" rIns="144000" bIns="144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</a:pPr>
              <a:r>
                <a:rPr lang="en-ZA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Relevant crimes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murder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rape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indecent assault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incest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kidnapping 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sexual offences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pornography offences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human trafficking offences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abduction</a:t>
              </a:r>
            </a:p>
            <a:p>
              <a:pPr eaLnBrk="1" hangingPunct="1">
                <a:spcBef>
                  <a:spcPts val="0"/>
                </a:spcBef>
                <a:buFont typeface="Courier New" panose="02070309020205020404" pitchFamily="49" charset="0"/>
                <a:buChar char="o"/>
              </a:pPr>
              <a:r>
                <a:rPr lang="en-US" altLang="x-none" sz="18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assault </a:t>
              </a:r>
              <a:r>
                <a:rPr lang="en-US" altLang="x-none" sz="1800" b="1" kern="0" dirty="0" err="1">
                  <a:solidFill>
                    <a:srgbClr val="BD902D"/>
                  </a:solidFill>
                  <a:latin typeface="MgOpen Cosmetica" panose="020B0500000300020003" pitchFamily="34" charset="0"/>
                </a:rPr>
                <a:t>GBH</a:t>
              </a:r>
              <a:endPara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031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7" y="558068"/>
            <a:ext cx="64797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x-none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Identification of adult supervisor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5" y="1737321"/>
            <a:ext cx="4541107" cy="429348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  <a:buNone/>
            </a:pPr>
            <a:r>
              <a:rPr lang="en-US" altLang="x-none" sz="26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Three possible procedures:</a:t>
            </a:r>
          </a:p>
          <a:p>
            <a:pPr marL="534988" indent="-534988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  <a:buNone/>
            </a:pPr>
            <a: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(1)	Designation by </a:t>
            </a:r>
            <a:b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6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Minister</a:t>
            </a:r>
          </a:p>
          <a:p>
            <a:pPr marL="534988" indent="-534988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  <a:buNone/>
            </a:pPr>
            <a: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(2)	Designation by </a:t>
            </a:r>
            <a:b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6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NGO </a:t>
            </a:r>
            <a:r>
              <a:rPr lang="en-US" altLang="x-none" sz="2600" b="1" kern="0" dirty="0" err="1">
                <a:solidFill>
                  <a:srgbClr val="BD902D"/>
                </a:solidFill>
                <a:latin typeface="MgOpen Cosmetica" panose="020B0500000300020003" pitchFamily="34" charset="0"/>
              </a:rPr>
              <a:t>authorised</a:t>
            </a:r>
            <a:r>
              <a:rPr lang="en-US" altLang="x-none" sz="26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 by Minister</a:t>
            </a:r>
          </a:p>
          <a:p>
            <a:pPr marL="534988" indent="-534988"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  <a:buNone/>
            </a:pPr>
            <a: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(3)	Designation by </a:t>
            </a:r>
            <a:b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6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children’s court </a:t>
            </a:r>
            <a:r>
              <a:rPr lang="en-US" altLang="x-none" sz="26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during child protection proceeding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5A91B-10D8-4418-BE8F-E145917549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6438" y="-396282"/>
            <a:ext cx="3208721" cy="4473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F7F4AE-EA91-4C53-B6A8-8A8467726A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324" y="1827604"/>
            <a:ext cx="2966062" cy="41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93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90" y="783698"/>
            <a:ext cx="6675876" cy="5601225"/>
            <a:chOff x="559607" y="-740633"/>
            <a:chExt cx="6224120" cy="5601225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5716" y="-740633"/>
              <a:ext cx="489229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r>
                <a:rPr lang="en-US" altLang="x-none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Duties of adult supervisor</a:t>
              </a: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607" y="90055"/>
              <a:ext cx="6224120" cy="47705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facilitate 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medical, psychological, social </a:t>
              </a: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and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emotional support</a:t>
              </a: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and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services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ensure children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attend school </a:t>
              </a:r>
              <a:b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</a:b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and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monitor school reports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assist with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grant applications 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assist with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legal documentation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assist with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budgeting</a:t>
              </a: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</a:t>
              </a:r>
              <a:endParaRPr lang="en-US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endParaRP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report incidents of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abuse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report any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death, illness </a:t>
              </a: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or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serious injury</a:t>
              </a:r>
            </a:p>
            <a:p>
              <a:pPr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assist with </a:t>
              </a:r>
              <a:r>
                <a:rPr lang="en-US" altLang="x-none" sz="24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other issues </a:t>
              </a:r>
              <a:r>
                <a:rPr lang="en-US" altLang="x-none" sz="24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as appropriate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7993" y="2228465"/>
            <a:ext cx="3331080" cy="301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391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7" y="760647"/>
            <a:ext cx="64797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x-none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Complaints about adult supervisor</a:t>
            </a: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666142"/>
            <a:ext cx="7921625" cy="4678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Several events can trigger a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investigation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into supervision:</a:t>
            </a:r>
            <a:endParaRPr lang="en-US" altLang="x-none" sz="24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  <a:p>
            <a:pPr marL="715963" lvl="1" indent="-354013"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  <a:buFont typeface="Courier New" panose="02070309020205020404" pitchFamily="49" charset="0"/>
              <a:buChar char="o"/>
            </a:pP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any child in the household </a:t>
            </a:r>
            <a:b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makes a complaint</a:t>
            </a:r>
          </a:p>
          <a:p>
            <a:pPr marL="715963" lvl="1" indent="-354013"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  <a:buFont typeface="Courier New" panose="02070309020205020404" pitchFamily="49" charset="0"/>
              <a:buChar char="o"/>
            </a:pP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monitoring social worker </a:t>
            </a:r>
            <a:b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dissatisfied with supervision</a:t>
            </a:r>
          </a:p>
          <a:p>
            <a:pPr marL="715963" lvl="1" indent="-354013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  <a:buFont typeface="Courier New" panose="02070309020205020404" pitchFamily="49" charset="0"/>
              <a:buChar char="o"/>
            </a:pP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adult supervisor 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wants to quit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</a:pP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will investigate and report back to the authority who designated the adult supervisor.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new adult supervisor may be assigned to the household.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8349" y="1778305"/>
            <a:ext cx="2914463" cy="29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80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8" y="610121"/>
            <a:ext cx="647972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6. Grants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83" y="1865960"/>
            <a:ext cx="3334281" cy="3483207"/>
          </a:xfrm>
          <a:prstGeom prst="rect">
            <a:avLst/>
          </a:prstGeom>
          <a:solidFill>
            <a:schemeClr val="bg1"/>
          </a:solidFill>
          <a:ln w="15875">
            <a:solidFill>
              <a:srgbClr val="BD902D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Grants and other assistance 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may be collected and administered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by the </a:t>
            </a: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</a:t>
            </a: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heading </a:t>
            </a:r>
            <a:b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household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or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by the </a:t>
            </a: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adult supervisor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depending on the </a:t>
            </a:r>
            <a:r>
              <a:rPr lang="en-US" altLang="x-none" sz="18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authorisation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in the certificate  issued by the Minister at </a:t>
            </a:r>
            <a:b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time of recognising the </a:t>
            </a:r>
            <a:b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child-headed household. </a:t>
            </a:r>
            <a:endParaRPr lang="en-GB" altLang="x-none" sz="18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8438" y="1865960"/>
            <a:ext cx="3870654" cy="348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281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88" y="1672062"/>
            <a:ext cx="558229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</a:pPr>
            <a:r>
              <a:rPr lang="en-ZA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Accountability for grant money</a:t>
            </a:r>
            <a:r>
              <a:rPr lang="en-ZA" altLang="x-none" sz="20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</a:t>
            </a:r>
            <a:r>
              <a:rPr lang="en-ZA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br>
              <a:rPr lang="en-ZA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supervising adult must assist the children to make a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budget 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for spending the grant money.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</a:pP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Guarding against misappropriation</a:t>
            </a:r>
            <a:r>
              <a:rPr lang="en-US" altLang="x-none" sz="20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 </a:t>
            </a:r>
            <a:br>
              <a:rPr lang="en-US" altLang="x-none" sz="2000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monitoring social worker must tell child heading the household the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grant amounts 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which are available.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</a:pP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Dealing with disputes: </a:t>
            </a:r>
            <a:b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Grants can be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temporarily collected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by -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  <a:buFont typeface="Courier New" panose="02070309020205020404" pitchFamily="49" charset="0"/>
              <a:buChar char="o"/>
            </a:pP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 </a:t>
            </a: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NGO designated by the Minister 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if there is as disagreement between the child head and the adult supervisor about grants, or </a:t>
            </a:r>
          </a:p>
          <a:p>
            <a:pPr marL="630238" lvl="1" indent="-268288"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  <a:buFont typeface="Courier New" panose="02070309020205020404" pitchFamily="49" charset="0"/>
              <a:buChar char="o"/>
            </a:pPr>
            <a:r>
              <a:rPr lang="en-US" altLang="x-none" sz="18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community child care worker </a:t>
            </a:r>
            <a:r>
              <a:rPr lang="en-US" altLang="x-none" sz="18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if an investigation into possible withdrawal of the supervisor is underway.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  <a:buNone/>
            </a:pPr>
            <a:endParaRPr lang="en-GB" altLang="x-none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2945" y="1823328"/>
            <a:ext cx="2019866" cy="4241500"/>
          </a:xfrm>
          <a:prstGeom prst="rect">
            <a:avLst/>
          </a:prstGeom>
          <a:solidFill>
            <a:schemeClr val="bg1"/>
          </a:solidFill>
          <a:ln w="15875">
            <a:solidFill>
              <a:srgbClr val="BD902D"/>
            </a:solidFill>
          </a:ln>
        </p:spPr>
        <p:txBody>
          <a:bodyPr vert="horz" wrap="square" lIns="144000" tIns="180000" rIns="144000" bIns="18000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It is a </a:t>
            </a:r>
            <a:r>
              <a:rPr lang="en-US" altLang="x-none" sz="1800" b="1" kern="0" dirty="0">
                <a:solidFill>
                  <a:srgbClr val="FF0000"/>
                </a:solidFill>
                <a:latin typeface="MgOpen Cosmetica" panose="020B0500000300020003" pitchFamily="34" charset="0"/>
              </a:rPr>
              <a:t>crime</a:t>
            </a: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 to misappropriate grant money </a:t>
            </a:r>
            <a:b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or other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 assistance intended for a child-headed household. The punishment is </a:t>
            </a:r>
            <a:b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 fine of up to </a:t>
            </a:r>
            <a:b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1800" b="1" kern="0" dirty="0">
                <a:solidFill>
                  <a:srgbClr val="FF0000"/>
                </a:solidFill>
                <a:latin typeface="MgOpen Cosmetica" panose="020B0500000300020003" pitchFamily="34" charset="0"/>
              </a:rPr>
              <a:t>N$20 000 </a:t>
            </a: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or </a:t>
            </a:r>
          </a:p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imprisonment for up to </a:t>
            </a:r>
            <a:r>
              <a:rPr lang="en-US" altLang="x-none" sz="1800" b="1" kern="0" dirty="0">
                <a:solidFill>
                  <a:srgbClr val="FF0000"/>
                </a:solidFill>
                <a:latin typeface="MgOpen Cosmetica" panose="020B0500000300020003" pitchFamily="34" charset="0"/>
              </a:rPr>
              <a:t>five years</a:t>
            </a: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, or both.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3087" y="750042"/>
            <a:ext cx="64797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ZA" sz="3200" b="1" dirty="0">
                <a:solidFill>
                  <a:srgbClr val="BD902D"/>
                </a:solidFill>
                <a:latin typeface="MgOpen Cosmetica" panose="020B0604020202020204"/>
              </a:rPr>
              <a:t>Responsibility for grant money</a:t>
            </a:r>
          </a:p>
        </p:txBody>
      </p:sp>
    </p:spTree>
    <p:extLst>
      <p:ext uri="{BB962C8B-B14F-4D97-AF65-F5344CB8AC3E}">
        <p14:creationId xmlns:p14="http://schemas.microsoft.com/office/powerpoint/2010/main" val="821356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1714" y="627047"/>
            <a:ext cx="647109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7. Travelling outside Namibia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32341"/>
            <a:ext cx="7921626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ZA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Permission from Minister</a:t>
            </a:r>
            <a:r>
              <a:rPr lang="en-ZA" altLang="x-none" sz="24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 </a:t>
            </a:r>
            <a:br>
              <a:rPr lang="en-ZA" altLang="x-none" sz="2400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 </a:t>
            </a: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 living in a child-headed household may NOT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leave Namibia without permission from the Minister. </a:t>
            </a:r>
            <a:r>
              <a:rPr lang="en-ZA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Recommendation from social worker</a:t>
            </a:r>
            <a:r>
              <a:rPr lang="en-GB" altLang="x-none" sz="24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child must inform the social worker at least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30 days before departure.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Monitoring the child’s return</a:t>
            </a:r>
            <a:r>
              <a:rPr lang="en-GB" altLang="x-none" sz="24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 </a:t>
            </a:r>
            <a:br>
              <a:rPr lang="en-GB" altLang="x-none" sz="2400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GB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</a:t>
            </a: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social worker must report promptly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to the Minister on the child’s return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or failure to return.</a:t>
            </a:r>
          </a:p>
          <a:p>
            <a:pPr marL="0" indent="0" algn="ctr" eaLnBrk="1" hangingPunct="1">
              <a:spcBef>
                <a:spcPts val="0"/>
              </a:spcBef>
              <a:buClr>
                <a:srgbClr val="BD902D"/>
              </a:buClr>
              <a:buNone/>
            </a:pPr>
            <a:r>
              <a:rPr lang="en-GB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***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952" t="26080" r="51563" b="32253"/>
          <a:stretch/>
        </p:blipFill>
        <p:spPr bwMode="auto">
          <a:xfrm>
            <a:off x="6284171" y="3881887"/>
            <a:ext cx="2302122" cy="24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55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3472" y="610121"/>
            <a:ext cx="2458527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Overview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663849"/>
            <a:ext cx="354674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ZA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Minister can officially recognise a household as a </a:t>
            </a:r>
            <a:r>
              <a:rPr lang="en-ZA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child-headed household </a:t>
            </a:r>
            <a:r>
              <a:rPr lang="en-ZA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where there is no parent or adult </a:t>
            </a:r>
            <a:br>
              <a:rPr lang="en-ZA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ZA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family member to care for the children in the household.</a:t>
            </a:r>
            <a:endParaRPr lang="en-GB" altLang="x-none" sz="20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3773769"/>
            <a:ext cx="792162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6700" indent="-266700" algn="just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</a:pP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Household will be placed under the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supervision of an adult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named by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children’s court,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Minister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or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designated NGO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to provide regular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support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and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monitoring.</a:t>
            </a:r>
            <a:endParaRPr lang="en-US" altLang="x-none" sz="2000" b="1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  <a:p>
            <a:pPr marL="266700" indent="-266700" algn="just" eaLnBrk="1" hangingPunct="1">
              <a:spcBef>
                <a:spcPts val="0"/>
              </a:spcBef>
              <a:spcAft>
                <a:spcPts val="1800"/>
              </a:spcAft>
              <a:buClr>
                <a:srgbClr val="BD902D"/>
              </a:buClr>
            </a:pPr>
            <a:r>
              <a:rPr lang="en-US" altLang="x-none" sz="2000" b="1" kern="0" spc="-2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 who heads the household </a:t>
            </a:r>
            <a:r>
              <a:rPr lang="en-US" altLang="x-none" sz="2000" b="1" kern="0" spc="-20" dirty="0">
                <a:solidFill>
                  <a:schemeClr val="tx1"/>
                </a:solidFill>
                <a:latin typeface="MgOpen Cosmetica" panose="020B0500000300020003" pitchFamily="34" charset="0"/>
              </a:rPr>
              <a:t>may take </a:t>
            </a:r>
            <a:r>
              <a:rPr lang="en-US" altLang="x-none" sz="2000" b="1" kern="0" spc="-20" dirty="0">
                <a:solidFill>
                  <a:srgbClr val="BD902D"/>
                </a:solidFill>
                <a:latin typeface="MgOpen Cosmetica" panose="020B0500000300020003" pitchFamily="34" charset="0"/>
              </a:rPr>
              <a:t>day-to-day decisions </a:t>
            </a:r>
            <a:r>
              <a:rPr lang="en-US" altLang="x-none" sz="2000" b="1" kern="0" spc="-20" dirty="0">
                <a:solidFill>
                  <a:schemeClr val="tx1"/>
                </a:solidFill>
                <a:latin typeface="MgOpen Cosmetica" panose="020B0500000300020003" pitchFamily="34" charset="0"/>
              </a:rPr>
              <a:t>about 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household as if that child were an adult care-giver.</a:t>
            </a:r>
          </a:p>
          <a:p>
            <a:pPr marL="266700" indent="-266700" algn="just"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US" altLang="x-none" sz="2000" b="1" kern="0" spc="-2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Recognised</a:t>
            </a:r>
            <a:r>
              <a:rPr lang="en-US" altLang="x-none" sz="2000" b="1" kern="0" spc="-20" dirty="0">
                <a:solidFill>
                  <a:schemeClr val="tx1"/>
                </a:solidFill>
                <a:latin typeface="MgOpen Cosmetica" panose="020B0500000300020003" pitchFamily="34" charset="0"/>
              </a:rPr>
              <a:t> child-headed household </a:t>
            </a:r>
            <a:r>
              <a:rPr lang="en-US" altLang="x-none" sz="2000" b="1" kern="0" spc="-20" dirty="0">
                <a:solidFill>
                  <a:srgbClr val="BD902D"/>
                </a:solidFill>
                <a:latin typeface="MgOpen Cosmetica" panose="020B0500000300020003" pitchFamily="34" charset="0"/>
              </a:rPr>
              <a:t>may NOT be excluded </a:t>
            </a:r>
            <a:r>
              <a:rPr lang="en-US" altLang="x-none" sz="2000" b="1" kern="0" spc="-20" dirty="0">
                <a:solidFill>
                  <a:schemeClr val="tx1"/>
                </a:solidFill>
                <a:latin typeface="MgOpen Cosmetica" panose="020B0500000300020003" pitchFamily="34" charset="0"/>
              </a:rPr>
              <a:t>from any </a:t>
            </a:r>
            <a:r>
              <a:rPr lang="en-US" altLang="x-none" sz="20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aid or services.</a:t>
            </a:r>
            <a:endParaRPr lang="en-GB" altLang="x-none" sz="20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99" y="948906"/>
            <a:ext cx="3960813" cy="248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06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339" y="640019"/>
            <a:ext cx="646247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ZA" altLang="x-none" sz="30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1. What is a child-headed household?</a:t>
            </a:r>
            <a:endParaRPr lang="en-GB" altLang="x-none" sz="30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6" y="1766090"/>
            <a:ext cx="58274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In practice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</a:t>
            </a:r>
            <a:r>
              <a:rPr lang="en-US" altLang="x-none" sz="20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US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children may live in a household without an adult for many reasons:</a:t>
            </a:r>
            <a:endParaRPr lang="en-GB" altLang="x-none" sz="20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84" y="2524173"/>
            <a:ext cx="794222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ZA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no relatives to take care of them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relatives refuse to take care of them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relatives do not want to move into the family home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deceased parents wanted children to stay together in the home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children want to keep family assets intact and prevent property grabbing by relatives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rgbClr val="BD902D"/>
              </a:buClr>
            </a:pPr>
            <a:r>
              <a:rPr lang="en-GB" altLang="x-none" sz="20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children want to stay together in the family home to avoid a change of school or community, and there is an older child to take care of younger siblings.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719482" y="1837426"/>
            <a:ext cx="1813325" cy="184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9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93" t="10860" r="9303" b="10185"/>
          <a:stretch/>
        </p:blipFill>
        <p:spPr bwMode="auto">
          <a:xfrm>
            <a:off x="4295960" y="3714826"/>
            <a:ext cx="3493693" cy="198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50413"/>
            <a:ext cx="79216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Tx/>
              <a:buNone/>
            </a:pPr>
            <a:r>
              <a:rPr lang="en-US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Legally</a:t>
            </a: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,</a:t>
            </a:r>
            <a:r>
              <a:rPr lang="en-US" altLang="x-none" sz="2400" b="1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</a:t>
            </a: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the Minister can </a:t>
            </a:r>
            <a:r>
              <a:rPr lang="en-US" altLang="x-none" sz="2400" kern="0" dirty="0" err="1">
                <a:solidFill>
                  <a:schemeClr val="tx1"/>
                </a:solidFill>
                <a:latin typeface="MgOpen Cosmetica" panose="020B0500000300020003" pitchFamily="34" charset="0"/>
              </a:rPr>
              <a:t>recognise</a:t>
            </a: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a household as a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child-headed household if it meets the </a:t>
            </a:r>
            <a:r>
              <a:rPr lang="en-US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criteria</a:t>
            </a:r>
            <a: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in the </a:t>
            </a:r>
            <a:br>
              <a:rPr lang="en-US" altLang="x-none" sz="2400" kern="0" dirty="0">
                <a:solidFill>
                  <a:schemeClr val="tx1"/>
                </a:solidFill>
                <a:latin typeface="MgOpen Cosmetica" panose="020B0500000300020003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MgOpen Cosmetica" panose="020B0604020202020204"/>
              </a:rPr>
              <a:t>Child Care and Protection Act AND this would be in the </a:t>
            </a:r>
            <a:br>
              <a:rPr lang="en-GB" sz="2400" dirty="0">
                <a:solidFill>
                  <a:schemeClr val="tx1"/>
                </a:solidFill>
                <a:latin typeface="MgOpen Cosmetica" panose="020B0604020202020204"/>
              </a:rPr>
            </a:br>
            <a:r>
              <a:rPr lang="en-GB" sz="2400" b="1" dirty="0">
                <a:solidFill>
                  <a:srgbClr val="BD902D"/>
                </a:solidFill>
                <a:latin typeface="MgOpen Cosmetica" panose="020B0604020202020204"/>
              </a:rPr>
              <a:t>BEST INTERESTS </a:t>
            </a:r>
            <a:r>
              <a:rPr lang="en-GB" sz="2400" dirty="0">
                <a:solidFill>
                  <a:schemeClr val="tx1"/>
                </a:solidFill>
                <a:latin typeface="MgOpen Cosmetica" panose="020B0604020202020204"/>
              </a:rPr>
              <a:t>of the children in the household.</a:t>
            </a:r>
            <a:endParaRPr lang="en-GB" altLang="x-none" sz="24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3963" y="3551217"/>
            <a:ext cx="2865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solidFill>
                  <a:srgbClr val="BD902D"/>
                </a:solidFill>
                <a:latin typeface="MgOpen Cosmetica" panose="020B0604020202020204"/>
              </a:rPr>
              <a:t>Official recognition opens the door to access to grants and services, and designation of an adult supervisor.</a:t>
            </a:r>
          </a:p>
        </p:txBody>
      </p:sp>
    </p:spTree>
    <p:extLst>
      <p:ext uri="{BB962C8B-B14F-4D97-AF65-F5344CB8AC3E}">
        <p14:creationId xmlns:p14="http://schemas.microsoft.com/office/powerpoint/2010/main" val="365772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">
            <a:extLst>
              <a:ext uri="{FF2B5EF4-FFF2-40B4-BE49-F238E27FC236}">
                <a16:creationId xmlns:a16="http://schemas.microsoft.com/office/drawing/2014/main" id="{416BA5C9-1782-407D-B557-6660C4EAC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628725"/>
            <a:ext cx="7921625" cy="4680000"/>
          </a:xfrm>
          <a:prstGeom prst="rect">
            <a:avLst/>
          </a:prstGeom>
          <a:solidFill>
            <a:srgbClr val="BD902D">
              <a:alpha val="20000"/>
            </a:srgbClr>
          </a:solidFill>
          <a:ln w="15875">
            <a:solidFill>
              <a:srgbClr val="BD902D"/>
            </a:solidFill>
          </a:ln>
        </p:spPr>
        <p:txBody>
          <a:bodyPr vert="horz" wrap="square" lIns="180000" tIns="144000" rIns="180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vulnerable to abuse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lack of knowledge about their rights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poverty which may lead to child </a:t>
            </a:r>
            <a:r>
              <a:rPr lang="en-US" altLang="x-none" sz="1500" b="1" kern="0" dirty="0" err="1">
                <a:solidFill>
                  <a:srgbClr val="BD902D"/>
                </a:solidFill>
                <a:latin typeface="MgOpen Cosmetica" panose="020B0500000300020003" pitchFamily="34" charset="0"/>
              </a:rPr>
              <a:t>labour</a:t>
            </a:r>
            <a:endParaRPr lang="en-US" altLang="x-none" sz="15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education may be compromised due to lack of funds 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 err="1">
                <a:solidFill>
                  <a:srgbClr val="BD902D"/>
                </a:solidFill>
                <a:latin typeface="MgOpen Cosmetica" panose="020B0500000300020003" pitchFamily="34" charset="0"/>
              </a:rPr>
              <a:t>unemployability</a:t>
            </a: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 because of poor education and lack of skills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disease, including risk of contracting HIV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commercial sex work or crime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early pregnancy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poor or no shelter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economic hardships when money is spent on the health needs of sick family members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children may have to leave school to care for ailing parents, or suffer absenteeism and poor performance  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malnutrition or ill health; less likely to receive medical attention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neglect or discrimination by adults caring for them after death of their parents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40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property-grabbing or other loss of inheritance </a:t>
            </a:r>
          </a:p>
          <a:p>
            <a:pPr marL="180975" indent="-180975" eaLnBrk="1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rgbClr val="BD902D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x-none" sz="15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emotional trauma from multiple losses, sibling separation, relocation &amp; reconstitution of the family after the death of the parents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3087" y="543063"/>
            <a:ext cx="6479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Risks &amp; challenges faced by </a:t>
            </a:r>
            <a:b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child-headed households</a:t>
            </a:r>
            <a:endParaRPr lang="en-US" altLang="x-none" sz="20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5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087" y="610121"/>
            <a:ext cx="6479725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4988" indent="-534988"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2.	Constitutional and international frameworks 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95811"/>
            <a:ext cx="792162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6700" indent="-266700" eaLnBrk="1" hangingPunct="1">
              <a:spcBef>
                <a:spcPts val="0"/>
              </a:spcBef>
              <a:spcAft>
                <a:spcPts val="1000"/>
              </a:spcAft>
              <a:buClr>
                <a:srgbClr val="BD902D"/>
              </a:buClr>
            </a:pPr>
            <a:r>
              <a:rPr lang="en-US" altLang="x-none" sz="22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Namibian Constitution:</a:t>
            </a:r>
            <a:r>
              <a:rPr lang="en-US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Child-headed households are a form of “family” that warrants support and protection.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1000"/>
              </a:spcAft>
              <a:buClr>
                <a:srgbClr val="BD902D"/>
              </a:buClr>
            </a:pPr>
            <a:r>
              <a:rPr lang="en-US" altLang="x-none" sz="22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Convention on the Rights of the Child: </a:t>
            </a:r>
            <a:r>
              <a:rPr lang="en-US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Need to provide special support to child-headed households to ensure their access to basic rights and services.</a:t>
            </a:r>
          </a:p>
          <a:p>
            <a:pPr marL="266700" indent="-266700" eaLnBrk="1" hangingPunct="1">
              <a:spcBef>
                <a:spcPts val="0"/>
              </a:spcBef>
              <a:spcAft>
                <a:spcPts val="600"/>
              </a:spcAft>
              <a:buClr>
                <a:srgbClr val="BD902D"/>
              </a:buClr>
            </a:pPr>
            <a:r>
              <a:rPr lang="en-US" altLang="x-none" sz="22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African Charter on the Rights and Welfare of the Child:</a:t>
            </a:r>
            <a:r>
              <a:rPr lang="en-US" altLang="x-none" sz="2200" kern="0" dirty="0">
                <a:solidFill>
                  <a:schemeClr val="tx1"/>
                </a:solidFill>
                <a:latin typeface="MgOpen Cosmetica" panose="020B0500000300020003" pitchFamily="34" charset="0"/>
              </a:rPr>
              <a:t> Children in child-headed households may be at particular risk of child marriage as well as being in need of social assistance. </a:t>
            </a:r>
            <a:endParaRPr lang="en-GB" altLang="x-none" sz="2200" kern="0" dirty="0">
              <a:solidFill>
                <a:schemeClr val="tx1"/>
              </a:solidFill>
              <a:latin typeface="MgOpen Cosmetica" panose="020B05000003000200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05506" y="4832977"/>
            <a:ext cx="2732986" cy="1475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7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833" y="611826"/>
            <a:ext cx="6496979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534988" indent="-534988" algn="l" eaLnBrk="1" hangingPunct="1"/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3.	Criteria for recognising </a:t>
            </a:r>
            <a:b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ZA" altLang="x-none" sz="3600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child-headed households </a:t>
            </a:r>
            <a:endParaRPr lang="en-GB" altLang="x-none" sz="3600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11189" y="1751409"/>
            <a:ext cx="7921623" cy="4308872"/>
            <a:chOff x="954837" y="433896"/>
            <a:chExt cx="8180159" cy="4308872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413" y="459006"/>
              <a:ext cx="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algn="ctr" eaLnBrk="1" hangingPunct="1">
                <a:spcBef>
                  <a:spcPts val="0"/>
                </a:spcBef>
                <a:buFontTx/>
                <a:buNone/>
              </a:pPr>
              <a:endParaRPr lang="en-US" altLang="x-none" sz="2800" kern="0" dirty="0">
                <a:solidFill>
                  <a:schemeClr val="tx1"/>
                </a:solidFill>
                <a:latin typeface="MgOpen Cosmetica" panose="020B0500000300020003" pitchFamily="34" charset="0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4837" y="433896"/>
              <a:ext cx="8180159" cy="4308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indent="0" eaLnBrk="1" hangingPunct="1">
                <a:spcBef>
                  <a:spcPts val="1200"/>
                </a:spcBef>
                <a:buClr>
                  <a:srgbClr val="BD902D"/>
                </a:buClr>
                <a:buNone/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The Child Care and Protection Act sets </a:t>
              </a:r>
              <a:b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out </a:t>
              </a:r>
              <a:r>
                <a:rPr lang="en-US" altLang="x-none" sz="20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four criteria</a:t>
              </a: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:</a:t>
              </a:r>
            </a:p>
            <a:p>
              <a:pPr marL="0" indent="0" eaLnBrk="1" hangingPunct="1">
                <a:spcBef>
                  <a:spcPts val="1200"/>
                </a:spcBef>
                <a:buClr>
                  <a:srgbClr val="BD902D"/>
                </a:buClr>
                <a:buNone/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(1) </a:t>
              </a:r>
              <a:r>
                <a:rPr lang="en-US" altLang="x-none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Parent or care-giver - </a:t>
              </a:r>
            </a:p>
            <a:p>
              <a:pPr marL="630238" indent="-268288" eaLnBrk="1" hangingPunct="1">
                <a:spcBef>
                  <a:spcPts val="0"/>
                </a:spcBef>
                <a:buClr>
                  <a:srgbClr val="BD902D"/>
                </a:buClr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is chronically or terminally </a:t>
              </a:r>
              <a:r>
                <a:rPr lang="en-US" altLang="x-none" sz="20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ill </a:t>
              </a:r>
            </a:p>
            <a:p>
              <a:pPr marL="630238" indent="-268288" eaLnBrk="1" hangingPunct="1">
                <a:spcBef>
                  <a:spcPts val="0"/>
                </a:spcBef>
                <a:buClr>
                  <a:srgbClr val="BD902D"/>
                </a:buClr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has </a:t>
              </a:r>
              <a:r>
                <a:rPr lang="en-US" altLang="x-none" sz="20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abandoned</a:t>
              </a:r>
              <a:r>
                <a:rPr lang="en-US" altLang="x-none" sz="2000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 </a:t>
              </a: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the children </a:t>
              </a:r>
            </a:p>
            <a:p>
              <a:pPr marL="630238" indent="-268288" eaLnBrk="1" hangingPunct="1">
                <a:spcBef>
                  <a:spcPts val="0"/>
                </a:spcBef>
                <a:buClr>
                  <a:srgbClr val="BD902D"/>
                </a:buClr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is </a:t>
              </a:r>
              <a:r>
                <a:rPr lang="en-US" altLang="x-none" sz="20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imprisoned</a:t>
              </a:r>
            </a:p>
            <a:p>
              <a:pPr marL="630238" indent="-268288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has </a:t>
              </a:r>
              <a:r>
                <a:rPr lang="en-US" altLang="x-none" sz="2000" b="1" kern="0" dirty="0">
                  <a:solidFill>
                    <a:srgbClr val="BD902D"/>
                  </a:solidFill>
                  <a:latin typeface="MgOpen Cosmetica" panose="020B0500000300020003" pitchFamily="34" charset="0"/>
                </a:rPr>
                <a:t>died</a:t>
              </a: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. </a:t>
              </a:r>
            </a:p>
            <a:p>
              <a:pPr marL="361950" indent="-361950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  <a:buNone/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(2)	</a:t>
              </a:r>
              <a:r>
                <a:rPr lang="en-US" altLang="x-none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No adult family member </a:t>
              </a: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is</a:t>
              </a:r>
              <a:r>
                <a:rPr lang="en-US" altLang="x-none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 </a:t>
              </a: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available </a:t>
              </a:r>
              <a:b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to care for the children.</a:t>
              </a:r>
            </a:p>
            <a:p>
              <a:pPr marL="361950" indent="-361950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  <a:buNone/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(3)	A </a:t>
              </a:r>
              <a:r>
                <a:rPr lang="en-US" altLang="x-none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child has assumed the role of care-giver </a:t>
              </a:r>
              <a:br>
                <a:rPr lang="en-US" altLang="x-none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</a:b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for some other child in the household. </a:t>
              </a:r>
            </a:p>
            <a:p>
              <a:pPr marL="361950" indent="-361950" eaLnBrk="1" hangingPunct="1">
                <a:spcBef>
                  <a:spcPts val="0"/>
                </a:spcBef>
                <a:spcAft>
                  <a:spcPts val="1200"/>
                </a:spcAft>
                <a:buClr>
                  <a:srgbClr val="BD902D"/>
                </a:buClr>
                <a:buNone/>
              </a:pP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(4)	It is in the </a:t>
              </a:r>
              <a:r>
                <a:rPr lang="en-US" altLang="x-none" sz="2000" b="1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best interests </a:t>
              </a:r>
              <a:r>
                <a:rPr lang="en-US" altLang="x-none" sz="2000" kern="0" dirty="0">
                  <a:solidFill>
                    <a:schemeClr val="tx1"/>
                  </a:solidFill>
                  <a:latin typeface="MgOpen Cosmetica" panose="020B0500000300020003" pitchFamily="34" charset="0"/>
                </a:rPr>
                <a:t>of the children.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r="2650"/>
          <a:stretch/>
        </p:blipFill>
        <p:spPr>
          <a:xfrm>
            <a:off x="5409079" y="1871193"/>
            <a:ext cx="3123734" cy="25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96768" y="1858926"/>
            <a:ext cx="2236044" cy="328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833" y="589230"/>
            <a:ext cx="649697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Is it in the “best interests” of children </a:t>
            </a:r>
            <a:b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to be in a child-headed household?</a:t>
            </a: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867551"/>
            <a:ext cx="5677465" cy="4441555"/>
          </a:xfrm>
          <a:prstGeom prst="rect">
            <a:avLst/>
          </a:prstGeom>
          <a:solidFill>
            <a:schemeClr val="bg1"/>
          </a:solidFill>
          <a:ln w="15875">
            <a:solidFill>
              <a:srgbClr val="BD902D"/>
            </a:solidFill>
          </a:ln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en-ZA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Factors to consider</a:t>
            </a:r>
            <a:r>
              <a:rPr lang="en-ZA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nature of the personal relationship among </a:t>
            </a:r>
            <a:b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the siblings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their attitude towards being in the child-headed household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capacity of older sibling to provide for the needs of the younger ones, including their emotional and intellectual needs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likely effect that placement in another setting may have on the children, including the likely effect of any separation from each other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need for the child to maintain connection with his or her siblings and family traditions</a:t>
            </a:r>
            <a:endParaRPr lang="en-GB" altLang="x-none" sz="18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33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3" t="14582" r="18884" b="4221"/>
          <a:stretch/>
        </p:blipFill>
        <p:spPr>
          <a:xfrm>
            <a:off x="6516743" y="1620468"/>
            <a:ext cx="2016069" cy="3029169"/>
          </a:xfrm>
          <a:prstGeom prst="rect">
            <a:avLst/>
          </a:prstGeom>
        </p:spPr>
      </p:pic>
      <p:sp>
        <p:nvSpPr>
          <p:cNvPr id="89" name="Rectangle 5">
            <a:extLst>
              <a:ext uri="{FF2B5EF4-FFF2-40B4-BE49-F238E27FC236}">
                <a16:creationId xmlns:a16="http://schemas.microsoft.com/office/drawing/2014/main" id="{26176B0F-68AF-48F7-9594-C8ABC2F81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339" y="571186"/>
            <a:ext cx="646247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It may NOT be in the “best interests” </a:t>
            </a:r>
            <a:b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</a:br>
            <a:r>
              <a:rPr lang="en-US" altLang="x-none" sz="2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of children in some circumstances</a:t>
            </a:r>
            <a:endParaRPr lang="en-GB" altLang="x-none" sz="2800" b="1" kern="0" dirty="0">
              <a:solidFill>
                <a:srgbClr val="BD902D"/>
              </a:solidFill>
              <a:latin typeface="MgOpen Cosmetica" panose="020B0500000300020003" pitchFamily="34" charset="0"/>
            </a:endParaRP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620468"/>
            <a:ext cx="5905556" cy="4698036"/>
          </a:xfrm>
          <a:prstGeom prst="rect">
            <a:avLst/>
          </a:prstGeom>
          <a:solidFill>
            <a:schemeClr val="bg1"/>
          </a:solidFill>
          <a:ln w="15875">
            <a:solidFill>
              <a:srgbClr val="BD902D"/>
            </a:solidFill>
          </a:ln>
        </p:spPr>
        <p:txBody>
          <a:bodyPr vert="horz" wrap="square" lIns="216000" tIns="180000" rIns="216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ZA" altLang="x-none" sz="24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Examples</a:t>
            </a:r>
            <a:r>
              <a:rPr lang="en-ZA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:</a:t>
            </a:r>
          </a:p>
          <a:p>
            <a:pPr marL="361950" indent="-361950" algn="just" eaLnBrk="1" hangingPunct="1">
              <a:spcBef>
                <a:spcPts val="0"/>
              </a:spcBef>
              <a:spcAft>
                <a:spcPts val="100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There is a child with a disability or chronic illness requiring constant care. </a:t>
            </a:r>
          </a:p>
          <a:p>
            <a:pPr marL="361950" indent="-361950" algn="just" eaLnBrk="1" hangingPunct="1">
              <a:spcBef>
                <a:spcPts val="0"/>
              </a:spcBef>
              <a:spcAft>
                <a:spcPts val="100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The older child is not of sufficient maturity to take charge of the needs of the children in the household.</a:t>
            </a:r>
          </a:p>
          <a:p>
            <a:pPr marL="361950" indent="-361950" algn="just" eaLnBrk="1" hangingPunct="1">
              <a:spcBef>
                <a:spcPts val="0"/>
              </a:spcBef>
              <a:spcAft>
                <a:spcPts val="100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The home environment is characterized by a lack of rules, boundaries, discipline or the sense of a family unit.</a:t>
            </a:r>
          </a:p>
          <a:p>
            <a:pPr marL="361950" indent="-361950" algn="just" eaLnBrk="1" hangingPunct="1">
              <a:spcBef>
                <a:spcPts val="0"/>
              </a:spcBef>
              <a:spcAft>
                <a:spcPts val="100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There is a threat to the children’s safety.</a:t>
            </a:r>
          </a:p>
          <a:p>
            <a:pPr marL="361950" indent="-361950" algn="just" eaLnBrk="1" hangingPunct="1">
              <a:spcBef>
                <a:spcPts val="0"/>
              </a:spcBef>
              <a:spcAft>
                <a:spcPts val="0"/>
              </a:spcAft>
              <a:buClr>
                <a:srgbClr val="BD902D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altLang="x-none" sz="1800" b="1" kern="0" dirty="0">
                <a:solidFill>
                  <a:srgbClr val="BD902D"/>
                </a:solidFill>
                <a:latin typeface="MgOpen Cosmetica" panose="020B0500000300020003" pitchFamily="34" charset="0"/>
              </a:rPr>
              <a:t>Being in a child-headed household will deprive the older sibling(s) of opportunities for education, work or other developmental opportunities.</a:t>
            </a:r>
          </a:p>
        </p:txBody>
      </p:sp>
    </p:spTree>
    <p:extLst>
      <p:ext uri="{BB962C8B-B14F-4D97-AF65-F5344CB8AC3E}">
        <p14:creationId xmlns:p14="http://schemas.microsoft.com/office/powerpoint/2010/main" val="2038465654"/>
      </p:ext>
    </p:extLst>
  </p:cSld>
  <p:clrMapOvr>
    <a:masterClrMapping/>
  </p:clrMapOvr>
</p:sld>
</file>

<file path=ppt/theme/theme1.xml><?xml version="1.0" encoding="utf-8"?>
<a:theme xmlns:a="http://schemas.openxmlformats.org/drawingml/2006/main" name="Ch19 - Child-Headed Households (30sept19) -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19 - Child-Headed Households (30sept19) - TEMPLATE" id="{4617CC8E-04F9-4704-AE49-AF488BA5A0D6}" vid="{0EA7F300-6E00-42A5-A49D-45BBF53A92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Ch19 - Child-Headed Households (30sept19) - TEMPLATE</Template>
  <TotalTime>1981</TotalTime>
  <Words>1517</Words>
  <Application>Microsoft Office PowerPoint</Application>
  <PresentationFormat>On-screen Show (4:3)</PresentationFormat>
  <Paragraphs>163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Courier New</vt:lpstr>
      <vt:lpstr>Wingdings</vt:lpstr>
      <vt:lpstr>Arial</vt:lpstr>
      <vt:lpstr>MgOpen Cosmetica</vt:lpstr>
      <vt:lpstr>Ch19 - Child-Headed Households (30sept19) -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F19</dc:creator>
  <cp:lastModifiedBy>Perri</cp:lastModifiedBy>
  <cp:revision>299</cp:revision>
  <dcterms:created xsi:type="dcterms:W3CDTF">2019-10-03T14:07:29Z</dcterms:created>
  <dcterms:modified xsi:type="dcterms:W3CDTF">2020-05-12T10:14:38Z</dcterms:modified>
</cp:coreProperties>
</file>