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4" r:id="rId1"/>
  </p:sldMasterIdLst>
  <p:notesMasterIdLst>
    <p:notesMasterId r:id="rId51"/>
  </p:notesMasterIdLst>
  <p:sldIdLst>
    <p:sldId id="419" r:id="rId2"/>
    <p:sldId id="373" r:id="rId3"/>
    <p:sldId id="421" r:id="rId4"/>
    <p:sldId id="422" r:id="rId5"/>
    <p:sldId id="423" r:id="rId6"/>
    <p:sldId id="424" r:id="rId7"/>
    <p:sldId id="425" r:id="rId8"/>
    <p:sldId id="454" r:id="rId9"/>
    <p:sldId id="429" r:id="rId10"/>
    <p:sldId id="426" r:id="rId11"/>
    <p:sldId id="455" r:id="rId12"/>
    <p:sldId id="427" r:id="rId13"/>
    <p:sldId id="428" r:id="rId14"/>
    <p:sldId id="431" r:id="rId15"/>
    <p:sldId id="456" r:id="rId16"/>
    <p:sldId id="433" r:id="rId17"/>
    <p:sldId id="432" r:id="rId18"/>
    <p:sldId id="457" r:id="rId19"/>
    <p:sldId id="434" r:id="rId20"/>
    <p:sldId id="435" r:id="rId21"/>
    <p:sldId id="436" r:id="rId22"/>
    <p:sldId id="458" r:id="rId23"/>
    <p:sldId id="459" r:id="rId24"/>
    <p:sldId id="437" r:id="rId25"/>
    <p:sldId id="438" r:id="rId26"/>
    <p:sldId id="440" r:id="rId27"/>
    <p:sldId id="460" r:id="rId28"/>
    <p:sldId id="463" r:id="rId29"/>
    <p:sldId id="462" r:id="rId30"/>
    <p:sldId id="461" r:id="rId31"/>
    <p:sldId id="439" r:id="rId32"/>
    <p:sldId id="464" r:id="rId33"/>
    <p:sldId id="465" r:id="rId34"/>
    <p:sldId id="441" r:id="rId35"/>
    <p:sldId id="442" r:id="rId36"/>
    <p:sldId id="447" r:id="rId37"/>
    <p:sldId id="466" r:id="rId38"/>
    <p:sldId id="467" r:id="rId39"/>
    <p:sldId id="446" r:id="rId40"/>
    <p:sldId id="469" r:id="rId41"/>
    <p:sldId id="468" r:id="rId42"/>
    <p:sldId id="444" r:id="rId43"/>
    <p:sldId id="470" r:id="rId44"/>
    <p:sldId id="443" r:id="rId45"/>
    <p:sldId id="448" r:id="rId46"/>
    <p:sldId id="449" r:id="rId47"/>
    <p:sldId id="450" r:id="rId48"/>
    <p:sldId id="471" r:id="rId49"/>
    <p:sldId id="472" r:id="rId50"/>
  </p:sldIdLst>
  <p:sldSz cx="9144000" cy="6858000" type="screen4x3"/>
  <p:notesSz cx="6858000" cy="9144000"/>
  <p:embeddedFontLst>
    <p:embeddedFont>
      <p:font typeface="MgOpen Cosmetica" panose="020B0604020202020204"/>
      <p:regular r:id="rId52"/>
      <p:bold r:id="rId53"/>
      <p:italic r:id="rId54"/>
      <p:boldItalic r:id="rId55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85" userDrawn="1">
          <p15:clr>
            <a:srgbClr val="A4A3A4"/>
          </p15:clr>
        </p15:guide>
        <p15:guide id="3" pos="5375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ri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7196"/>
    <a:srgbClr val="D9757D"/>
    <a:srgbClr val="BD902D"/>
    <a:srgbClr val="838C1F"/>
    <a:srgbClr val="B59A16"/>
    <a:srgbClr val="7CBDD9"/>
    <a:srgbClr val="A18E72"/>
    <a:srgbClr val="CA6D47"/>
    <a:srgbClr val="62829C"/>
    <a:srgbClr val="326C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1" autoAdjust="0"/>
    <p:restoredTop sz="94620" autoAdjust="0"/>
  </p:normalViewPr>
  <p:slideViewPr>
    <p:cSldViewPr snapToGrid="0" showGuides="1">
      <p:cViewPr varScale="1">
        <p:scale>
          <a:sx n="56" d="100"/>
          <a:sy n="56" d="100"/>
        </p:scale>
        <p:origin x="1094" y="34"/>
      </p:cViewPr>
      <p:guideLst>
        <p:guide orient="horz" pos="346"/>
        <p:guide pos="385"/>
        <p:guide pos="5375"/>
        <p:guide orient="horz" pos="39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18DF021-7038-47EF-87BF-AE45AA2A61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6539493-CBA7-4306-9D22-8115180DAEA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82F86E9-C150-4479-AD9E-7DA464365FA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2BFADCA0-41B4-42FD-85B3-1A86DE5BC20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95B05171-C44F-4037-A594-E759B7A275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AC8A5394-7028-49C4-B014-3A105E164B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0DE6DDD-22DE-43FB-8E37-DF40755D59B6}" type="slidenum">
              <a:rPr lang="en-GB" altLang="en-NA"/>
              <a:pPr>
                <a:defRPr/>
              </a:pPr>
              <a:t>‹#›</a:t>
            </a:fld>
            <a:endParaRPr lang="en-GB" altLang="en-N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04D89C06-A66B-4283-9248-E05F80BCB2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30F1023D-22A0-43C0-A4A5-83E1EC8C02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>
              <a:latin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FA463D46-D002-4863-ABC0-092F8B3B34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503022-1CC7-4F5C-826D-C83548050178}" type="slidenum">
              <a:rPr lang="en-GB" altLang="en-NA" smtClean="0"/>
              <a:pPr/>
              <a:t>1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3866625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en-NA" smtClean="0"/>
              <a:pPr/>
              <a:t>10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493501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en-NA" smtClean="0"/>
              <a:pPr/>
              <a:t>11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3925769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en-NA" smtClean="0"/>
              <a:pPr/>
              <a:t>12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085283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en-NA" smtClean="0"/>
              <a:pPr/>
              <a:t>13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3792755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en-NA" smtClean="0"/>
              <a:pPr/>
              <a:t>14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1652589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en-NA" smtClean="0"/>
              <a:pPr/>
              <a:t>15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3003766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en-NA" smtClean="0"/>
              <a:pPr/>
              <a:t>16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1105516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en-NA" smtClean="0"/>
              <a:pPr/>
              <a:t>17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500401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en-NA" smtClean="0"/>
              <a:pPr/>
              <a:t>18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3961324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en-NA" smtClean="0"/>
              <a:pPr/>
              <a:t>19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4044088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en-NA" smtClean="0"/>
              <a:pPr/>
              <a:t>2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39699873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en-NA" smtClean="0"/>
              <a:pPr/>
              <a:t>20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6337084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en-NA" smtClean="0"/>
              <a:pPr/>
              <a:t>21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34618054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en-NA" smtClean="0"/>
              <a:pPr/>
              <a:t>22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2261929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en-NA" smtClean="0"/>
              <a:pPr/>
              <a:t>23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7809162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en-NA" smtClean="0"/>
              <a:pPr/>
              <a:t>24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40524698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en-NA" smtClean="0"/>
              <a:pPr/>
              <a:t>25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9167915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en-NA" smtClean="0"/>
              <a:pPr/>
              <a:t>26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31515661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en-NA" smtClean="0"/>
              <a:pPr/>
              <a:t>27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42532960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en-NA" smtClean="0"/>
              <a:pPr/>
              <a:t>28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14507655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en-NA" smtClean="0"/>
              <a:pPr/>
              <a:t>29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1731241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en-NA" smtClean="0"/>
              <a:pPr/>
              <a:t>3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132980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en-NA" smtClean="0"/>
              <a:pPr/>
              <a:t>30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31425014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en-NA" smtClean="0"/>
              <a:pPr/>
              <a:t>31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41285063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en-NA" smtClean="0"/>
              <a:pPr/>
              <a:t>32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38387363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en-NA" smtClean="0"/>
              <a:pPr/>
              <a:t>33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14100520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en-NA" smtClean="0"/>
              <a:pPr/>
              <a:t>34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42736814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en-NA" smtClean="0"/>
              <a:pPr/>
              <a:t>35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42707341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en-NA" smtClean="0"/>
              <a:pPr/>
              <a:t>36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3761980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en-NA" smtClean="0"/>
              <a:pPr/>
              <a:t>37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6172132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en-NA" smtClean="0"/>
              <a:pPr/>
              <a:t>38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35733510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en-NA" smtClean="0"/>
              <a:pPr/>
              <a:t>39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661826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en-NA" smtClean="0"/>
              <a:pPr/>
              <a:t>4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0270714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en-NA" smtClean="0"/>
              <a:pPr/>
              <a:t>40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1108661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en-NA" smtClean="0"/>
              <a:pPr/>
              <a:t>41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5671890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en-NA" smtClean="0"/>
              <a:pPr/>
              <a:t>42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0178776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en-NA" smtClean="0"/>
              <a:pPr/>
              <a:t>43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358362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en-NA" smtClean="0"/>
              <a:pPr/>
              <a:t>44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4280297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en-NA" smtClean="0"/>
              <a:pPr/>
              <a:t>45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12650678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en-NA" smtClean="0"/>
              <a:pPr/>
              <a:t>46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4912960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en-NA" smtClean="0"/>
              <a:pPr/>
              <a:t>47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37452718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en-NA" smtClean="0"/>
              <a:pPr/>
              <a:t>48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39235560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en-NA" smtClean="0"/>
              <a:pPr/>
              <a:t>49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3594118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en-NA" smtClean="0"/>
              <a:pPr/>
              <a:t>5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553251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en-NA" smtClean="0"/>
              <a:pPr/>
              <a:t>6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959153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en-NA" smtClean="0"/>
              <a:pPr/>
              <a:t>7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3336482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en-NA" smtClean="0"/>
              <a:pPr/>
              <a:t>8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1527138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en-NA" smtClean="0"/>
              <a:pPr/>
              <a:t>9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888310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CPA Hea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E85B311-C35E-496D-AA79-E5FD756DEBDA}"/>
              </a:ext>
            </a:extLst>
          </p:cNvPr>
          <p:cNvGrpSpPr/>
          <p:nvPr userDrawn="1"/>
        </p:nvGrpSpPr>
        <p:grpSpPr>
          <a:xfrm>
            <a:off x="62670" y="-8626"/>
            <a:ext cx="9020130" cy="6866626"/>
            <a:chOff x="62670" y="-8626"/>
            <a:chExt cx="9020130" cy="686662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CA1429A-CB3D-452A-843C-5C97E6AAB42F}"/>
                </a:ext>
              </a:extLst>
            </p:cNvPr>
            <p:cNvGrpSpPr/>
            <p:nvPr/>
          </p:nvGrpSpPr>
          <p:grpSpPr>
            <a:xfrm>
              <a:off x="62670" y="-8626"/>
              <a:ext cx="9020130" cy="6866626"/>
              <a:chOff x="62670" y="-8626"/>
              <a:chExt cx="9020130" cy="6866626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DD2710F-3BAB-4181-B9A8-8510CC354AA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670" y="-8626"/>
                <a:ext cx="0" cy="6866626"/>
              </a:xfrm>
              <a:prstGeom prst="line">
                <a:avLst/>
              </a:prstGeom>
              <a:ln w="127000" cmpd="thinThick">
                <a:solidFill>
                  <a:srgbClr val="C080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CA480D2-2872-4ACE-893E-81D24506312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082800" y="-8626"/>
                <a:ext cx="0" cy="6866626"/>
              </a:xfrm>
              <a:prstGeom prst="line">
                <a:avLst/>
              </a:prstGeom>
              <a:ln w="127000" cmpd="thickThin">
                <a:solidFill>
                  <a:srgbClr val="C080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9A307D7-B846-431B-AEE8-47907F4A2230}"/>
                </a:ext>
              </a:extLst>
            </p:cNvPr>
            <p:cNvGrpSpPr/>
            <p:nvPr/>
          </p:nvGrpSpPr>
          <p:grpSpPr>
            <a:xfrm>
              <a:off x="152020" y="548894"/>
              <a:ext cx="1495202" cy="881444"/>
              <a:chOff x="142876" y="548894"/>
              <a:chExt cx="1495202" cy="881444"/>
            </a:xfrm>
          </p:grpSpPr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C9DA6C14-8853-4D22-8E3E-B4C4780190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2876" y="596220"/>
                <a:ext cx="1021943" cy="791230"/>
                <a:chOff x="45451" y="590550"/>
                <a:chExt cx="1213436" cy="848620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E8594F96-33A8-4695-8A7A-037D24C420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0809E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73879D31-95F9-4A1A-A261-90815EF4E2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0809E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1DB4D07B-9AF2-429E-B700-8DC55AEB6E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0809E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9E5459F8-0108-479E-8A0B-04FF4373EA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0809E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7673BB65-68D6-4F9A-835E-A7E96A2791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0809E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C18D0478-D027-43F6-860F-45316A8A7F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0809E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912A7C15-B968-4282-BF28-9DD3646E48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0809E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AD838223-D470-4128-B22E-D3C3D348B7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0809E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5B0DEF13-3A07-4763-BED1-C0DA8669F9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0809E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0E3922AB-8E75-475E-8BC7-F285B8D541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1844" y="548894"/>
                <a:ext cx="896234" cy="881444"/>
                <a:chOff x="785813" y="539748"/>
                <a:chExt cx="962298" cy="946152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61890FBF-D69E-478E-AB9F-9DB3BD8C5CEA}"/>
                    </a:ext>
                  </a:extLst>
                </p:cNvPr>
                <p:cNvSpPr/>
                <p:nvPr/>
              </p:nvSpPr>
              <p:spPr bwMode="auto">
                <a:xfrm>
                  <a:off x="785813" y="539748"/>
                  <a:ext cx="962298" cy="946152"/>
                </a:xfrm>
                <a:prstGeom prst="ellipse">
                  <a:avLst/>
                </a:prstGeom>
                <a:solidFill>
                  <a:srgbClr val="C0809E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NA"/>
                </a:p>
              </p:txBody>
            </p:sp>
            <p:pic>
              <p:nvPicPr>
                <p:cNvPr id="11" name="Picture 22">
                  <a:extLst>
                    <a:ext uri="{FF2B5EF4-FFF2-40B4-BE49-F238E27FC236}">
                      <a16:creationId xmlns:a16="http://schemas.microsoft.com/office/drawing/2014/main" id="{AB9F9C4E-4779-4865-BE4D-6A4D61A262C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6327" y="670781"/>
                  <a:ext cx="731700" cy="7495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81683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F27312-CAEA-455C-801D-56D3D16F3D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C3ECCC-B48F-4B92-A718-9DB8FF6326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11C80C-F740-4D25-82C1-5C59AC318D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05CB4-6921-4C90-8E8C-0464CBEE874D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116669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FF9BE4-20C8-4E3E-8AAB-F36D6439B7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3F5C43-827A-4062-A813-0C0795EE66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E1199C-5760-44D8-86F3-9B80C489D0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0CE8-D5EB-4954-BF8E-3F981904935D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93725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CPA 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16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CPA 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17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7E2C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>
                <a:latin typeface="MgOpen Cosmetica" panose="020B05000003000200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b="1">
                <a:latin typeface="MgOpen Cosmetica" panose="020B0500000300020003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F17626B9-5F21-4BBA-8155-43BD4DFA2A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3F02DFEC-92C4-4A9A-AA61-843455BF52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63243CD5-079D-4E8E-801B-4614C6DBB4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43825-7E85-477F-89C2-A84493665F6C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01742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084BD4-E884-4390-AD8C-E64C347B8F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E299D2-54FB-47CA-9E7B-A805E8E476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EDBC86-3C26-4444-B0E2-7C6CB36C40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4A453-E842-4475-94AD-AFEDB3B09B87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319354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06DF8A-9E7F-4DE6-B7CF-BB85393D5B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8589B4-9BA0-4DB2-84D9-E178D0C5C8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7CE8BB-F199-4316-B6C0-2BD6C54AAB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70B04-6152-4B9E-A119-10348D7356CA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295287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6715947-C347-4A19-B942-FD8D803506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3EFA3D7-2288-42B2-B3E7-69E3E5270A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9AB5649-E7F8-4B08-9A3B-5CDEEBF3A5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32285-5224-443E-8C59-9B1F7856B558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03434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E096CB-F6E1-4BB8-82B8-D9116EB7C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35ECB4-6B56-404A-B9A6-7AA731C1FD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06B6DF-3E04-4217-83A9-09A6E79887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C6FC5-9367-400F-8D23-5C0B4180BF4D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65051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32E0D2-B994-4694-B1A5-9DC70A6E2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A5860C-428D-479F-9230-62BAF386FD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DC2EB0-B6A5-4BB3-97E4-97F78C73E8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02F34-3540-4ED1-B138-70B42B173B66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330367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E1BA81-47E0-4DF1-BDE6-6E287F0E69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53F3C1-462C-4FA7-93E7-F9CD5F0DFE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49BB1-D89E-478A-B80A-334359D3A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C3F4D-7B74-4E3E-965A-EAF818EFB501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75490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531A30D-9001-465D-A2E1-891EAB29A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NA"/>
              <a:t>Click to edit Master title style</a:t>
            </a:r>
            <a:endParaRPr lang="en-GB" altLang="en-NA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C9FA117-1045-4F6B-9DC2-AEFAD8169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NA"/>
              <a:t>Edit Master text styles</a:t>
            </a:r>
          </a:p>
          <a:p>
            <a:pPr lvl="1"/>
            <a:r>
              <a:rPr lang="en-US" altLang="en-NA"/>
              <a:t>Second level</a:t>
            </a:r>
          </a:p>
          <a:p>
            <a:pPr lvl="2"/>
            <a:r>
              <a:rPr lang="en-US" altLang="en-NA"/>
              <a:t>Third level</a:t>
            </a:r>
          </a:p>
          <a:p>
            <a:pPr lvl="3"/>
            <a:r>
              <a:rPr lang="en-US" altLang="en-NA"/>
              <a:t>Fourth level</a:t>
            </a:r>
          </a:p>
          <a:p>
            <a:pPr lvl="4"/>
            <a:r>
              <a:rPr lang="en-US" altLang="en-NA"/>
              <a:t>Fifth level</a:t>
            </a:r>
            <a:endParaRPr lang="en-GB" altLang="en-NA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DD649B73-EC73-4A35-BEE8-90719F09C2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4C0376B1-737A-483E-8D22-4F5C167A75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AC90E688-9470-4A42-9590-B0C17A0E7B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FEF8E91-B467-4D80-8E7E-6707509D3641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70554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2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7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6E0693-7719-4A36-BCA2-9DB8B61CB3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97534" y="294469"/>
            <a:ext cx="700107" cy="6269011"/>
          </a:xfrm>
          <a:prstGeom prst="rect">
            <a:avLst/>
          </a:prstGeom>
          <a:solidFill>
            <a:srgbClr val="7A3080"/>
          </a:solidFill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346E24D-C7F4-4248-B463-33F95221678E}"/>
              </a:ext>
            </a:extLst>
          </p:cNvPr>
          <p:cNvGrpSpPr/>
          <p:nvPr/>
        </p:nvGrpSpPr>
        <p:grpSpPr>
          <a:xfrm>
            <a:off x="0" y="0"/>
            <a:ext cx="9144000" cy="6857999"/>
            <a:chOff x="0" y="0"/>
            <a:chExt cx="9144000" cy="685799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F2FE211-C373-4BD5-906F-0241E7D7DB9E}"/>
                </a:ext>
              </a:extLst>
            </p:cNvPr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solidFill>
              <a:srgbClr val="BF71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809E"/>
                </a:solidFill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B076338-50EB-4528-B96C-186764B56B1B}"/>
                </a:ext>
              </a:extLst>
            </p:cNvPr>
            <p:cNvGrpSpPr/>
            <p:nvPr/>
          </p:nvGrpSpPr>
          <p:grpSpPr>
            <a:xfrm>
              <a:off x="1" y="631222"/>
              <a:ext cx="4571999" cy="1470588"/>
              <a:chOff x="0" y="624691"/>
              <a:chExt cx="3603428" cy="1464658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B75B0A5-6CA0-441A-B95A-CE4AC363B8E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1357019"/>
                <a:ext cx="3603428" cy="0"/>
              </a:xfrm>
              <a:prstGeom prst="line">
                <a:avLst/>
              </a:prstGeom>
              <a:ln w="152400" cmpd="sng">
                <a:solidFill>
                  <a:srgbClr val="ED1C2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A19184BD-FCE3-4CB3-AA42-C461134CAE7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1540101"/>
                <a:ext cx="3603428" cy="0"/>
              </a:xfrm>
              <a:prstGeom prst="line">
                <a:avLst/>
              </a:prstGeom>
              <a:ln w="152400" cmpd="sng">
                <a:solidFill>
                  <a:srgbClr val="7192A9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FE2D304-553F-41E8-8A0F-315B210870A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1173937"/>
                <a:ext cx="3603428" cy="0"/>
              </a:xfrm>
              <a:prstGeom prst="line">
                <a:avLst/>
              </a:prstGeom>
              <a:ln w="152400" cmpd="sng">
                <a:solidFill>
                  <a:srgbClr val="ED9D19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2037D33C-25EA-43F3-A2F4-DE9D734D524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990855"/>
                <a:ext cx="3603428" cy="0"/>
              </a:xfrm>
              <a:prstGeom prst="line">
                <a:avLst/>
              </a:prstGeom>
              <a:ln w="152400" cmpd="sng">
                <a:solidFill>
                  <a:srgbClr val="0DB14B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3232DC8-91B6-404D-BEBB-E8A7082AF0E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807773"/>
                <a:ext cx="3603428" cy="0"/>
              </a:xfrm>
              <a:prstGeom prst="line">
                <a:avLst/>
              </a:prstGeom>
              <a:ln w="152400" cmpd="sng">
                <a:solidFill>
                  <a:srgbClr val="0092C8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E109605-B3CF-4189-A47E-754FB8291A7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624691"/>
                <a:ext cx="3603428" cy="0"/>
              </a:xfrm>
              <a:prstGeom prst="line">
                <a:avLst/>
              </a:prstGeom>
              <a:ln w="152400" cmpd="sng">
                <a:solidFill>
                  <a:srgbClr val="EC008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B6AA07F9-2DFD-475A-ADB5-CFE23B9DD65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2089349"/>
                <a:ext cx="3603428" cy="0"/>
              </a:xfrm>
              <a:prstGeom prst="line">
                <a:avLst/>
              </a:prstGeom>
              <a:ln w="152400" cmpd="sng">
                <a:solidFill>
                  <a:srgbClr val="7CBDD9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2DD7551-7B3D-4C6F-B1B0-11084922349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1723183"/>
                <a:ext cx="3603428" cy="0"/>
              </a:xfrm>
              <a:prstGeom prst="line">
                <a:avLst/>
              </a:prstGeom>
              <a:ln w="152400" cmpd="sng">
                <a:solidFill>
                  <a:srgbClr val="88C24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B415DD2D-1427-4597-85AD-489F2D34EB8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1906265"/>
                <a:ext cx="3603428" cy="0"/>
              </a:xfrm>
              <a:prstGeom prst="line">
                <a:avLst/>
              </a:prstGeom>
              <a:ln w="152400" cmpd="sng">
                <a:solidFill>
                  <a:srgbClr val="BD902D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7">
              <a:extLst>
                <a:ext uri="{FF2B5EF4-FFF2-40B4-BE49-F238E27FC236}">
                  <a16:creationId xmlns:a16="http://schemas.microsoft.com/office/drawing/2014/main" id="{97F42096-F554-4AC5-92FD-D000784057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3001" y="477292"/>
              <a:ext cx="1743075" cy="1714500"/>
              <a:chOff x="2646926" y="450891"/>
              <a:chExt cx="1743075" cy="1714052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9029713-F78B-45DE-B7A7-95899B547F11}"/>
                  </a:ext>
                </a:extLst>
              </p:cNvPr>
              <p:cNvSpPr/>
              <p:nvPr/>
            </p:nvSpPr>
            <p:spPr>
              <a:xfrm>
                <a:off x="2646926" y="450891"/>
                <a:ext cx="1743075" cy="1714052"/>
              </a:xfrm>
              <a:prstGeom prst="ellipse">
                <a:avLst/>
              </a:prstGeom>
              <a:solidFill>
                <a:srgbClr val="BF7196"/>
              </a:solidFill>
              <a:ln>
                <a:noFill/>
              </a:ln>
              <a:effectLst>
                <a:outerShdw blurRad="50800" dist="38100" dir="5400000" algn="t" rotWithShape="0">
                  <a:schemeClr val="tx1">
                    <a:alpha val="5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NA"/>
              </a:p>
            </p:txBody>
          </p:sp>
          <p:pic>
            <p:nvPicPr>
              <p:cNvPr id="32" name="Picture 12">
                <a:extLst>
                  <a:ext uri="{FF2B5EF4-FFF2-40B4-BE49-F238E27FC236}">
                    <a16:creationId xmlns:a16="http://schemas.microsoft.com/office/drawing/2014/main" id="{C86320A0-E77B-4353-8373-4E8A7B6922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0996" y="693565"/>
                <a:ext cx="1354933" cy="1388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459BF56-154C-4E26-B5A0-E2B03DAC690B}"/>
              </a:ext>
            </a:extLst>
          </p:cNvPr>
          <p:cNvGrpSpPr/>
          <p:nvPr/>
        </p:nvGrpSpPr>
        <p:grpSpPr>
          <a:xfrm>
            <a:off x="4137468" y="5309917"/>
            <a:ext cx="4395345" cy="997565"/>
            <a:chOff x="4137468" y="5309917"/>
            <a:chExt cx="4395345" cy="997565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D509D531-FE5E-459E-AAD4-916150640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784294" y="5688180"/>
              <a:ext cx="748519" cy="406368"/>
            </a:xfrm>
            <a:prstGeom prst="rect">
              <a:avLst/>
            </a:prstGeom>
            <a:effectLst>
              <a:glow rad="1689100">
                <a:schemeClr val="bg1">
                  <a:alpha val="0"/>
                </a:schemeClr>
              </a:glow>
            </a:effectLst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F58B7BF5-BBFB-4EE5-9DE0-8C40A9233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876920" y="5476795"/>
              <a:ext cx="694830" cy="679124"/>
            </a:xfrm>
            <a:prstGeom prst="rect">
              <a:avLst/>
            </a:prstGeom>
            <a:effectLst>
              <a:glow rad="1689100">
                <a:schemeClr val="bg1">
                  <a:alpha val="0"/>
                </a:schemeClr>
              </a:glow>
            </a:effectLst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F299964-0E30-4F58-8540-FDCF2533F537}"/>
                </a:ext>
              </a:extLst>
            </p:cNvPr>
            <p:cNvGrpSpPr/>
            <p:nvPr/>
          </p:nvGrpSpPr>
          <p:grpSpPr>
            <a:xfrm>
              <a:off x="4923119" y="5431370"/>
              <a:ext cx="969816" cy="876112"/>
              <a:chOff x="4875984" y="5431370"/>
              <a:chExt cx="969816" cy="876112"/>
            </a:xfrm>
          </p:grpSpPr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36841D2E-3111-4B94-BE35-9EC3949830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5110231" y="5431370"/>
                <a:ext cx="501323" cy="603027"/>
              </a:xfrm>
              <a:prstGeom prst="rect">
                <a:avLst/>
              </a:prstGeom>
              <a:effectLst>
                <a:glow rad="1689100">
                  <a:schemeClr val="bg1">
                    <a:alpha val="0"/>
                  </a:schemeClr>
                </a:glow>
              </a:effectLst>
            </p:spPr>
          </p:pic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13E5D5F-B22B-4B76-8B85-0627F7DA08F3}"/>
                  </a:ext>
                </a:extLst>
              </p:cNvPr>
              <p:cNvSpPr txBox="1"/>
              <p:nvPr/>
            </p:nvSpPr>
            <p:spPr>
              <a:xfrm>
                <a:off x="4875984" y="6061261"/>
                <a:ext cx="96981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baseline="-25000" dirty="0">
                    <a:solidFill>
                      <a:schemeClr val="bg1"/>
                    </a:solidFill>
                    <a:latin typeface="+mn-lt"/>
                  </a:rPr>
                  <a:t>Legal </a:t>
                </a:r>
                <a:br>
                  <a:rPr lang="en-US" sz="800" b="1" baseline="-25000" dirty="0">
                    <a:solidFill>
                      <a:schemeClr val="bg1"/>
                    </a:solidFill>
                    <a:latin typeface="+mn-lt"/>
                  </a:rPr>
                </a:br>
                <a:r>
                  <a:rPr lang="en-US" sz="800" b="1" baseline="-25000" dirty="0">
                    <a:solidFill>
                      <a:schemeClr val="bg1"/>
                    </a:solidFill>
                    <a:latin typeface="+mn-lt"/>
                  </a:rPr>
                  <a:t>Assistance </a:t>
                </a:r>
                <a:br>
                  <a:rPr lang="en-US" sz="800" b="1" baseline="-25000" dirty="0">
                    <a:solidFill>
                      <a:schemeClr val="bg1"/>
                    </a:solidFill>
                    <a:latin typeface="+mn-lt"/>
                  </a:rPr>
                </a:br>
                <a:r>
                  <a:rPr lang="en-US" sz="800" b="1" baseline="-25000" dirty="0">
                    <a:solidFill>
                      <a:schemeClr val="bg1"/>
                    </a:solidFill>
                    <a:latin typeface="+mn-lt"/>
                  </a:rPr>
                  <a:t>Centre 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7C07A69-A520-4F4A-8E88-95A9E6E10BEE}"/>
                </a:ext>
              </a:extLst>
            </p:cNvPr>
            <p:cNvGrpSpPr/>
            <p:nvPr/>
          </p:nvGrpSpPr>
          <p:grpSpPr>
            <a:xfrm>
              <a:off x="4137468" y="5309917"/>
              <a:ext cx="834138" cy="997565"/>
              <a:chOff x="3957415" y="5309917"/>
              <a:chExt cx="834138" cy="997565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9598CF20-DE44-478E-B472-3834A60AD2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4041842" y="5309917"/>
                <a:ext cx="665284" cy="718423"/>
              </a:xfrm>
              <a:prstGeom prst="rect">
                <a:avLst/>
              </a:prstGeom>
              <a:effectLst>
                <a:glow rad="1689100">
                  <a:schemeClr val="bg1">
                    <a:alpha val="0"/>
                  </a:schemeClr>
                </a:glow>
              </a:effectLst>
            </p:spPr>
          </p:pic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C1D78EF-E58B-48D7-9ED1-59592AD022E3}"/>
                  </a:ext>
                </a:extLst>
              </p:cNvPr>
              <p:cNvSpPr txBox="1"/>
              <p:nvPr/>
            </p:nvSpPr>
            <p:spPr>
              <a:xfrm>
                <a:off x="3957415" y="6061261"/>
                <a:ext cx="83413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baseline="-25000" dirty="0">
                    <a:solidFill>
                      <a:schemeClr val="bg1"/>
                    </a:solidFill>
                    <a:latin typeface="+mn-lt"/>
                  </a:rPr>
                  <a:t>Ministry of </a:t>
                </a:r>
                <a:br>
                  <a:rPr lang="en-US" sz="800" b="1" baseline="-25000" dirty="0">
                    <a:solidFill>
                      <a:schemeClr val="bg1"/>
                    </a:solidFill>
                    <a:latin typeface="+mn-lt"/>
                  </a:rPr>
                </a:br>
                <a:r>
                  <a:rPr lang="en-US" sz="800" b="1" baseline="-25000" dirty="0">
                    <a:solidFill>
                      <a:schemeClr val="bg1"/>
                    </a:solidFill>
                    <a:latin typeface="+mn-lt"/>
                  </a:rPr>
                  <a:t>Gender Equality and</a:t>
                </a:r>
                <a:br>
                  <a:rPr lang="en-US" sz="800" b="1" baseline="-25000" dirty="0">
                    <a:solidFill>
                      <a:schemeClr val="bg1"/>
                    </a:solidFill>
                    <a:latin typeface="+mn-lt"/>
                  </a:rPr>
                </a:br>
                <a:r>
                  <a:rPr lang="en-US" sz="800" b="1" baseline="-25000" dirty="0">
                    <a:solidFill>
                      <a:schemeClr val="bg1"/>
                    </a:solidFill>
                    <a:latin typeface="+mn-lt"/>
                  </a:rPr>
                  <a:t>Child Welfare</a:t>
                </a:r>
                <a:endParaRPr lang="en-NA" sz="800" b="1" baseline="-250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F8444AF4-8CC2-4C6B-8A05-0C54BE927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47889" y="5401110"/>
              <a:ext cx="748519" cy="754809"/>
            </a:xfrm>
            <a:prstGeom prst="rect">
              <a:avLst/>
            </a:prstGeom>
          </p:spPr>
        </p:pic>
      </p:grpSp>
      <p:sp>
        <p:nvSpPr>
          <p:cNvPr id="28" name="Rectangle 2">
            <a:extLst>
              <a:ext uri="{FF2B5EF4-FFF2-40B4-BE49-F238E27FC236}">
                <a16:creationId xmlns:a16="http://schemas.microsoft.com/office/drawing/2014/main" id="{F925B38B-F865-48DD-B31A-3990EB4A4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88" y="2584677"/>
            <a:ext cx="7918156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ZA" altLang="en-NA" sz="3200" b="0" kern="0">
                <a:latin typeface="MgOpen Cosmetica" panose="020B0500000300020003" pitchFamily="34" charset="0"/>
              </a:rPr>
              <a:t>Child Care and Protection Act 3 of 2015 </a:t>
            </a:r>
            <a:endParaRPr lang="en-GB" altLang="en-NA" sz="3200" b="0" kern="0" cap="all" dirty="0">
              <a:latin typeface="MgOpen Cosmetica" panose="020B05000003000200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6049CAB-20FB-46B2-BE89-43CD89F45A94}"/>
              </a:ext>
            </a:extLst>
          </p:cNvPr>
          <p:cNvSpPr/>
          <p:nvPr/>
        </p:nvSpPr>
        <p:spPr>
          <a:xfrm>
            <a:off x="617199" y="3976856"/>
            <a:ext cx="7918155" cy="9460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prstTxWarp prst="textPlain">
              <a:avLst/>
            </a:prstTxWarp>
            <a:noAutofit/>
          </a:bodyPr>
          <a:lstStyle/>
          <a:p>
            <a:pPr algn="ctr"/>
            <a:r>
              <a:rPr lang="en-GB" altLang="en-NA" sz="5400" b="1" kern="100" cap="none" dirty="0">
                <a:ln w="0"/>
                <a:solidFill>
                  <a:schemeClr val="bg1"/>
                </a:solidFill>
                <a:latin typeface="MgOpen Cosmetica" panose="020B0500000300020003"/>
              </a:rPr>
              <a:t>ADOPTION</a:t>
            </a:r>
            <a:endParaRPr lang="en-US" sz="5400" b="1" kern="100" cap="none" dirty="0">
              <a:ln w="0"/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6041D2-40F9-4902-A386-66CAFC6E053E}"/>
              </a:ext>
            </a:extLst>
          </p:cNvPr>
          <p:cNvSpPr txBox="1"/>
          <p:nvPr/>
        </p:nvSpPr>
        <p:spPr>
          <a:xfrm>
            <a:off x="3804197" y="3234556"/>
            <a:ext cx="1696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b="1" dirty="0">
                <a:solidFill>
                  <a:schemeClr val="bg1"/>
                </a:solidFill>
                <a:latin typeface="MgOpen Cosmetica" panose="020B0500000300020003"/>
              </a:rPr>
              <a:t>Chapter 17</a:t>
            </a:r>
          </a:p>
        </p:txBody>
      </p:sp>
    </p:spTree>
    <p:extLst>
      <p:ext uri="{BB962C8B-B14F-4D97-AF65-F5344CB8AC3E}">
        <p14:creationId xmlns:p14="http://schemas.microsoft.com/office/powerpoint/2010/main" val="4233687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34047A2-5A43-470B-B8DE-CCE965DE8211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7093460" y="3818904"/>
            <a:ext cx="4953" cy="455035"/>
          </a:xfrm>
          <a:prstGeom prst="straightConnector1">
            <a:avLst/>
          </a:prstGeom>
          <a:ln w="38100">
            <a:solidFill>
              <a:srgbClr val="BF71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5">
            <a:extLst>
              <a:ext uri="{FF2B5EF4-FFF2-40B4-BE49-F238E27FC236}">
                <a16:creationId xmlns:a16="http://schemas.microsoft.com/office/drawing/2014/main" id="{416BA5C9-1782-407D-B557-6660C4EAC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2488" y="556975"/>
            <a:ext cx="6350324" cy="990217"/>
          </a:xfrm>
          <a:prstGeom prst="rect">
            <a:avLst/>
          </a:prstGeom>
          <a:solidFill>
            <a:srgbClr val="BF7196">
              <a:alpha val="20000"/>
            </a:srgbClr>
          </a:solidFill>
          <a:ln w="15875">
            <a:solidFill>
              <a:srgbClr val="BF7196"/>
            </a:solidFill>
          </a:ln>
        </p:spPr>
        <p:txBody>
          <a:bodyPr vert="horz" wrap="squar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Step 2: Adoption of a specific child by a specific adoptive parent is in the child’s best interests.</a:t>
            </a:r>
            <a:endParaRPr lang="en-GB" altLang="en-NA" sz="1800" b="1" kern="0" dirty="0">
              <a:solidFill>
                <a:srgbClr val="BF7196"/>
              </a:solidFill>
              <a:latin typeface="MgOpen Cosmetica" panose="020B0500000300020003" pitchFamily="34" charset="0"/>
            </a:endParaRP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8CDE2058-5EE7-4DE4-8A90-22528C31E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30" y="1997691"/>
            <a:ext cx="4473495" cy="1821213"/>
          </a:xfrm>
          <a:prstGeom prst="rect">
            <a:avLst/>
          </a:prstGeom>
          <a:solidFill>
            <a:schemeClr val="bg2">
              <a:lumMod val="40000"/>
              <a:lumOff val="60000"/>
              <a:alpha val="34000"/>
            </a:schemeClr>
          </a:solidFill>
          <a:ln w="15875">
            <a:solidFill>
              <a:srgbClr val="BF7196"/>
            </a:solidFill>
          </a:ln>
        </p:spPr>
        <p:txBody>
          <a:bodyPr vert="horz" wrap="squar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4. 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APPLICATION TO ADOPT: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Prospective adoptive parent applies to adopt a child, after being matched with a specific child by a social worker</a:t>
            </a:r>
            <a:endParaRPr lang="en-GB" altLang="en-NA" sz="1800" b="1" kern="0" dirty="0">
              <a:solidFill>
                <a:srgbClr val="BF7196"/>
              </a:solidFill>
              <a:latin typeface="MgOpen Cosmetica" panose="020B0500000300020003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15D4CF1-C929-4226-8A13-31C93ACE3507}"/>
              </a:ext>
            </a:extLst>
          </p:cNvPr>
          <p:cNvCxnSpPr>
            <a:cxnSpLocks/>
            <a:stCxn id="24" idx="3"/>
            <a:endCxn id="28" idx="1"/>
          </p:cNvCxnSpPr>
          <p:nvPr/>
        </p:nvCxnSpPr>
        <p:spPr>
          <a:xfrm>
            <a:off x="5108325" y="2908298"/>
            <a:ext cx="545314" cy="0"/>
          </a:xfrm>
          <a:prstGeom prst="straightConnector1">
            <a:avLst/>
          </a:prstGeom>
          <a:ln w="38100">
            <a:solidFill>
              <a:srgbClr val="BF71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5">
            <a:extLst>
              <a:ext uri="{FF2B5EF4-FFF2-40B4-BE49-F238E27FC236}">
                <a16:creationId xmlns:a16="http://schemas.microsoft.com/office/drawing/2014/main" id="{0A0D7DEE-2188-4225-82B9-62F686035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2" y="4273939"/>
            <a:ext cx="5103811" cy="1821213"/>
          </a:xfrm>
          <a:prstGeom prst="rect">
            <a:avLst/>
          </a:prstGeom>
          <a:solidFill>
            <a:schemeClr val="bg2">
              <a:lumMod val="40000"/>
              <a:lumOff val="60000"/>
              <a:alpha val="34000"/>
            </a:schemeClr>
          </a:solidFill>
          <a:ln w="15875">
            <a:solidFill>
              <a:srgbClr val="BF7196"/>
            </a:solidFill>
          </a:ln>
        </p:spPr>
        <p:txBody>
          <a:bodyPr vert="horz" wrap="squar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6. 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CONSENT: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Persons whose consent is required give consent (unless court dispenses with consent or overrules unreasonable lack of consent)</a:t>
            </a:r>
            <a:endParaRPr lang="en-GB" altLang="en-NA" sz="1800" b="1" kern="0" dirty="0">
              <a:solidFill>
                <a:srgbClr val="BF7196"/>
              </a:solidFill>
              <a:latin typeface="MgOpen Cosmetica" panose="020B0500000300020003" pitchFamily="34" charset="0"/>
            </a:endParaRPr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id="{98B7AC5D-861E-4A98-9E89-8AFF2C925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3639" y="1997691"/>
            <a:ext cx="2879641" cy="1821213"/>
          </a:xfrm>
          <a:prstGeom prst="rect">
            <a:avLst/>
          </a:prstGeom>
          <a:solidFill>
            <a:schemeClr val="bg2">
              <a:lumMod val="40000"/>
              <a:lumOff val="60000"/>
              <a:alpha val="34000"/>
            </a:schemeClr>
          </a:solidFill>
          <a:ln w="15875">
            <a:solidFill>
              <a:srgbClr val="BF7196"/>
            </a:solidFill>
          </a:ln>
        </p:spPr>
        <p:txBody>
          <a:bodyPr vert="horz" wrap="squar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5. 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NOTICE: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Children’s court </a:t>
            </a:r>
            <a:b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</a:b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sends notice to persons required to consent</a:t>
            </a:r>
          </a:p>
        </p:txBody>
      </p:sp>
    </p:spTree>
    <p:extLst>
      <p:ext uri="{BB962C8B-B14F-4D97-AF65-F5344CB8AC3E}">
        <p14:creationId xmlns:p14="http://schemas.microsoft.com/office/powerpoint/2010/main" val="1295742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5">
            <a:extLst>
              <a:ext uri="{FF2B5EF4-FFF2-40B4-BE49-F238E27FC236}">
                <a16:creationId xmlns:a16="http://schemas.microsoft.com/office/drawing/2014/main" id="{16DA5964-99CB-4A5D-9191-5A613CF9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5088" y="1836538"/>
            <a:ext cx="3477724" cy="2929209"/>
          </a:xfrm>
          <a:prstGeom prst="rect">
            <a:avLst/>
          </a:prstGeom>
          <a:solidFill>
            <a:schemeClr val="bg2">
              <a:lumMod val="40000"/>
              <a:lumOff val="60000"/>
              <a:alpha val="34000"/>
            </a:schemeClr>
          </a:solidFill>
          <a:ln w="15875">
            <a:solidFill>
              <a:srgbClr val="BF7196"/>
            </a:solidFill>
          </a:ln>
        </p:spPr>
        <p:txBody>
          <a:bodyPr vert="horz" wrap="squar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8. 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ADOPTION ORDER: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If adoption is in child’s best interests, court makes an adoption order (may be preceded by a provisional adoption order until the end of the cooling-off period for withdrawal of consent)</a:t>
            </a:r>
          </a:p>
        </p:txBody>
      </p:sp>
      <p:sp>
        <p:nvSpPr>
          <p:cNvPr id="40" name="Rectangle 5">
            <a:extLst>
              <a:ext uri="{FF2B5EF4-FFF2-40B4-BE49-F238E27FC236}">
                <a16:creationId xmlns:a16="http://schemas.microsoft.com/office/drawing/2014/main" id="{16DA5964-99CB-4A5D-9191-5A613CF9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836538"/>
            <a:ext cx="3898583" cy="2929209"/>
          </a:xfrm>
          <a:prstGeom prst="rect">
            <a:avLst/>
          </a:prstGeom>
          <a:solidFill>
            <a:schemeClr val="bg1"/>
          </a:solidFill>
          <a:ln w="15875">
            <a:solidFill>
              <a:srgbClr val="BF7196"/>
            </a:solidFill>
          </a:ln>
        </p:spPr>
        <p:txBody>
          <a:bodyPr vert="horz" wrap="squar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OPTIONAL 7.</a:t>
            </a: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 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Adoption plans (optional). </a:t>
            </a:r>
            <a:b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</a:b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The birth parent and the adoptive parent may decide to make an adoption plan governing things like contact and information-sharing. (This option is available only in respect of “disclosed” adoptions.)</a:t>
            </a:r>
            <a:endParaRPr lang="en-GB" altLang="en-NA" sz="1800" b="1" kern="0" dirty="0">
              <a:solidFill>
                <a:srgbClr val="BF7196"/>
              </a:solidFill>
              <a:latin typeface="MgOpen Cosmetica" panose="020B0500000300020003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376665B-A415-4C8D-9E13-233D27FF23F0}"/>
              </a:ext>
            </a:extLst>
          </p:cNvPr>
          <p:cNvCxnSpPr>
            <a:cxnSpLocks/>
          </p:cNvCxnSpPr>
          <p:nvPr/>
        </p:nvCxnSpPr>
        <p:spPr>
          <a:xfrm>
            <a:off x="4509774" y="3287860"/>
            <a:ext cx="545314" cy="0"/>
          </a:xfrm>
          <a:prstGeom prst="straightConnector1">
            <a:avLst/>
          </a:prstGeom>
          <a:ln w="38100">
            <a:solidFill>
              <a:srgbClr val="BF71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644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43A040B-4019-4643-BA8F-ADD482B186D9}"/>
              </a:ext>
            </a:extLst>
          </p:cNvPr>
          <p:cNvCxnSpPr>
            <a:cxnSpLocks/>
          </p:cNvCxnSpPr>
          <p:nvPr/>
        </p:nvCxnSpPr>
        <p:spPr>
          <a:xfrm>
            <a:off x="4759929" y="4133243"/>
            <a:ext cx="468000" cy="0"/>
          </a:xfrm>
          <a:prstGeom prst="straightConnector1">
            <a:avLst/>
          </a:prstGeom>
          <a:ln w="38100">
            <a:solidFill>
              <a:srgbClr val="BF71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5">
            <a:extLst>
              <a:ext uri="{FF2B5EF4-FFF2-40B4-BE49-F238E27FC236}">
                <a16:creationId xmlns:a16="http://schemas.microsoft.com/office/drawing/2014/main" id="{16DA5964-99CB-4A5D-9191-5A613CF9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6235" y="2778912"/>
            <a:ext cx="3296575" cy="2652210"/>
          </a:xfrm>
          <a:prstGeom prst="rect">
            <a:avLst/>
          </a:prstGeom>
          <a:solidFill>
            <a:schemeClr val="bg2">
              <a:lumMod val="40000"/>
              <a:lumOff val="60000"/>
              <a:alpha val="34000"/>
            </a:schemeClr>
          </a:solidFill>
          <a:ln w="15875">
            <a:solidFill>
              <a:srgbClr val="BF7196"/>
            </a:solidFill>
          </a:ln>
        </p:spPr>
        <p:txBody>
          <a:bodyPr vert="horz" wrap="squar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10. 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BIRTH RECORD: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Adoption order is copied to Ministry for Home Affairs and Immigration so that birth register can be altered to list the adoptive parent as the child’s parent.</a:t>
            </a:r>
          </a:p>
        </p:txBody>
      </p:sp>
      <p:sp>
        <p:nvSpPr>
          <p:cNvPr id="106" name="Rectangle 5">
            <a:extLst>
              <a:ext uri="{FF2B5EF4-FFF2-40B4-BE49-F238E27FC236}">
                <a16:creationId xmlns:a16="http://schemas.microsoft.com/office/drawing/2014/main" id="{416BA5C9-1782-407D-B557-6660C4EAC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9798" y="1648138"/>
            <a:ext cx="6386566" cy="713218"/>
          </a:xfrm>
          <a:prstGeom prst="rect">
            <a:avLst/>
          </a:prstGeom>
          <a:solidFill>
            <a:srgbClr val="BF7196">
              <a:alpha val="20000"/>
            </a:srgbClr>
          </a:solidFill>
          <a:ln w="15875">
            <a:solidFill>
              <a:srgbClr val="BF7196"/>
            </a:solidFill>
          </a:ln>
        </p:spPr>
        <p:txBody>
          <a:bodyPr vert="horz" wrap="non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Step 3: Record-keeping after the adoption order is issued.</a:t>
            </a:r>
            <a:endParaRPr lang="en-GB" altLang="en-NA" sz="1800" b="1" kern="0" dirty="0">
              <a:solidFill>
                <a:srgbClr val="BF7196"/>
              </a:solidFill>
              <a:latin typeface="MgOpen Cosmetica" panose="020B0500000300020003" pitchFamily="34" charset="0"/>
            </a:endParaRP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16DA5964-99CB-4A5D-9191-5A613CF9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778912"/>
            <a:ext cx="4141963" cy="2652210"/>
          </a:xfrm>
          <a:prstGeom prst="rect">
            <a:avLst/>
          </a:prstGeom>
          <a:solidFill>
            <a:schemeClr val="bg2">
              <a:lumMod val="40000"/>
              <a:lumOff val="60000"/>
              <a:alpha val="34000"/>
            </a:schemeClr>
          </a:solidFill>
          <a:ln w="15875">
            <a:solidFill>
              <a:srgbClr val="BF7196"/>
            </a:solidFill>
          </a:ln>
        </p:spPr>
        <p:txBody>
          <a:bodyPr vert="horz" wrap="squar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9. 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ADOPTION REGISTER: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Adoption Registrar records basic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information about the adoption in the Adoption Register. (The child has a right to access the information in the Adoption Register after reaching the age of majority.)</a:t>
            </a:r>
            <a:endParaRPr lang="en-GB" altLang="en-NA" sz="1800" b="1" kern="0" dirty="0">
              <a:solidFill>
                <a:srgbClr val="BF7196"/>
              </a:solidFill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370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340" y="842140"/>
            <a:ext cx="39285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ZA" altLang="en-NA" sz="2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Who can adopt a child?</a:t>
            </a:r>
            <a:endParaRPr lang="en-GB" altLang="en-NA" sz="2800" b="1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957" y="1560360"/>
            <a:ext cx="7432085" cy="337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C0809E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altLang="en-NA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marital status: </a:t>
            </a:r>
          </a:p>
          <a:p>
            <a:pPr marL="630238" lvl="1" indent="-268288" eaLnBrk="1" hangingPunct="1">
              <a:spcBef>
                <a:spcPts val="0"/>
              </a:spcBef>
              <a:spcAft>
                <a:spcPts val="0"/>
              </a:spcAft>
              <a:buClr>
                <a:srgbClr val="C0809E"/>
              </a:buClr>
              <a:buFont typeface="Courier New" panose="02070309020205020404" pitchFamily="49" charset="0"/>
              <a:buChar char="o"/>
            </a:pP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spouses in a marriage acting jointly</a:t>
            </a:r>
          </a:p>
          <a:p>
            <a:pPr marL="630238" lvl="1" indent="-268288" eaLnBrk="1" hangingPunct="1">
              <a:spcBef>
                <a:spcPts val="0"/>
              </a:spcBef>
              <a:spcAft>
                <a:spcPts val="0"/>
              </a:spcAft>
              <a:buClr>
                <a:srgbClr val="C0809E"/>
              </a:buClr>
              <a:buFont typeface="Courier New" panose="02070309020205020404" pitchFamily="49" charset="0"/>
              <a:buChar char="o"/>
            </a:pP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step-parent (married to biological parent)</a:t>
            </a:r>
          </a:p>
          <a:p>
            <a:pPr marL="630238" lvl="1" indent="-268288" eaLnBrk="1" hangingPunct="1">
              <a:spcBef>
                <a:spcPts val="0"/>
              </a:spcBef>
              <a:spcAft>
                <a:spcPts val="600"/>
              </a:spcAft>
              <a:buClr>
                <a:srgbClr val="C0809E"/>
              </a:buClr>
              <a:buFont typeface="Courier New" panose="02070309020205020404" pitchFamily="49" charset="0"/>
              <a:buChar char="o"/>
            </a:pP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widow, widower, divorced, single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C0809E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altLang="en-NA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age: at least 25 years old </a:t>
            </a:r>
            <a:br>
              <a:rPr lang="en-ZA" altLang="en-NA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altLang="en-NA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(unless they motivate exception)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C0809E"/>
              </a:buClr>
              <a:buSzPct val="90000"/>
              <a:buFont typeface="Wingdings" panose="05000000000000000000" pitchFamily="2" charset="2"/>
              <a:buChar char="l"/>
            </a:pPr>
            <a:r>
              <a:rPr lang="en-GB" altLang="en-NA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habitually resident in Namibia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C0809E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altLang="en-NA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fit to undertake parental responsibilities and rights (police clearance certificate)</a:t>
            </a: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416BA5C9-1782-407D-B557-6660C4EAC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" y="5033870"/>
            <a:ext cx="7921625" cy="1267215"/>
          </a:xfrm>
          <a:prstGeom prst="rect">
            <a:avLst/>
          </a:prstGeom>
          <a:solidFill>
            <a:srgbClr val="BF7196">
              <a:alpha val="20000"/>
            </a:srgbClr>
          </a:solidFill>
          <a:ln w="15875">
            <a:solidFill>
              <a:srgbClr val="BF7196"/>
            </a:solidFill>
          </a:ln>
        </p:spPr>
        <p:txBody>
          <a:bodyPr vert="horz" wrap="squar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rgbClr val="BF7196"/>
                </a:solidFill>
                <a:latin typeface="MgOpen Cosmetica" panose="020B0604020202020204"/>
              </a:rPr>
              <a:t>A person is eligible to adopt a child ONLY IF the person has been approved as a prospective adoptive parent and listed in the Register of Adoptable Children and Prospective Adoptive Parents (</a:t>
            </a:r>
            <a:r>
              <a:rPr lang="en-US" sz="1800" b="1" dirty="0" err="1">
                <a:solidFill>
                  <a:srgbClr val="BF7196"/>
                </a:solidFill>
                <a:latin typeface="MgOpen Cosmetica" panose="020B0604020202020204"/>
              </a:rPr>
              <a:t>RACAP</a:t>
            </a:r>
            <a:r>
              <a:rPr lang="en-US" sz="1800" b="1" dirty="0">
                <a:solidFill>
                  <a:srgbClr val="BF7196"/>
                </a:solidFill>
                <a:latin typeface="MgOpen Cosmetica" panose="020B0604020202020204"/>
              </a:rPr>
              <a:t>).</a:t>
            </a:r>
            <a:endParaRPr lang="en-US" sz="1800" dirty="0">
              <a:solidFill>
                <a:srgbClr val="BF7196"/>
              </a:solidFill>
              <a:latin typeface="MgOpen Cosmetica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0400" y="549275"/>
            <a:ext cx="2342413" cy="301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76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09447" y="562724"/>
            <a:ext cx="2223365" cy="1484803"/>
          </a:xfrm>
          <a:prstGeom prst="rect">
            <a:avLst/>
          </a:prstGeom>
        </p:spPr>
      </p:pic>
      <p:sp>
        <p:nvSpPr>
          <p:cNvPr id="106" name="Rectangle 5">
            <a:extLst>
              <a:ext uri="{FF2B5EF4-FFF2-40B4-BE49-F238E27FC236}">
                <a16:creationId xmlns:a16="http://schemas.microsoft.com/office/drawing/2014/main" id="{416BA5C9-1782-407D-B557-6660C4EAC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9" y="1581252"/>
            <a:ext cx="5530820" cy="4716000"/>
          </a:xfrm>
          <a:prstGeom prst="rect">
            <a:avLst/>
          </a:prstGeom>
          <a:solidFill>
            <a:srgbClr val="BF7196">
              <a:alpha val="15000"/>
            </a:srgbClr>
          </a:solidFill>
          <a:ln w="15875">
            <a:solidFill>
              <a:srgbClr val="BF7196"/>
            </a:solidFill>
          </a:ln>
        </p:spPr>
        <p:txBody>
          <a:bodyPr vert="horz" wrap="square" lIns="216000" tIns="180000" rIns="216000" bIns="180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spcAft>
                <a:spcPts val="800"/>
              </a:spcAft>
              <a:buFontTx/>
              <a:buNone/>
            </a:pPr>
            <a:r>
              <a:rPr lang="en-ZA" altLang="en-NA" sz="20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Frequently-asked questions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ZA" altLang="en-NA" sz="17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Can spouses in a customary marriage adopt a child jointly? </a:t>
            </a:r>
          </a:p>
          <a:p>
            <a:pPr marL="0" indent="0" eaLnBrk="1" hangingPunct="1">
              <a:spcBef>
                <a:spcPts val="0"/>
              </a:spcBef>
              <a:spcAft>
                <a:spcPts val="800"/>
              </a:spcAft>
              <a:buFontTx/>
              <a:buNone/>
            </a:pPr>
            <a:r>
              <a:rPr lang="en-ZA" altLang="en-NA" sz="1700" b="1" i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Yes.</a:t>
            </a:r>
            <a:r>
              <a:rPr lang="en-ZA" altLang="en-NA" sz="17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 </a:t>
            </a:r>
            <a:r>
              <a:rPr lang="en-ZA" altLang="en-NA" sz="17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Spouses in a “marriage” can adopt jointly.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ZA" altLang="en-NA" sz="17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Can same-sex partners adopt a child jointly?</a:t>
            </a:r>
          </a:p>
          <a:p>
            <a:pPr marL="0" indent="0" eaLnBrk="1" hangingPunct="1">
              <a:spcBef>
                <a:spcPts val="0"/>
              </a:spcBef>
              <a:spcAft>
                <a:spcPts val="800"/>
              </a:spcAft>
              <a:buFontTx/>
              <a:buNone/>
            </a:pPr>
            <a:r>
              <a:rPr lang="en-ZA" altLang="en-NA" sz="1700" b="1" i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No. </a:t>
            </a:r>
            <a:r>
              <a:rPr lang="en-ZA" altLang="en-NA" sz="17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Only “spouses in a marriage” can adopt a child jointly.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ZA" altLang="en-NA" sz="17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Can opposite-sex couples who are cohabiting without being married adopt a child jointly?</a:t>
            </a:r>
          </a:p>
          <a:p>
            <a:pPr marL="0" indent="0" eaLnBrk="1" hangingPunct="1">
              <a:spcBef>
                <a:spcPts val="0"/>
              </a:spcBef>
              <a:spcAft>
                <a:spcPts val="800"/>
              </a:spcAft>
              <a:buFontTx/>
              <a:buNone/>
            </a:pPr>
            <a:r>
              <a:rPr lang="en-ZA" altLang="en-NA" sz="1700" b="1" i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No. </a:t>
            </a:r>
            <a:r>
              <a:rPr lang="en-ZA" altLang="en-NA" sz="17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Joint adoption is possible only for married spouses.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ZA" altLang="en-NA" sz="17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Is domestic adoption limited to Namibian citizens?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ZA" altLang="en-NA" sz="1700" b="1" i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No. </a:t>
            </a:r>
            <a:r>
              <a:rPr lang="en-ZA" altLang="en-NA" sz="17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A domestic adoption can take place in respect of any of the adoptive parent who is habitually resident in Namibia.</a:t>
            </a:r>
            <a:endParaRPr lang="en-GB" altLang="en-NA" sz="1700" b="1" kern="0" dirty="0">
              <a:solidFill>
                <a:srgbClr val="BF7196"/>
              </a:solidFill>
              <a:latin typeface="MgOpen Cosmetica" panose="020B0500000300020003" pitchFamily="34" charset="0"/>
            </a:endParaRP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16DA5964-99CB-4A5D-9191-5A613CF9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9447" y="2024974"/>
            <a:ext cx="2232000" cy="4272278"/>
          </a:xfrm>
          <a:prstGeom prst="rect">
            <a:avLst/>
          </a:prstGeom>
          <a:solidFill>
            <a:srgbClr val="BF7196">
              <a:alpha val="30000"/>
            </a:srgbClr>
          </a:solidFill>
          <a:ln w="15875">
            <a:solidFill>
              <a:srgbClr val="BF7196"/>
            </a:solidFill>
          </a:ln>
        </p:spPr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Step-parent 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adoption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6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The Act </a:t>
            </a:r>
            <a:r>
              <a:rPr lang="en-ZA" altLang="en-NA" sz="16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provides for adoption by a </a:t>
            </a:r>
            <a:r>
              <a:rPr lang="en-ZA" altLang="en-NA" sz="16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step-parent</a:t>
            </a:r>
            <a:r>
              <a:rPr lang="en-ZA" altLang="en-NA" sz="16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 (adoption by “the spouse of a parent of the child”).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6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There is no provision for joint adoption by the step-parent together with this biological parent,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6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because the biological parent has no need to adopt.</a:t>
            </a:r>
          </a:p>
        </p:txBody>
      </p:sp>
    </p:spTree>
    <p:extLst>
      <p:ext uri="{BB962C8B-B14F-4D97-AF65-F5344CB8AC3E}">
        <p14:creationId xmlns:p14="http://schemas.microsoft.com/office/powerpoint/2010/main" val="3741777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5">
            <a:extLst>
              <a:ext uri="{FF2B5EF4-FFF2-40B4-BE49-F238E27FC236}">
                <a16:creationId xmlns:a16="http://schemas.microsoft.com/office/drawing/2014/main" id="{416BA5C9-1782-407D-B557-6660C4EAC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704" y="2019144"/>
            <a:ext cx="4395901" cy="4298815"/>
          </a:xfrm>
          <a:prstGeom prst="rect">
            <a:avLst/>
          </a:prstGeom>
          <a:solidFill>
            <a:srgbClr val="BF7196">
              <a:alpha val="20000"/>
            </a:srgbClr>
          </a:solidFill>
          <a:ln w="15875">
            <a:solidFill>
              <a:srgbClr val="BF7196"/>
            </a:solidFill>
          </a:ln>
        </p:spPr>
        <p:txBody>
          <a:bodyPr vert="horz" wrap="squar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Applicant completes application form including: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D9767E"/>
              </a:buClr>
            </a:pPr>
            <a:r>
              <a:rPr lang="en-US" sz="1800" b="1" dirty="0">
                <a:solidFill>
                  <a:schemeClr val="tx1"/>
                </a:solidFill>
                <a:latin typeface="MgOpen Cosmetica" panose="020B0604020202020204"/>
              </a:rPr>
              <a:t>basic information</a:t>
            </a:r>
            <a:br>
              <a:rPr lang="en-US" sz="1800" dirty="0">
                <a:solidFill>
                  <a:schemeClr val="tx1"/>
                </a:solidFill>
                <a:latin typeface="MgOpen Cosmetica" panose="020B0604020202020204"/>
              </a:rPr>
            </a:br>
            <a:r>
              <a:rPr lang="en-US" sz="1600" b="1" dirty="0">
                <a:solidFill>
                  <a:schemeClr val="tx1"/>
                </a:solidFill>
                <a:latin typeface="MgOpen Cosmetica" panose="020B0604020202020204"/>
              </a:rPr>
              <a:t>(</a:t>
            </a:r>
            <a:r>
              <a:rPr lang="en-US" sz="1600" dirty="0">
                <a:solidFill>
                  <a:schemeClr val="tx1"/>
                </a:solidFill>
                <a:latin typeface="MgOpen Cosmetica" panose="020B0604020202020204"/>
              </a:rPr>
              <a:t>citizenship, residency status, marital status, religion, main languages spoken, other persons in household, financial position, health)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D9767E"/>
              </a:buClr>
            </a:pPr>
            <a:r>
              <a:rPr lang="en-US" sz="1800" b="1" dirty="0">
                <a:solidFill>
                  <a:schemeClr val="tx1"/>
                </a:solidFill>
                <a:latin typeface="MgOpen Cosmetica" panose="020B0604020202020204"/>
              </a:rPr>
              <a:t>reasons for wanting to adopt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D9767E"/>
              </a:buClr>
            </a:pPr>
            <a:r>
              <a:rPr lang="en-US" sz="1800" b="1" dirty="0">
                <a:solidFill>
                  <a:schemeClr val="tx1"/>
                </a:solidFill>
                <a:latin typeface="MgOpen Cosmetica" panose="020B0604020202020204"/>
              </a:rPr>
              <a:t>preferences for adopted child </a:t>
            </a:r>
            <a:r>
              <a:rPr lang="en-US" sz="1800" dirty="0">
                <a:solidFill>
                  <a:schemeClr val="tx1"/>
                </a:solidFill>
                <a:latin typeface="MgOpen Cosmetica" panose="020B0604020202020204"/>
              </a:rPr>
              <a:t>(sex, age, </a:t>
            </a:r>
            <a:r>
              <a:rPr lang="en-US" sz="1800" dirty="0" err="1">
                <a:solidFill>
                  <a:schemeClr val="tx1"/>
                </a:solidFill>
                <a:latin typeface="MgOpen Cosmetica" panose="020B0604020202020204"/>
              </a:rPr>
              <a:t>etc</a:t>
            </a:r>
            <a:r>
              <a:rPr lang="en-US" sz="1800" dirty="0">
                <a:solidFill>
                  <a:schemeClr val="tx1"/>
                </a:solidFill>
                <a:latin typeface="MgOpen Cosmetica" panose="020B0604020202020204"/>
              </a:rPr>
              <a:t>)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D9767E"/>
              </a:buClr>
            </a:pPr>
            <a:r>
              <a:rPr lang="en-US" sz="1800" b="1" dirty="0">
                <a:solidFill>
                  <a:schemeClr val="tx1"/>
                </a:solidFill>
                <a:latin typeface="MgOpen Cosmetica" panose="020B0604020202020204"/>
              </a:rPr>
              <a:t>“disclosed” or “non-disclosed” adoption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D9767E"/>
              </a:buClr>
            </a:pPr>
            <a:r>
              <a:rPr lang="en-US" sz="1800" b="1" dirty="0">
                <a:solidFill>
                  <a:schemeClr val="tx1"/>
                </a:solidFill>
                <a:latin typeface="MgOpen Cosmetica" panose="020B0604020202020204"/>
              </a:rPr>
              <a:t>police clearance certificate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16DA5964-99CB-4A5D-9191-5A613CF9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4862" y="2019144"/>
            <a:ext cx="3287951" cy="4283426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rgbClr val="BF7196"/>
            </a:solidFill>
          </a:ln>
        </p:spPr>
        <p:txBody>
          <a:bodyPr vert="horz" wrap="squar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latin typeface="MgOpen Cosmetica" panose="020B0604020202020204"/>
              </a:rPr>
              <a:t>“Disclosed” adoption = </a:t>
            </a:r>
            <a:r>
              <a:rPr lang="en-US" sz="1600" dirty="0">
                <a:solidFill>
                  <a:schemeClr val="tx1"/>
                </a:solidFill>
                <a:latin typeface="MgOpen Cosmetica" panose="020B0604020202020204"/>
              </a:rPr>
              <a:t>adoptive parents and birth parents know each other’s identities and adoptive parents </a:t>
            </a:r>
            <a:r>
              <a:rPr lang="en-US" sz="1600" i="1" dirty="0">
                <a:solidFill>
                  <a:schemeClr val="tx1"/>
                </a:solidFill>
                <a:latin typeface="MgOpen Cosmetica" panose="020B0604020202020204"/>
              </a:rPr>
              <a:t>may </a:t>
            </a:r>
            <a:r>
              <a:rPr lang="en-US" sz="1600" dirty="0">
                <a:solidFill>
                  <a:schemeClr val="tx1"/>
                </a:solidFill>
                <a:latin typeface="MgOpen Cosmetica" panose="020B0604020202020204"/>
              </a:rPr>
              <a:t>decide to allow contact between child &amp; birth parents </a:t>
            </a:r>
            <a:r>
              <a:rPr lang="en-US" sz="1600" i="1" dirty="0">
                <a:solidFill>
                  <a:schemeClr val="tx1"/>
                </a:solidFill>
                <a:latin typeface="MgOpen Cosmetica" panose="020B0604020202020204"/>
              </a:rPr>
              <a:t>(not required)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latin typeface="MgOpen Cosmetica" panose="020B0604020202020204"/>
              </a:rPr>
              <a:t>“Non-disclosed” adoption = </a:t>
            </a:r>
            <a:r>
              <a:rPr lang="en-US" sz="1600" dirty="0">
                <a:solidFill>
                  <a:schemeClr val="tx1"/>
                </a:solidFill>
                <a:latin typeface="MgOpen Cosmetica" panose="020B0604020202020204"/>
              </a:rPr>
              <a:t>identities not revealed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>
                <a:solidFill>
                  <a:srgbClr val="BF7196"/>
                </a:solidFill>
                <a:latin typeface="MgOpen Cosmetica" panose="020B0604020202020204"/>
              </a:rPr>
              <a:t>Note that </a:t>
            </a:r>
            <a:r>
              <a:rPr lang="en-US" sz="1600" b="1" i="1" dirty="0">
                <a:solidFill>
                  <a:srgbClr val="BF7196"/>
                </a:solidFill>
                <a:latin typeface="MgOpen Cosmetica" panose="020B0604020202020204"/>
              </a:rPr>
              <a:t>all </a:t>
            </a:r>
            <a:r>
              <a:rPr lang="en-US" sz="1600" b="1" dirty="0">
                <a:solidFill>
                  <a:srgbClr val="BF7196"/>
                </a:solidFill>
                <a:latin typeface="MgOpen Cosmetica" panose="020B0604020202020204"/>
              </a:rPr>
              <a:t>adopted children have the right to access information about identity of their birth parents from the Adoption Register when they reach the age of majority. </a:t>
            </a:r>
            <a:endParaRPr lang="en-ZA" altLang="en-NA" sz="1600" b="1" kern="0" dirty="0">
              <a:solidFill>
                <a:srgbClr val="BF7196"/>
              </a:solidFill>
              <a:latin typeface="MgOpen Cosmetica" panose="020B060402020202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66462" y="1466569"/>
            <a:ext cx="6119099" cy="400110"/>
          </a:xfrm>
          <a:prstGeom prst="rect">
            <a:avLst/>
          </a:prstGeom>
          <a:solidFill>
            <a:srgbClr val="BF7196">
              <a:alpha val="37000"/>
            </a:srgbClr>
          </a:solidFill>
          <a:ln w="28575">
            <a:solidFill>
              <a:srgbClr val="BF7196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MgOpen Cosmetica" panose="020B0604020202020204"/>
              </a:rPr>
              <a:t>(1) Application to be a prospective adoptive parent </a:t>
            </a:r>
            <a:endParaRPr lang="en-US" dirty="0">
              <a:solidFill>
                <a:srgbClr val="000000"/>
              </a:solidFill>
              <a:latin typeface="MgOpen Cosmetica" panose="020B0604020202020204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348D9CB-DFDA-4E79-9CE2-7F0E7B3CFE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5026" y="554100"/>
            <a:ext cx="4010869" cy="78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2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086" y="568564"/>
            <a:ext cx="647972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ZA" altLang="en-NA" sz="2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Special requirements for non-Namibians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ZA" altLang="en-NA" sz="2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habitually resident in Namibia </a:t>
            </a:r>
            <a:endParaRPr lang="en-GB" altLang="en-NA" sz="2800" b="1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id="{D39E01CE-C0AB-474C-BA00-4772ABCA3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15221"/>
            <a:ext cx="7921625" cy="2652210"/>
          </a:xfrm>
          <a:prstGeom prst="rect">
            <a:avLst/>
          </a:prstGeom>
          <a:solidFill>
            <a:srgbClr val="BF7196"/>
          </a:solidFill>
          <a:ln>
            <a:noFill/>
          </a:ln>
        </p:spPr>
        <p:txBody>
          <a:bodyPr vert="horz" wrap="squar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266700" indent="-266700" algn="just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ZA" altLang="en-NA" sz="1800" b="1" kern="0" spc="-30" dirty="0">
                <a:latin typeface="MgOpen Cosmetica" panose="020B0500000300020003" pitchFamily="34" charset="0"/>
              </a:rPr>
              <a:t>information about laws on adoption in applicant’s country of citizenship</a:t>
            </a:r>
          </a:p>
          <a:p>
            <a:pPr marL="266700" indent="-26670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ZA" altLang="en-NA" sz="1800" b="1" kern="0" dirty="0">
                <a:latin typeface="MgOpen Cosmetica" panose="020B0500000300020003" pitchFamily="34" charset="0"/>
              </a:rPr>
              <a:t>official confirmation that adoptive child will be entitled to enter and remain in that country</a:t>
            </a:r>
          </a:p>
          <a:p>
            <a:pPr marL="266700" indent="-26670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ZA" altLang="en-NA" sz="1800" b="1" kern="0" dirty="0">
                <a:latin typeface="MgOpen Cosmetica" panose="020B0500000300020003" pitchFamily="34" charset="0"/>
              </a:rPr>
              <a:t>date of taking up residence in Namibia and intended duration of stay in Namibia</a:t>
            </a:r>
          </a:p>
          <a:p>
            <a:pPr marL="266700" indent="-26670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ZA" altLang="en-NA" sz="1800" b="1" kern="0" dirty="0">
                <a:latin typeface="MgOpen Cosmetica" panose="020B0500000300020003" pitchFamily="34" charset="0"/>
              </a:rPr>
              <a:t>employment details </a:t>
            </a:r>
          </a:p>
          <a:p>
            <a:pPr marL="266700" indent="-26670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ZA" altLang="en-NA" sz="1800" b="1" kern="0" dirty="0">
                <a:latin typeface="MgOpen Cosmetica" panose="020B0500000300020003" pitchFamily="34" charset="0"/>
              </a:rPr>
              <a:t>police clearance certificate from home country and any other country </a:t>
            </a:r>
            <a:br>
              <a:rPr lang="en-ZA" altLang="en-NA" sz="1800" b="1" kern="0" dirty="0">
                <a:latin typeface="MgOpen Cosmetica" panose="020B0500000300020003" pitchFamily="34" charset="0"/>
              </a:rPr>
            </a:br>
            <a:r>
              <a:rPr lang="en-ZA" altLang="en-NA" sz="1800" b="1" kern="0" dirty="0">
                <a:latin typeface="MgOpen Cosmetica" panose="020B0500000300020003" pitchFamily="34" charset="0"/>
              </a:rPr>
              <a:t>where applicant has lived during last ten years (including Namibia)</a:t>
            </a:r>
            <a:endParaRPr lang="en-GB" altLang="en-NA" sz="1800" b="1" kern="0" dirty="0">
              <a:latin typeface="MgOpen Cosmetica" panose="020B05000003000200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87269" y="6023207"/>
            <a:ext cx="285467" cy="209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36647B-BC57-428E-9464-ECA8D6001B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662"/>
          <a:stretch/>
        </p:blipFill>
        <p:spPr>
          <a:xfrm>
            <a:off x="1173963" y="4375625"/>
            <a:ext cx="6770965" cy="193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93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713" y="518047"/>
            <a:ext cx="64711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ZA" altLang="en-NA" sz="2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Summary of supporting </a:t>
            </a:r>
            <a:br>
              <a:rPr lang="en-ZA" altLang="en-NA" sz="2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altLang="en-NA" sz="2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documents for application </a:t>
            </a:r>
          </a:p>
        </p:txBody>
      </p:sp>
      <p:sp>
        <p:nvSpPr>
          <p:cNvPr id="104" name="Rectangle 5">
            <a:extLst>
              <a:ext uri="{FF2B5EF4-FFF2-40B4-BE49-F238E27FC236}">
                <a16:creationId xmlns:a16="http://schemas.microsoft.com/office/drawing/2014/main" id="{16DA5964-99CB-4A5D-9191-5A613CF9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91" y="1625190"/>
            <a:ext cx="3029149" cy="4375759"/>
          </a:xfrm>
          <a:prstGeom prst="rect">
            <a:avLst/>
          </a:prstGeom>
          <a:solidFill>
            <a:schemeClr val="bg1"/>
          </a:solidFill>
          <a:ln w="15875">
            <a:solidFill>
              <a:srgbClr val="BF7196"/>
            </a:solidFill>
          </a:ln>
        </p:spPr>
        <p:txBody>
          <a:bodyPr vert="horz" wrap="squar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GB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Namibian applicants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ZA" altLang="en-NA" sz="16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certified copy of Namibian ID 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ZA" altLang="en-NA" sz="16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police clearance certificate for applicant (and for other persons living in household if requested by social worker)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ZA" altLang="en-NA" sz="16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medical or psychological assessment report on health of applicant (as requested by the social worker)</a:t>
            </a:r>
          </a:p>
        </p:txBody>
      </p:sp>
      <p:sp>
        <p:nvSpPr>
          <p:cNvPr id="106" name="Rectangle 5">
            <a:extLst>
              <a:ext uri="{FF2B5EF4-FFF2-40B4-BE49-F238E27FC236}">
                <a16:creationId xmlns:a16="http://schemas.microsoft.com/office/drawing/2014/main" id="{416BA5C9-1782-407D-B557-6660C4EAC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863" y="1625190"/>
            <a:ext cx="4788950" cy="4683535"/>
          </a:xfrm>
          <a:prstGeom prst="rect">
            <a:avLst/>
          </a:prstGeom>
          <a:solidFill>
            <a:srgbClr val="BF7196">
              <a:alpha val="20000"/>
            </a:srgbClr>
          </a:solidFill>
          <a:ln w="15875">
            <a:solidFill>
              <a:srgbClr val="BF7196"/>
            </a:solidFill>
          </a:ln>
        </p:spPr>
        <p:txBody>
          <a:bodyPr vert="horz" wrap="squar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GB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Non-Namibian applicants</a:t>
            </a:r>
          </a:p>
          <a:p>
            <a:pPr marL="266700" indent="-26670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ZA" altLang="en-NA" sz="16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documentation of legal residence in Namibia</a:t>
            </a:r>
          </a:p>
          <a:p>
            <a:pPr marL="266700" indent="-26670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ZA" altLang="en-NA" sz="16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medical or psychological assessment report on health of applicant (as requested by the social worker)</a:t>
            </a:r>
          </a:p>
          <a:p>
            <a:pPr marL="266700" indent="-26670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ZA" altLang="en-NA" sz="16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official letter from applicant’s home country confirming adopted child’s right to enter &amp; remain </a:t>
            </a:r>
          </a:p>
          <a:p>
            <a:pPr marL="266700" indent="-26670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ZA" altLang="en-NA" sz="16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Namibian police clearance certificate for applicant (and other persons living in the household (if requested by social worker)</a:t>
            </a:r>
          </a:p>
          <a:p>
            <a:pPr marL="266700" indent="-26670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ZA" altLang="en-NA" sz="16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police clearance certificate from home country and andy other country where applicant resided during last ten years</a:t>
            </a:r>
            <a:endParaRPr lang="en-GB" altLang="en-NA" sz="1600" b="1" kern="0" dirty="0">
              <a:solidFill>
                <a:srgbClr val="BF7196"/>
              </a:solidFill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263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847194" y="820062"/>
            <a:ext cx="4579485" cy="707886"/>
          </a:xfrm>
          <a:prstGeom prst="rect">
            <a:avLst/>
          </a:prstGeom>
          <a:solidFill>
            <a:srgbClr val="BF7196">
              <a:alpha val="40000"/>
            </a:srgbClr>
          </a:solidFill>
          <a:ln w="28575">
            <a:solidFill>
              <a:srgbClr val="BF7196"/>
            </a:solidFill>
          </a:ln>
        </p:spPr>
        <p:txBody>
          <a:bodyPr wrap="square">
            <a:spAutoFit/>
          </a:bodyPr>
          <a:lstStyle/>
          <a:p>
            <a:pPr marL="449263" indent="-449263"/>
            <a:r>
              <a:rPr lang="en-US" sz="2000" b="1" dirty="0">
                <a:solidFill>
                  <a:srgbClr val="000000"/>
                </a:solidFill>
                <a:latin typeface="MgOpen Cosmetica" panose="020B0604020202020204"/>
              </a:rPr>
              <a:t>(2) 	Assessment and decision </a:t>
            </a:r>
            <a:br>
              <a:rPr lang="en-US" sz="2000" b="1" dirty="0">
                <a:solidFill>
                  <a:srgbClr val="000000"/>
                </a:solidFill>
                <a:latin typeface="MgOpen Cosmetica" panose="020B0604020202020204"/>
              </a:rPr>
            </a:br>
            <a:r>
              <a:rPr lang="en-US" sz="2000" b="1" dirty="0">
                <a:solidFill>
                  <a:srgbClr val="000000"/>
                </a:solidFill>
                <a:latin typeface="MgOpen Cosmetica" panose="020B0604020202020204"/>
              </a:rPr>
              <a:t>by social worker </a:t>
            </a:r>
            <a:endParaRPr lang="en-US" dirty="0">
              <a:solidFill>
                <a:srgbClr val="000000"/>
              </a:solidFill>
              <a:latin typeface="MgOpen Cosmetica" panose="020B0604020202020204"/>
            </a:endParaRP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416BA5C9-1782-407D-B557-6660C4EAC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840633"/>
            <a:ext cx="5435930" cy="4468092"/>
          </a:xfrm>
          <a:prstGeom prst="rect">
            <a:avLst/>
          </a:prstGeom>
          <a:solidFill>
            <a:srgbClr val="BF7196">
              <a:alpha val="20000"/>
            </a:srgbClr>
          </a:solidFill>
          <a:ln w="15875">
            <a:solidFill>
              <a:srgbClr val="BF7196"/>
            </a:solidFill>
          </a:ln>
        </p:spPr>
        <p:txBody>
          <a:bodyPr vert="horz" wrap="squar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ZA" altLang="en-NA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Social worker may conduct any </a:t>
            </a: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reasonable investigation</a:t>
            </a:r>
            <a:r>
              <a:rPr lang="en-ZA" altLang="en-NA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 to determine fitness and will compile </a:t>
            </a: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written assessment </a:t>
            </a:r>
            <a:r>
              <a:rPr lang="en-ZA" altLang="en-NA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that includes </a:t>
            </a:r>
            <a:r>
              <a:rPr lang="en-US" sz="1800" dirty="0">
                <a:solidFill>
                  <a:schemeClr val="tx1"/>
                </a:solidFill>
                <a:latin typeface="MgOpen Cosmetica" panose="020B0604020202020204"/>
              </a:rPr>
              <a:t>information on -</a:t>
            </a:r>
            <a:endParaRPr lang="en-ZA" altLang="en-NA" sz="1800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0809E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1800" dirty="0">
                <a:solidFill>
                  <a:schemeClr val="tx1"/>
                </a:solidFill>
                <a:latin typeface="MgOpen Cosmetica" panose="020B0604020202020204"/>
              </a:rPr>
              <a:t>applicant’s background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0809E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1800" dirty="0">
                <a:solidFill>
                  <a:srgbClr val="000000"/>
                </a:solidFill>
                <a:latin typeface="MgOpen Cosmetica" panose="020B0604020202020204"/>
              </a:rPr>
              <a:t>interpersonal relationships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0809E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1800" dirty="0">
                <a:solidFill>
                  <a:srgbClr val="000000"/>
                </a:solidFill>
                <a:latin typeface="MgOpen Cosmetica" panose="020B0604020202020204"/>
              </a:rPr>
              <a:t>relevant physical and psychological issues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0809E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1800" dirty="0">
                <a:solidFill>
                  <a:srgbClr val="000000"/>
                </a:solidFill>
                <a:latin typeface="MgOpen Cosmetica" panose="020B0604020202020204"/>
              </a:rPr>
              <a:t>relevant socio-cultural issues, including religion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0809E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1800" dirty="0">
                <a:solidFill>
                  <a:srgbClr val="000000"/>
                </a:solidFill>
                <a:latin typeface="MgOpen Cosmetica" panose="020B0604020202020204"/>
              </a:rPr>
              <a:t>relevant housing and environmental issues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C0809E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1800" dirty="0">
                <a:solidFill>
                  <a:srgbClr val="000000"/>
                </a:solidFill>
                <a:latin typeface="MgOpen Cosmetica" panose="020B0604020202020204"/>
              </a:rPr>
              <a:t>motive for requesting approval as a prospective adoptive parent.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MgOpen Cosmetica" panose="020B0604020202020204"/>
              </a:rPr>
              <a:t>The assessment will also explain the social worker’s </a:t>
            </a:r>
            <a:r>
              <a:rPr lang="en-US" sz="1800" b="1" dirty="0">
                <a:solidFill>
                  <a:srgbClr val="000000"/>
                </a:solidFill>
                <a:latin typeface="MgOpen Cosmetica" panose="020B0604020202020204"/>
              </a:rPr>
              <a:t>conclusion</a:t>
            </a:r>
            <a:r>
              <a:rPr lang="en-US" sz="1800" dirty="0">
                <a:solidFill>
                  <a:srgbClr val="000000"/>
                </a:solidFill>
                <a:latin typeface="MgOpen Cosmetica" panose="020B0604020202020204"/>
              </a:rPr>
              <a:t> that the </a:t>
            </a:r>
            <a:r>
              <a:rPr lang="en-US" sz="1800" b="1" dirty="0">
                <a:solidFill>
                  <a:srgbClr val="000000"/>
                </a:solidFill>
                <a:latin typeface="MgOpen Cosmetica" panose="020B0604020202020204"/>
              </a:rPr>
              <a:t>legal requirements for a prospective adoptive parent ARE, or ARE NOT, met.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6632" y="1840633"/>
            <a:ext cx="2356181" cy="3206208"/>
          </a:xfrm>
          <a:prstGeom prst="rect">
            <a:avLst/>
          </a:prstGeom>
          <a:solidFill>
            <a:schemeClr val="bg1"/>
          </a:solidFill>
          <a:ln w="15875">
            <a:solidFill>
              <a:srgbClr val="BF7196"/>
            </a:solidFill>
          </a:ln>
        </p:spPr>
        <p:txBody>
          <a:bodyPr wrap="square" lIns="72000" tIns="216000" rIns="72000" bIns="180000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ZA" b="1" dirty="0">
                <a:solidFill>
                  <a:srgbClr val="BF7196"/>
                </a:solidFill>
                <a:latin typeface="MgOpen Cosmetica" panose="020B0604020202020204"/>
              </a:rPr>
              <a:t>The social worker must complete the assessment within </a:t>
            </a:r>
            <a:br>
              <a:rPr lang="en-ZA" b="1" dirty="0">
                <a:solidFill>
                  <a:srgbClr val="BF7196"/>
                </a:solidFill>
                <a:latin typeface="MgOpen Cosmetica" panose="020B0604020202020204"/>
              </a:rPr>
            </a:br>
            <a:r>
              <a:rPr lang="en-ZA" b="1" dirty="0">
                <a:solidFill>
                  <a:srgbClr val="BF7196"/>
                </a:solidFill>
                <a:latin typeface="MgOpen Cosmetica" panose="020B0604020202020204"/>
              </a:rPr>
              <a:t>6 months (</a:t>
            </a:r>
            <a:r>
              <a:rPr lang="en-ZA" altLang="en-NA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if the applicant provided the necessary documentation on time), </a:t>
            </a:r>
            <a:r>
              <a:rPr lang="en-ZA" b="1" dirty="0">
                <a:solidFill>
                  <a:srgbClr val="BF7196"/>
                </a:solidFill>
                <a:latin typeface="MgOpen Cosmetica" panose="020B0604020202020204"/>
              </a:rPr>
              <a:t>and notify the applicant of the decision.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76630" y="4909917"/>
            <a:ext cx="2356182" cy="1398808"/>
          </a:xfrm>
          <a:prstGeom prst="rect">
            <a:avLst/>
          </a:prstGeom>
          <a:solidFill>
            <a:schemeClr val="bg1"/>
          </a:solidFill>
          <a:ln w="15875">
            <a:solidFill>
              <a:srgbClr val="BF7196"/>
            </a:solidFill>
          </a:ln>
        </p:spPr>
        <p:txBody>
          <a:bodyPr wrap="square" tIns="144000" bIns="144000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ZA" b="1" dirty="0">
                <a:solidFill>
                  <a:srgbClr val="BF7196"/>
                </a:solidFill>
                <a:latin typeface="MgOpen Cosmetica" panose="020B0604020202020204"/>
              </a:rPr>
              <a:t>A dissatisfied applicant can ask the High Court to review the decision.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48334">
            <a:off x="5284951" y="536334"/>
            <a:ext cx="2028034" cy="177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73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986" y="3008701"/>
            <a:ext cx="8292053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C0809E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altLang="en-NA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Initial listing in RACAP is valid for three years &amp; can be renewed.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C0809E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The listing can be </a:t>
            </a:r>
            <a:r>
              <a:rPr lang="en-ZA" altLang="en-NA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removed</a:t>
            </a: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 if:</a:t>
            </a:r>
          </a:p>
        </p:txBody>
      </p:sp>
      <p:sp>
        <p:nvSpPr>
          <p:cNvPr id="104" name="Rectangle 5">
            <a:extLst>
              <a:ext uri="{FF2B5EF4-FFF2-40B4-BE49-F238E27FC236}">
                <a16:creationId xmlns:a16="http://schemas.microsoft.com/office/drawing/2014/main" id="{16DA5964-99CB-4A5D-9191-5A613CF9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190" y="1505083"/>
            <a:ext cx="5811190" cy="1267215"/>
          </a:xfrm>
          <a:prstGeom prst="rect">
            <a:avLst/>
          </a:prstGeom>
          <a:solidFill>
            <a:schemeClr val="bg1"/>
          </a:solidFill>
          <a:ln w="15875">
            <a:solidFill>
              <a:srgbClr val="BF7196"/>
            </a:solidFill>
          </a:ln>
        </p:spPr>
        <p:txBody>
          <a:bodyPr vert="horz" wrap="squar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An applicant who is approved will be listed in </a:t>
            </a:r>
            <a:r>
              <a:rPr lang="en-ZA" altLang="en-NA" sz="1800" kern="0" dirty="0" err="1">
                <a:solidFill>
                  <a:schemeClr val="tx1"/>
                </a:solidFill>
                <a:latin typeface="MgOpen Cosmetica" panose="020B0500000300020003" pitchFamily="34" charset="0"/>
              </a:rPr>
              <a:t>RACAP</a:t>
            </a:r>
            <a:r>
              <a:rPr lang="en-ZA" altLang="en-NA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.</a:t>
            </a: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 </a:t>
            </a:r>
            <a:b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</a:b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Only persons who are listed in RACAP may </a:t>
            </a:r>
            <a:b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apply to adopt a particular child.</a:t>
            </a:r>
            <a:endParaRPr lang="en-GB" altLang="en-NA" sz="1800" b="1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92536" y="786717"/>
            <a:ext cx="5811190" cy="400110"/>
          </a:xfrm>
          <a:prstGeom prst="rect">
            <a:avLst/>
          </a:prstGeom>
          <a:solidFill>
            <a:srgbClr val="BF7196">
              <a:alpha val="34000"/>
            </a:srgbClr>
          </a:solidFill>
          <a:ln w="28575">
            <a:solidFill>
              <a:srgbClr val="BF719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MgOpen Cosmetica" panose="020B0604020202020204"/>
              </a:rPr>
              <a:t>(3) Listing prospective adoptive parent in </a:t>
            </a:r>
            <a:r>
              <a:rPr lang="en-US" sz="2000" b="1" dirty="0" err="1">
                <a:solidFill>
                  <a:srgbClr val="000000"/>
                </a:solidFill>
                <a:latin typeface="MgOpen Cosmetica" panose="020B0604020202020204"/>
              </a:rPr>
              <a:t>RACAP</a:t>
            </a:r>
            <a:endParaRPr lang="en-US" sz="1600" dirty="0">
              <a:solidFill>
                <a:srgbClr val="000000"/>
              </a:solidFill>
              <a:latin typeface="MgOpen Cosmetica" panose="020B060402020202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5709" y="3763257"/>
            <a:ext cx="5675838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809E"/>
              </a:buClr>
              <a:buSzPct val="90000"/>
              <a:buFont typeface="Courier New" panose="02070309020205020404" pitchFamily="49" charset="0"/>
              <a:buChar char="o"/>
            </a:pPr>
            <a:r>
              <a:rPr lang="en-ZA" altLang="en-NA" sz="2000" kern="0" dirty="0">
                <a:latin typeface="MgOpen Cosmetica" panose="020B0500000300020003" pitchFamily="34" charset="0"/>
              </a:rPr>
              <a:t>prospective adoptive parent </a:t>
            </a:r>
            <a:r>
              <a:rPr lang="en-ZA" altLang="en-NA" sz="2000" b="1" kern="0" dirty="0">
                <a:latin typeface="MgOpen Cosmetica" panose="020B0500000300020003" pitchFamily="34" charset="0"/>
              </a:rPr>
              <a:t>withdraws </a:t>
            </a:r>
            <a:r>
              <a:rPr lang="en-ZA" altLang="en-NA" sz="2000" kern="0" dirty="0">
                <a:latin typeface="MgOpen Cosmetica" panose="020B0500000300020003" pitchFamily="34" charset="0"/>
              </a:rPr>
              <a:t>or </a:t>
            </a:r>
            <a:r>
              <a:rPr lang="en-ZA" altLang="en-NA" sz="2000" b="1" kern="0" dirty="0">
                <a:latin typeface="MgOpen Cosmetica" panose="020B0500000300020003" pitchFamily="34" charset="0"/>
              </a:rPr>
              <a:t>dies</a:t>
            </a:r>
            <a:endParaRPr lang="en-ZA" altLang="en-NA" sz="2000" kern="0" dirty="0">
              <a:latin typeface="MgOpen Cosmetica" panose="020B0500000300020003" pitchFamily="34" charset="0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809E"/>
              </a:buClr>
              <a:buSzPct val="90000"/>
              <a:buFont typeface="Courier New" panose="02070309020205020404" pitchFamily="49" charset="0"/>
              <a:buChar char="o"/>
            </a:pPr>
            <a:r>
              <a:rPr lang="en-ZA" altLang="en-NA" sz="2000" kern="0" dirty="0">
                <a:latin typeface="MgOpen Cosmetica" panose="020B0500000300020003" pitchFamily="34" charset="0"/>
              </a:rPr>
              <a:t>Minister </a:t>
            </a:r>
            <a:r>
              <a:rPr lang="en-ZA" altLang="en-NA" sz="2000" b="1" kern="0" dirty="0">
                <a:latin typeface="MgOpen Cosmetica" panose="020B0500000300020003" pitchFamily="34" charset="0"/>
              </a:rPr>
              <a:t>cancels</a:t>
            </a:r>
            <a:r>
              <a:rPr lang="en-ZA" altLang="en-NA" sz="2000" kern="0" dirty="0">
                <a:latin typeface="MgOpen Cosmetica" panose="020B0500000300020003" pitchFamily="34" charset="0"/>
              </a:rPr>
              <a:t> listing because person ceases to satisfy criteria for eligibility to adopt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809E"/>
              </a:buClr>
              <a:buSzPct val="90000"/>
              <a:buFont typeface="Courier New" panose="02070309020205020404" pitchFamily="49" charset="0"/>
              <a:buChar char="o"/>
            </a:pPr>
            <a:r>
              <a:rPr lang="en-ZA" altLang="en-NA" sz="2000" kern="0" dirty="0">
                <a:latin typeface="MgOpen Cosmetica" panose="020B0500000300020003" pitchFamily="34" charset="0"/>
              </a:rPr>
              <a:t>person </a:t>
            </a:r>
            <a:r>
              <a:rPr lang="en-ZA" altLang="en-NA" sz="2000" b="1" kern="0" dirty="0">
                <a:latin typeface="MgOpen Cosmetica" panose="020B0500000300020003" pitchFamily="34" charset="0"/>
              </a:rPr>
              <a:t>convicted </a:t>
            </a:r>
            <a:r>
              <a:rPr lang="en-ZA" altLang="en-NA" sz="2000" kern="0" dirty="0">
                <a:latin typeface="MgOpen Cosmetica" panose="020B0500000300020003" pitchFamily="34" charset="0"/>
              </a:rPr>
              <a:t>of one of the specified crimes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809E"/>
              </a:buClr>
              <a:buSzPct val="90000"/>
              <a:buFont typeface="Courier New" panose="02070309020205020404" pitchFamily="49" charset="0"/>
              <a:buChar char="o"/>
            </a:pPr>
            <a:r>
              <a:rPr lang="en-ZA" altLang="en-NA" sz="2000" b="1" kern="0" dirty="0">
                <a:latin typeface="MgOpen Cosmetica" panose="020B0500000300020003" pitchFamily="34" charset="0"/>
              </a:rPr>
              <a:t>child removed from person’s care </a:t>
            </a:r>
            <a:r>
              <a:rPr lang="en-ZA" altLang="en-NA" sz="2000" kern="0" dirty="0">
                <a:latin typeface="MgOpen Cosmetica" panose="020B0500000300020003" pitchFamily="34" charset="0"/>
              </a:rPr>
              <a:t>(as a child in need of protective services)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809E"/>
              </a:buClr>
              <a:buSzPct val="90000"/>
              <a:buFont typeface="Courier New" panose="02070309020205020404" pitchFamily="49" charset="0"/>
              <a:buChar char="o"/>
            </a:pPr>
            <a:r>
              <a:rPr lang="en-ZA" altLang="en-NA" sz="2000" b="1" kern="0" dirty="0">
                <a:latin typeface="MgOpen Cosmetica" panose="020B0500000300020003" pitchFamily="34" charset="0"/>
              </a:rPr>
              <a:t>adoption concluded </a:t>
            </a:r>
          </a:p>
          <a:p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6729636" y="3494164"/>
            <a:ext cx="1803178" cy="2862322"/>
          </a:xfrm>
          <a:prstGeom prst="rect">
            <a:avLst/>
          </a:prstGeom>
          <a:noFill/>
          <a:ln w="15875">
            <a:solidFill>
              <a:srgbClr val="BF719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BF7196"/>
                </a:solidFill>
                <a:latin typeface="MgOpen Cosmetica" panose="020B0604020202020204"/>
              </a:rPr>
              <a:t>Once an adoption takes place, a person who wants to apply to adopt an additional child must </a:t>
            </a:r>
            <a:br>
              <a:rPr lang="en-US" b="1" dirty="0">
                <a:solidFill>
                  <a:srgbClr val="BF7196"/>
                </a:solidFill>
                <a:latin typeface="MgOpen Cosmetica" panose="020B0604020202020204"/>
              </a:rPr>
            </a:br>
            <a:r>
              <a:rPr lang="en-US" b="1" dirty="0">
                <a:solidFill>
                  <a:srgbClr val="BF7196"/>
                </a:solidFill>
                <a:latin typeface="MgOpen Cosmetica" panose="020B0604020202020204"/>
              </a:rPr>
              <a:t>re-apply for listing in </a:t>
            </a:r>
            <a:r>
              <a:rPr lang="en-US" b="1" dirty="0" err="1">
                <a:solidFill>
                  <a:srgbClr val="BF7196"/>
                </a:solidFill>
                <a:latin typeface="MgOpen Cosmetica" panose="020B0604020202020204"/>
              </a:rPr>
              <a:t>RACAP</a:t>
            </a:r>
            <a:r>
              <a:rPr lang="en-US" b="1" dirty="0">
                <a:solidFill>
                  <a:srgbClr val="BF7196"/>
                </a:solidFill>
                <a:latin typeface="MgOpen Cosmetica" panose="020B06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919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2241" y="555694"/>
            <a:ext cx="1500572" cy="2114099"/>
          </a:xfrm>
          <a:prstGeom prst="rect">
            <a:avLst/>
          </a:prstGeom>
        </p:spPr>
      </p:pic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461" y="610121"/>
            <a:ext cx="5270740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ZA" altLang="en-NA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Overview </a:t>
            </a:r>
            <a:endParaRPr lang="en-GB" altLang="en-NA" kern="0" dirty="0">
              <a:solidFill>
                <a:srgbClr val="BF7196"/>
              </a:solidFill>
              <a:latin typeface="MgOpen Cosmetica" panose="020B0500000300020003" pitchFamily="34" charset="0"/>
            </a:endParaRP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334" y="1726142"/>
            <a:ext cx="7951479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C0809E"/>
              </a:buClr>
              <a:buFont typeface="MgOpen Cosmetica" panose="020B0604020202020204"/>
              <a:buChar char="•"/>
            </a:pPr>
            <a:r>
              <a:rPr lang="en-ZA" altLang="en-NA" sz="23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Adoption is a useful way of affording children </a:t>
            </a:r>
            <a:br>
              <a:rPr lang="en-ZA" altLang="en-NA" sz="23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altLang="en-NA" sz="23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benefits of </a:t>
            </a:r>
            <a:r>
              <a:rPr lang="en-ZA" altLang="en-NA" sz="23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family life </a:t>
            </a:r>
            <a:r>
              <a:rPr lang="en-ZA" altLang="en-NA" sz="23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which might not </a:t>
            </a:r>
            <a:br>
              <a:rPr lang="en-ZA" altLang="en-NA" sz="23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altLang="en-NA" sz="23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otherwise be available to  them.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C0809E"/>
              </a:buClr>
              <a:buFont typeface="MgOpen Cosmetica" panose="020B0604020202020204"/>
              <a:buChar char="•"/>
            </a:pPr>
            <a:r>
              <a:rPr lang="en-ZA" altLang="en-NA" sz="23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The Child Care and Protection Act takes a </a:t>
            </a:r>
            <a:r>
              <a:rPr lang="en-ZA" altLang="en-NA" sz="23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child-centred approach to adoption</a:t>
            </a:r>
            <a:r>
              <a:rPr lang="en-ZA" altLang="en-NA" sz="23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 with the best interests of the child as a guiding standard.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C0809E"/>
              </a:buClr>
              <a:buFont typeface="MgOpen Cosmetica" panose="020B0604020202020204"/>
              <a:buChar char="•"/>
            </a:pPr>
            <a:r>
              <a:rPr lang="en-ZA" altLang="en-NA" sz="23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The Act makes provision for </a:t>
            </a:r>
            <a:r>
              <a:rPr lang="en-ZA" altLang="en-NA" sz="23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intercountry adoption </a:t>
            </a:r>
            <a:r>
              <a:rPr lang="en-ZA" altLang="en-NA" sz="23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where there is no suitable long-term care option for a child inside Namibia.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C0809E"/>
              </a:buClr>
              <a:buFont typeface="MgOpen Cosmetica" panose="020B0604020202020204"/>
              <a:buChar char="•"/>
            </a:pPr>
            <a:r>
              <a:rPr lang="en-ZA" altLang="en-NA" sz="23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Only a </a:t>
            </a:r>
            <a:r>
              <a:rPr lang="en-ZA" altLang="en-NA" sz="23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small number of Namibian children are adopted each year</a:t>
            </a:r>
            <a:r>
              <a:rPr lang="en-ZA" altLang="en-NA" sz="23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, while many children are placed </a:t>
            </a:r>
            <a:br>
              <a:rPr lang="en-ZA" altLang="en-NA" sz="23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altLang="en-NA" sz="23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in kinship care or foster care.</a:t>
            </a:r>
          </a:p>
        </p:txBody>
      </p:sp>
    </p:spTree>
    <p:extLst>
      <p:ext uri="{BB962C8B-B14F-4D97-AF65-F5344CB8AC3E}">
        <p14:creationId xmlns:p14="http://schemas.microsoft.com/office/powerpoint/2010/main" val="1448422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986" y="1891353"/>
            <a:ext cx="4428664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C0809E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altLang="en-NA" sz="24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Starting point </a:t>
            </a:r>
            <a:r>
              <a:rPr lang="en-ZA" altLang="en-NA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for an adoption must always be a child in need of adoption.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C0809E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altLang="en-NA" sz="24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Goal </a:t>
            </a:r>
            <a:r>
              <a:rPr lang="en-ZA" altLang="en-NA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is to </a:t>
            </a:r>
            <a:r>
              <a:rPr lang="en-ZA" altLang="en-NA" sz="24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match the needs of </a:t>
            </a:r>
            <a:r>
              <a:rPr lang="en-ZA" altLang="en-NA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an adoptable child with the capacity of a </a:t>
            </a:r>
            <a:r>
              <a:rPr lang="en-ZA" altLang="en-NA" sz="24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suitable </a:t>
            </a:r>
            <a:r>
              <a:rPr lang="en-ZA" altLang="en-NA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adoptive parent.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C0809E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altLang="en-NA" sz="24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Best interests</a:t>
            </a:r>
            <a:r>
              <a:rPr lang="en-ZA" altLang="en-NA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 of the child are the primary concern, </a:t>
            </a:r>
            <a:r>
              <a:rPr lang="en-ZA" altLang="en-NA" sz="2400" i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not </a:t>
            </a:r>
            <a:r>
              <a:rPr lang="en-ZA" altLang="en-NA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the desire of the adoptive parents to adopt a child.</a:t>
            </a:r>
            <a:endParaRPr lang="en-ZA" altLang="en-NA" sz="2800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</p:txBody>
      </p:sp>
      <p:sp>
        <p:nvSpPr>
          <p:cNvPr id="104" name="Rectangle 5">
            <a:extLst>
              <a:ext uri="{FF2B5EF4-FFF2-40B4-BE49-F238E27FC236}">
                <a16:creationId xmlns:a16="http://schemas.microsoft.com/office/drawing/2014/main" id="{16DA5964-99CB-4A5D-9191-5A613CF9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0321" y="1984515"/>
            <a:ext cx="3172492" cy="4160315"/>
          </a:xfrm>
          <a:prstGeom prst="rect">
            <a:avLst/>
          </a:prstGeom>
          <a:solidFill>
            <a:schemeClr val="bg1"/>
          </a:solidFill>
          <a:ln w="15875">
            <a:solidFill>
              <a:srgbClr val="BF7196"/>
            </a:solidFill>
          </a:ln>
        </p:spPr>
        <p:txBody>
          <a:bodyPr vert="horz" wrap="squar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“disclosed” adoptions = </a:t>
            </a:r>
            <a:b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identities known 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endParaRPr lang="en-ZA" altLang="en-NA" sz="1200" b="1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“non-disclosed” adoptions= </a:t>
            </a:r>
            <a:b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identities not revealed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endParaRPr lang="en-ZA" altLang="en-NA" sz="1200" b="1" kern="0" dirty="0">
              <a:solidFill>
                <a:srgbClr val="BF7196"/>
              </a:solidFill>
              <a:latin typeface="MgOpen Cosmetica" panose="020B0500000300020003" pitchFamily="34" charset="0"/>
            </a:endParaRP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6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In both “disclosed” and </a:t>
            </a:r>
            <a:br>
              <a:rPr lang="en-ZA" altLang="en-NA" sz="16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</a:br>
            <a:r>
              <a:rPr lang="en-ZA" altLang="en-NA" sz="16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“non-disclosed” adoptions, </a:t>
            </a:r>
            <a:br>
              <a:rPr lang="en-ZA" altLang="en-NA" sz="16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</a:br>
            <a:r>
              <a:rPr lang="en-ZA" altLang="en-NA" sz="16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it is important to record the full names of both biological parents for the Adoption Register (for possible access by adopted child at </a:t>
            </a:r>
            <a:br>
              <a:rPr lang="en-ZA" altLang="en-NA" sz="16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</a:br>
            <a:r>
              <a:rPr lang="en-ZA" altLang="en-NA" sz="16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age of majority).</a:t>
            </a:r>
            <a:endParaRPr lang="en-GB" altLang="en-NA" sz="1600" b="1" kern="0" dirty="0">
              <a:solidFill>
                <a:srgbClr val="BF7196"/>
              </a:solidFill>
              <a:latin typeface="MgOpen Cosmetica" panose="020B05000003000200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66533F-3C12-43B2-A5AD-7B193C1BA8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589" y="549275"/>
            <a:ext cx="5654122" cy="874083"/>
          </a:xfrm>
          <a:prstGeom prst="rect">
            <a:avLst/>
          </a:prstGeom>
          <a:solidFill>
            <a:srgbClr val="BF7196"/>
          </a:solidFill>
        </p:spPr>
      </p:pic>
    </p:spTree>
    <p:extLst>
      <p:ext uri="{BB962C8B-B14F-4D97-AF65-F5344CB8AC3E}">
        <p14:creationId xmlns:p14="http://schemas.microsoft.com/office/powerpoint/2010/main" val="1044912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5">
            <a:extLst>
              <a:ext uri="{FF2B5EF4-FFF2-40B4-BE49-F238E27FC236}">
                <a16:creationId xmlns:a16="http://schemas.microsoft.com/office/drawing/2014/main" id="{16DA5964-99CB-4A5D-9191-5A613CF9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422" y="1562018"/>
            <a:ext cx="6581954" cy="1267215"/>
          </a:xfrm>
          <a:prstGeom prst="rect">
            <a:avLst/>
          </a:prstGeom>
          <a:solidFill>
            <a:schemeClr val="bg1"/>
          </a:solidFill>
          <a:ln w="15875">
            <a:solidFill>
              <a:srgbClr val="BF7196"/>
            </a:solidFill>
          </a:ln>
        </p:spPr>
        <p:txBody>
          <a:bodyPr vert="horz" wrap="squar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Once a prospective adoptive parent is listed in RACAP, </a:t>
            </a:r>
            <a:b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</a:b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a social worker will attempt to match the adoptive parent with an adoptable child listed in RACAP.</a:t>
            </a:r>
            <a:endParaRPr lang="en-GB" altLang="en-NA" sz="1800" b="1" kern="0" dirty="0">
              <a:solidFill>
                <a:srgbClr val="BF7196"/>
              </a:solidFill>
              <a:latin typeface="MgOpen Cosmetica" panose="020B05000003000200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187" y="3140015"/>
            <a:ext cx="7921626" cy="313371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733507" y="728997"/>
            <a:ext cx="3527212" cy="461665"/>
          </a:xfrm>
          <a:prstGeom prst="rect">
            <a:avLst/>
          </a:prstGeom>
          <a:solidFill>
            <a:srgbClr val="BF7196">
              <a:alpha val="34000"/>
            </a:srgbClr>
          </a:solidFill>
          <a:ln w="28575">
            <a:solidFill>
              <a:srgbClr val="BF7196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MgOpen Cosmetica" panose="020B0604020202020204"/>
              </a:rPr>
              <a:t>(4) Application to adopt</a:t>
            </a:r>
            <a:endParaRPr lang="en-US" dirty="0">
              <a:solidFill>
                <a:srgbClr val="000000"/>
              </a:solidFill>
              <a:latin typeface="MgOpen Cosmetic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10260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5">
            <a:extLst>
              <a:ext uri="{FF2B5EF4-FFF2-40B4-BE49-F238E27FC236}">
                <a16:creationId xmlns:a16="http://schemas.microsoft.com/office/drawing/2014/main" id="{16DA5964-99CB-4A5D-9191-5A613CF9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986" y="1667632"/>
            <a:ext cx="7924825" cy="4154984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61950" indent="-361950" eaLnBrk="1" hangingPunct="1">
              <a:spcBef>
                <a:spcPts val="0"/>
              </a:spcBef>
              <a:spcAft>
                <a:spcPts val="1800"/>
              </a:spcAft>
              <a:buClr>
                <a:srgbClr val="C0809E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altLang="en-NA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 birth parent may name a particular adoptive parent as a condition of consent. </a:t>
            </a:r>
          </a:p>
          <a:p>
            <a:pPr marL="361950" indent="-361950" eaLnBrk="1" hangingPunct="1">
              <a:spcBef>
                <a:spcPts val="0"/>
              </a:spcBef>
              <a:spcAft>
                <a:spcPts val="1800"/>
              </a:spcAft>
              <a:buClr>
                <a:srgbClr val="C0809E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altLang="en-NA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An applicant may also want to adopt a specific child who has been fostered by the applicant, or a child who is related to the applicant. </a:t>
            </a:r>
          </a:p>
          <a:p>
            <a:pPr marL="361950" indent="-361950" eaLnBrk="1" hangingPunct="1">
              <a:spcBef>
                <a:spcPts val="0"/>
              </a:spcBef>
              <a:spcAft>
                <a:spcPts val="1200"/>
              </a:spcAft>
              <a:buClr>
                <a:srgbClr val="C0809E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altLang="en-NA" sz="2400" kern="0" dirty="0">
                <a:solidFill>
                  <a:schemeClr val="tx1"/>
                </a:solidFill>
                <a:latin typeface="MgOpen Cosmetica" panose="020B0604020202020204"/>
              </a:rPr>
              <a:t>Social workers try to respect the preferences of the birth parents and the prospective adoptive parents, but in every case </a:t>
            </a: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the prospective adoptive parent must be listed in </a:t>
            </a:r>
            <a:r>
              <a:rPr lang="en-US" sz="2400" dirty="0" err="1">
                <a:solidFill>
                  <a:schemeClr val="tx1"/>
                </a:solidFill>
                <a:latin typeface="MgOpen Cosmetica" panose="020B0604020202020204"/>
              </a:rPr>
              <a:t>RACAP</a:t>
            </a: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, the child must be adoptable and the match must be assessed as being suitable.</a:t>
            </a:r>
            <a:r>
              <a:rPr lang="en-ZA" altLang="en-NA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35834" y="655667"/>
            <a:ext cx="6496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dirty="0">
                <a:latin typeface="MgOpen Cosmetica" panose="020B0604020202020204"/>
              </a:rPr>
              <a:t>Respecting preferences </a:t>
            </a:r>
          </a:p>
        </p:txBody>
      </p:sp>
    </p:spTree>
    <p:extLst>
      <p:ext uri="{BB962C8B-B14F-4D97-AF65-F5344CB8AC3E}">
        <p14:creationId xmlns:p14="http://schemas.microsoft.com/office/powerpoint/2010/main" val="1934195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5">
            <a:extLst>
              <a:ext uri="{FF2B5EF4-FFF2-40B4-BE49-F238E27FC236}">
                <a16:creationId xmlns:a16="http://schemas.microsoft.com/office/drawing/2014/main" id="{16DA5964-99CB-4A5D-9191-5A613CF9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91" y="1552410"/>
            <a:ext cx="6265974" cy="5052867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vert="horz" wrap="squar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C0809E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The prospective adoptive parent will submit an </a:t>
            </a:r>
            <a:r>
              <a:rPr lang="en-ZA" altLang="en-NA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application to adopt a specific child </a:t>
            </a: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with whom they have been matched, together with supporting documentation.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C0809E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The social worker will submit an </a:t>
            </a:r>
            <a:r>
              <a:rPr lang="en-ZA" altLang="en-NA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adoption report </a:t>
            </a: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on the application, together with -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C0809E"/>
              </a:buClr>
              <a:buSzPct val="90000"/>
              <a:buFont typeface="Courier New" panose="02070309020205020404" pitchFamily="49" charset="0"/>
              <a:buChar char="o"/>
            </a:pP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the </a:t>
            </a:r>
            <a:r>
              <a:rPr lang="en-ZA" altLang="en-NA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previous application and assessment for the listing of the prospective adoptive parents </a:t>
            </a: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in </a:t>
            </a:r>
            <a:r>
              <a:rPr lang="en-ZA" altLang="en-NA" sz="2000" kern="0" dirty="0" err="1">
                <a:solidFill>
                  <a:schemeClr val="tx1"/>
                </a:solidFill>
                <a:latin typeface="MgOpen Cosmetica" panose="020B0500000300020003" pitchFamily="34" charset="0"/>
              </a:rPr>
              <a:t>RACAP</a:t>
            </a:r>
            <a:endParaRPr lang="en-ZA" altLang="en-NA" sz="2000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C0809E"/>
              </a:buClr>
              <a:buSzPct val="90000"/>
              <a:buFont typeface="Courier New" panose="02070309020205020404" pitchFamily="49" charset="0"/>
              <a:buChar char="o"/>
            </a:pP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the </a:t>
            </a:r>
            <a:r>
              <a:rPr lang="en-ZA" altLang="en-NA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previous paperwork for the listing of the child </a:t>
            </a: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as an adoptable child in </a:t>
            </a:r>
            <a:r>
              <a:rPr lang="en-ZA" altLang="en-NA" sz="2000" kern="0" dirty="0" err="1">
                <a:solidFill>
                  <a:schemeClr val="tx1"/>
                </a:solidFill>
                <a:latin typeface="MgOpen Cosmetica" panose="020B0500000300020003" pitchFamily="34" charset="0"/>
              </a:rPr>
              <a:t>RACAP</a:t>
            </a: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. 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C0809E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The adoption cannot proceed without the </a:t>
            </a:r>
            <a:r>
              <a:rPr lang="en-ZA" altLang="en-NA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birth certificate</a:t>
            </a: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 of the child to be adopted.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70342" y="683435"/>
            <a:ext cx="458382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ZA" sz="4000" b="1" dirty="0">
                <a:latin typeface="MgOpen Cosmetica" panose="020B0604020202020204"/>
              </a:rPr>
              <a:t>Key documents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170" y="3323877"/>
            <a:ext cx="1878643" cy="29848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54170" y="573595"/>
            <a:ext cx="1861771" cy="2585323"/>
          </a:xfrm>
          <a:prstGeom prst="rect">
            <a:avLst/>
          </a:prstGeom>
          <a:noFill/>
          <a:ln w="28575">
            <a:solidFill>
              <a:srgbClr val="BF7196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rgbClr val="BF7196"/>
                </a:solidFill>
                <a:latin typeface="MgOpen Cosmetica" panose="020B0604020202020204"/>
              </a:rPr>
              <a:t>Adoption is now a two-step process: </a:t>
            </a:r>
            <a:br>
              <a:rPr lang="en-ZA" b="1" dirty="0">
                <a:solidFill>
                  <a:srgbClr val="BF7196"/>
                </a:solidFill>
                <a:latin typeface="MgOpen Cosmetica" panose="020B0604020202020204"/>
              </a:rPr>
            </a:br>
            <a:r>
              <a:rPr lang="en-ZA" b="1" dirty="0">
                <a:solidFill>
                  <a:srgbClr val="BF7196"/>
                </a:solidFill>
                <a:latin typeface="MgOpen Cosmetica" panose="020B0604020202020204"/>
              </a:rPr>
              <a:t>(1) general assessment of fitness to adopt; </a:t>
            </a:r>
          </a:p>
          <a:p>
            <a:r>
              <a:rPr lang="en-ZA" b="1" dirty="0">
                <a:solidFill>
                  <a:srgbClr val="BF7196"/>
                </a:solidFill>
                <a:latin typeface="MgOpen Cosmetica" panose="020B0604020202020204"/>
              </a:rPr>
              <a:t>(2) application to adopt a specific child. </a:t>
            </a:r>
          </a:p>
        </p:txBody>
      </p:sp>
    </p:spTree>
    <p:extLst>
      <p:ext uri="{BB962C8B-B14F-4D97-AF65-F5344CB8AC3E}">
        <p14:creationId xmlns:p14="http://schemas.microsoft.com/office/powerpoint/2010/main" val="3432135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id="{CF533662-99A5-454B-843B-A32E6090CC27}"/>
              </a:ext>
            </a:extLst>
          </p:cNvPr>
          <p:cNvGrpSpPr/>
          <p:nvPr/>
        </p:nvGrpSpPr>
        <p:grpSpPr>
          <a:xfrm>
            <a:off x="607943" y="637912"/>
            <a:ext cx="7751053" cy="4948456"/>
            <a:chOff x="576268" y="-895045"/>
            <a:chExt cx="7751053" cy="4948456"/>
          </a:xfrm>
        </p:grpSpPr>
        <p:sp>
          <p:nvSpPr>
            <p:cNvPr id="89" name="Rectangle 5">
              <a:extLst>
                <a:ext uri="{FF2B5EF4-FFF2-40B4-BE49-F238E27FC236}">
                  <a16:creationId xmlns:a16="http://schemas.microsoft.com/office/drawing/2014/main" id="{26176B0F-68AF-48F7-9594-C8ABC2F81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0667" y="-895045"/>
              <a:ext cx="6286654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eaLnBrk="1" hangingPunct="1">
                <a:spcBef>
                  <a:spcPts val="0"/>
                </a:spcBef>
                <a:buFontTx/>
                <a:buNone/>
              </a:pPr>
              <a:endParaRPr lang="en-GB" altLang="en-NA" sz="4000" b="1" kern="0" dirty="0">
                <a:solidFill>
                  <a:schemeClr val="tx1"/>
                </a:solidFill>
                <a:latin typeface="MgOpen Cosmetica" panose="020B0500000300020003" pitchFamily="34" charset="0"/>
              </a:endParaRPr>
            </a:p>
          </p:txBody>
        </p:sp>
        <p:sp>
          <p:nvSpPr>
            <p:cNvPr id="90" name="Rectangle 5">
              <a:extLst>
                <a:ext uri="{FF2B5EF4-FFF2-40B4-BE49-F238E27FC236}">
                  <a16:creationId xmlns:a16="http://schemas.microsoft.com/office/drawing/2014/main" id="{7C592A13-FEF0-4913-BAA6-84C99230E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268" y="267759"/>
              <a:ext cx="5341480" cy="3785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1800"/>
                </a:spcAft>
                <a:buClr>
                  <a:srgbClr val="C0809E"/>
                </a:buClr>
                <a:buSzPct val="90000"/>
                <a:buFont typeface="Wingdings" panose="05000000000000000000" pitchFamily="2" charset="2"/>
                <a:buChar char="l"/>
              </a:pPr>
              <a:r>
                <a:rPr lang="en-ZA" altLang="en-NA" sz="2400" b="1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Clerk of children’s court </a:t>
              </a:r>
              <a:r>
                <a:rPr lang="en-ZA" altLang="en-NA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must give </a:t>
              </a:r>
              <a:r>
                <a:rPr lang="en-ZA" altLang="en-NA" sz="2400" b="1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30 days</a:t>
              </a:r>
              <a:r>
                <a:rPr lang="en-ZA" altLang="en-NA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’ </a:t>
              </a:r>
              <a:r>
                <a:rPr lang="en-ZA" altLang="en-NA" sz="2400" b="1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notice </a:t>
              </a:r>
              <a:r>
                <a:rPr lang="en-ZA" altLang="en-NA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of application for adoption to the </a:t>
              </a:r>
              <a:r>
                <a:rPr lang="en-ZA" altLang="en-NA" sz="2400" b="1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Minister</a:t>
              </a:r>
              <a:r>
                <a:rPr lang="en-ZA" altLang="en-NA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.</a:t>
              </a:r>
            </a:p>
            <a:p>
              <a:pPr eaLnBrk="1" hangingPunct="1">
                <a:spcBef>
                  <a:spcPts val="0"/>
                </a:spcBef>
                <a:spcAft>
                  <a:spcPts val="1800"/>
                </a:spcAft>
                <a:buClr>
                  <a:srgbClr val="C0809E"/>
                </a:buClr>
                <a:buSzPct val="90000"/>
                <a:buFont typeface="Wingdings" panose="05000000000000000000" pitchFamily="2" charset="2"/>
                <a:buChar char="l"/>
              </a:pPr>
              <a:r>
                <a:rPr lang="en-ZA" altLang="en-NA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Clerk must give </a:t>
              </a:r>
              <a:r>
                <a:rPr lang="en-ZA" altLang="en-NA" sz="2400" b="1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30 days' notice </a:t>
              </a:r>
              <a:br>
                <a:rPr lang="en-ZA" altLang="en-NA" sz="2400" b="1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</a:br>
              <a:r>
                <a:rPr lang="en-ZA" altLang="en-NA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to </a:t>
              </a:r>
              <a:r>
                <a:rPr lang="en-ZA" altLang="en-NA" sz="2400" b="1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anyone whose consent is </a:t>
              </a:r>
              <a:br>
                <a:rPr lang="en-ZA" altLang="en-NA" sz="2400" b="1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</a:br>
              <a:r>
                <a:rPr lang="en-ZA" altLang="en-NA" sz="2400" b="1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required for the adoption</a:t>
              </a:r>
              <a:r>
                <a:rPr lang="en-ZA" altLang="en-NA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.</a:t>
              </a:r>
            </a:p>
            <a:p>
              <a:pPr eaLnBrk="1" hangingPunct="1">
                <a:spcBef>
                  <a:spcPts val="0"/>
                </a:spcBef>
                <a:spcAft>
                  <a:spcPts val="1200"/>
                </a:spcAft>
                <a:buClr>
                  <a:srgbClr val="C0809E"/>
                </a:buClr>
                <a:buSzPct val="90000"/>
                <a:buFont typeface="Wingdings" panose="05000000000000000000" pitchFamily="2" charset="2"/>
                <a:buChar char="l"/>
              </a:pPr>
              <a:r>
                <a:rPr lang="en-ZA" altLang="en-NA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Court may direct that notice be </a:t>
              </a:r>
              <a:br>
                <a:rPr lang="en-ZA" altLang="en-NA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</a:br>
              <a:r>
                <a:rPr lang="en-ZA" altLang="en-NA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given to </a:t>
              </a:r>
              <a:r>
                <a:rPr lang="en-ZA" altLang="en-NA" sz="2400" b="1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any other specified person</a:t>
              </a:r>
              <a:r>
                <a:rPr lang="en-ZA" altLang="en-NA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, if necessary in the </a:t>
              </a:r>
              <a:r>
                <a:rPr lang="en-ZA" altLang="en-NA" sz="2400" b="1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interests of justice</a:t>
              </a:r>
              <a:r>
                <a:rPr lang="en-ZA" altLang="en-NA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.</a:t>
              </a:r>
              <a:endParaRPr lang="en-GB" altLang="en-NA" sz="2400" kern="0" dirty="0">
                <a:solidFill>
                  <a:schemeClr val="tx1"/>
                </a:solidFill>
                <a:latin typeface="MgOpen Cosmetica" panose="020B0500000300020003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0956" y="1940944"/>
            <a:ext cx="3465101" cy="352820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607385" y="801193"/>
            <a:ext cx="4337083" cy="461665"/>
          </a:xfrm>
          <a:prstGeom prst="rect">
            <a:avLst/>
          </a:prstGeom>
          <a:solidFill>
            <a:srgbClr val="BF7196">
              <a:alpha val="34000"/>
            </a:srgbClr>
          </a:solidFill>
          <a:ln w="28575">
            <a:solidFill>
              <a:srgbClr val="BF7196"/>
            </a:solidFill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ts val="0"/>
              </a:spcBef>
            </a:pPr>
            <a:r>
              <a:rPr lang="en-US" sz="2400" b="1" dirty="0">
                <a:solidFill>
                  <a:srgbClr val="000000"/>
                </a:solidFill>
                <a:latin typeface="MgOpen Cosmetica" panose="020B0604020202020204"/>
              </a:rPr>
              <a:t>(5) </a:t>
            </a:r>
            <a:r>
              <a:rPr lang="en-ZA" altLang="en-NA" sz="2400" b="1" kern="0" dirty="0">
                <a:solidFill>
                  <a:srgbClr val="000000"/>
                </a:solidFill>
                <a:latin typeface="MgOpen Cosmetica" panose="020B0500000300020003" pitchFamily="34" charset="0"/>
              </a:rPr>
              <a:t>Notice of adoption hearing </a:t>
            </a:r>
            <a:endParaRPr lang="en-GB" altLang="en-NA" sz="3200" b="1" kern="0" dirty="0">
              <a:solidFill>
                <a:srgbClr val="000000"/>
              </a:solidFill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608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469" y="2621061"/>
            <a:ext cx="2114759" cy="372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61950" indent="-361950" eaLnBrk="1" hangingPunct="1">
              <a:spcBef>
                <a:spcPts val="0"/>
              </a:spcBef>
              <a:buClr>
                <a:srgbClr val="C0809E"/>
              </a:buClr>
              <a:buFont typeface="+mj-lt"/>
              <a:buAutoNum type="alphaLcParenR"/>
            </a:pPr>
            <a:r>
              <a:rPr lang="en-GB" altLang="en-NA" sz="22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Parents</a:t>
            </a:r>
            <a:r>
              <a:rPr lang="en-GB" altLang="en-NA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: Consent </a:t>
            </a:r>
            <a:r>
              <a:rPr lang="en-ZA" altLang="en-NA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must normally be given by both parents, regardless of whether they are married, but there are several </a:t>
            </a:r>
            <a:r>
              <a:rPr lang="en-ZA" altLang="en-NA" sz="22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EXCEPTIONS</a:t>
            </a:r>
            <a:r>
              <a:rPr lang="en-GB" altLang="en-NA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174682" y="637735"/>
            <a:ext cx="1876043" cy="461665"/>
          </a:xfrm>
          <a:prstGeom prst="rect">
            <a:avLst/>
          </a:prstGeom>
          <a:solidFill>
            <a:srgbClr val="BF7196">
              <a:alpha val="40000"/>
            </a:srgbClr>
          </a:solidFill>
          <a:ln w="28575">
            <a:solidFill>
              <a:srgbClr val="BF7196"/>
            </a:solidFill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ts val="0"/>
              </a:spcBef>
            </a:pPr>
            <a:r>
              <a:rPr lang="en-US" sz="2400" b="1" dirty="0">
                <a:solidFill>
                  <a:srgbClr val="000000"/>
                </a:solidFill>
                <a:latin typeface="MgOpen Cosmetica" panose="020B0604020202020204"/>
              </a:rPr>
              <a:t>(6) Consent</a:t>
            </a:r>
            <a:endParaRPr lang="en-GB" altLang="en-NA" sz="3200" b="1" kern="0" dirty="0">
              <a:solidFill>
                <a:srgbClr val="000000"/>
              </a:solidFill>
              <a:latin typeface="MgOpen Cosmetica" panose="020B0500000300020003" pitchFamily="34" charset="0"/>
            </a:endParaRP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469" y="1714878"/>
            <a:ext cx="193074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ZA" altLang="en-NA" sz="24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Who must </a:t>
            </a:r>
            <a:br>
              <a:rPr lang="en-ZA" altLang="en-NA" sz="24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altLang="en-NA" sz="24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give consent?</a:t>
            </a:r>
            <a:endParaRPr lang="en-GB" altLang="en-NA" sz="2400" b="1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416BA5C9-1782-407D-B557-6660C4EAC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4682" y="1379345"/>
            <a:ext cx="5357005" cy="4852812"/>
          </a:xfrm>
          <a:prstGeom prst="rect">
            <a:avLst/>
          </a:prstGeom>
          <a:solidFill>
            <a:srgbClr val="BF7196">
              <a:alpha val="20000"/>
            </a:srgbClr>
          </a:solidFill>
          <a:ln w="15875">
            <a:solidFill>
              <a:srgbClr val="BF7196"/>
            </a:solidFill>
          </a:ln>
        </p:spPr>
        <p:txBody>
          <a:bodyPr vert="horz" wrap="squar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Consent of an </a:t>
            </a: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unmarried father </a:t>
            </a: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is required only where he has already </a:t>
            </a: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voluntarily acknowledged paternity.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No consent required from father if court finds that child was </a:t>
            </a: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conceived through rape.</a:t>
            </a:r>
            <a:endParaRPr lang="en-ZA" altLang="en-NA" sz="1800" b="1" kern="0" dirty="0">
              <a:solidFill>
                <a:srgbClr val="BF7196"/>
              </a:solidFill>
              <a:latin typeface="MgOpen Cosmetica" panose="020B0500000300020003" pitchFamily="34" charset="0"/>
            </a:endParaRPr>
          </a:p>
          <a:p>
            <a:pPr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No consent required from parent who:</a:t>
            </a:r>
          </a:p>
          <a:p>
            <a:pPr lvl="1" eaLnBrk="1" hangingPunct="1">
              <a:spcBef>
                <a:spcPts val="0"/>
              </a:spcBef>
              <a:buClr>
                <a:srgbClr val="D9767E"/>
              </a:buClr>
              <a:buFont typeface="Courier New" panose="02070309020205020404" pitchFamily="49" charset="0"/>
              <a:buChar char="o"/>
            </a:pPr>
            <a:r>
              <a:rPr lang="en-ZA" altLang="en-NA" sz="16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is mentally incompetent</a:t>
            </a:r>
          </a:p>
          <a:p>
            <a:pPr lvl="1" eaLnBrk="1" hangingPunct="1">
              <a:spcBef>
                <a:spcPts val="0"/>
              </a:spcBef>
              <a:buClr>
                <a:srgbClr val="D9767E"/>
              </a:buClr>
              <a:buFont typeface="Courier New" panose="02070309020205020404" pitchFamily="49" charset="0"/>
              <a:buChar char="o"/>
            </a:pPr>
            <a:r>
              <a:rPr lang="en-ZA" altLang="en-NA" sz="16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abandoned child or cannot be found</a:t>
            </a:r>
          </a:p>
          <a:p>
            <a:pPr lvl="1" eaLnBrk="1" hangingPunct="1">
              <a:spcBef>
                <a:spcPts val="0"/>
              </a:spcBef>
              <a:buClr>
                <a:srgbClr val="D9767E"/>
              </a:buClr>
              <a:buFont typeface="Courier New" panose="02070309020205020404" pitchFamily="49" charset="0"/>
              <a:buChar char="o"/>
            </a:pPr>
            <a:r>
              <a:rPr lang="en-ZA" altLang="en-NA" sz="16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abused or neglected the child</a:t>
            </a:r>
          </a:p>
          <a:p>
            <a:pPr lvl="1" eaLnBrk="1" hangingPunct="1">
              <a:spcBef>
                <a:spcPts val="0"/>
              </a:spcBef>
              <a:buClr>
                <a:srgbClr val="D9767E"/>
              </a:buClr>
              <a:buFont typeface="Courier New" panose="02070309020205020404" pitchFamily="49" charset="0"/>
              <a:buChar char="o"/>
            </a:pPr>
            <a:r>
              <a:rPr lang="en-ZA" altLang="en-NA" sz="16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made no attempt to fulfil any parental responsibilities towards the child in last year</a:t>
            </a:r>
          </a:p>
          <a:p>
            <a:pPr lvl="1" eaLnBrk="1" hangingPunct="1">
              <a:spcBef>
                <a:spcPts val="0"/>
              </a:spcBef>
              <a:buClr>
                <a:srgbClr val="D9767E"/>
              </a:buClr>
              <a:buFont typeface="Courier New" panose="02070309020205020404" pitchFamily="49" charset="0"/>
              <a:buChar char="o"/>
            </a:pPr>
            <a:r>
              <a:rPr lang="en-ZA" altLang="en-NA" sz="16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failed to respond to notice within 30 days 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Clr>
                <a:srgbClr val="D9767E"/>
              </a:buClr>
              <a:buFont typeface="Courier New" panose="02070309020205020404" pitchFamily="49" charset="0"/>
              <a:buChar char="o"/>
            </a:pPr>
            <a:r>
              <a:rPr lang="en-ZA" altLang="en-NA" sz="16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has been convicted of a serious crime in relation to the child.</a:t>
            </a:r>
          </a:p>
          <a:p>
            <a:pPr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No parental consent is required if the child is an </a:t>
            </a: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orphan</a:t>
            </a: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.</a:t>
            </a:r>
          </a:p>
        </p:txBody>
      </p:sp>
      <p:sp>
        <p:nvSpPr>
          <p:cNvPr id="3" name="Right Arrow 2"/>
          <p:cNvSpPr/>
          <p:nvPr/>
        </p:nvSpPr>
        <p:spPr>
          <a:xfrm rot="18803126">
            <a:off x="2521729" y="5511179"/>
            <a:ext cx="565357" cy="484632"/>
          </a:xfrm>
          <a:prstGeom prst="rightArrow">
            <a:avLst/>
          </a:prstGeom>
          <a:solidFill>
            <a:srgbClr val="BF719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F42F72C-ED94-4765-B76F-A82891FFE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4429" y="548894"/>
            <a:ext cx="1337257" cy="113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64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460" y="588591"/>
            <a:ext cx="648835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ZA" altLang="en-NA" sz="2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Example of situation </a:t>
            </a:r>
            <a:br>
              <a:rPr lang="en-ZA" altLang="en-NA" sz="2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altLang="en-NA" sz="2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when father’s consent is not required</a:t>
            </a:r>
            <a:endParaRPr lang="en-GB" altLang="en-NA" sz="2800" b="1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188" y="1717131"/>
            <a:ext cx="5599827" cy="2579507"/>
          </a:xfrm>
          <a:prstGeom prst="rect">
            <a:avLst/>
          </a:prstGeom>
          <a:noFill/>
          <a:ln w="19050">
            <a:solidFill>
              <a:srgbClr val="BF7196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en-US" b="1" dirty="0">
                <a:solidFill>
                  <a:srgbClr val="BF7196"/>
                </a:solidFill>
                <a:latin typeface="MgOpen Cosmetica" panose="020B0604020202020204"/>
              </a:rPr>
              <a:t>The exceptions to consent apply to “</a:t>
            </a:r>
            <a:r>
              <a:rPr lang="en-US" b="1" dirty="0">
                <a:latin typeface="MgOpen Cosmetica" panose="020B0604020202020204"/>
              </a:rPr>
              <a:t>unmarried fathers</a:t>
            </a:r>
            <a:r>
              <a:rPr lang="en-US" b="1" dirty="0">
                <a:solidFill>
                  <a:srgbClr val="BF7196"/>
                </a:solidFill>
                <a:latin typeface="MgOpen Cosmetica" panose="020B0604020202020204"/>
              </a:rPr>
              <a:t>” in some circumstances. This means a father was not married to the child’s mother at the time of the child’s conception or any time after that. The exception does </a:t>
            </a:r>
            <a:r>
              <a:rPr lang="en-US" b="1" i="1" dirty="0">
                <a:solidFill>
                  <a:srgbClr val="BF7196"/>
                </a:solidFill>
                <a:latin typeface="MgOpen Cosmetica" panose="020B0604020202020204"/>
              </a:rPr>
              <a:t>not </a:t>
            </a:r>
            <a:r>
              <a:rPr lang="en-US" b="1" dirty="0">
                <a:solidFill>
                  <a:srgbClr val="BF7196"/>
                </a:solidFill>
                <a:latin typeface="MgOpen Cosmetica" panose="020B0604020202020204"/>
              </a:rPr>
              <a:t>apply if the parents were married at the relevant time, but are now divorced. A divorced father must give consent (unless one of the other exceptions applies). </a:t>
            </a:r>
            <a:endParaRPr lang="en-ZA" b="1" dirty="0">
              <a:solidFill>
                <a:srgbClr val="BF7196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9CC1B9-A590-4A9B-A395-2F154AAAAD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189" y="1706383"/>
            <a:ext cx="7921626" cy="460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68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75" y="786526"/>
            <a:ext cx="6478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ZA" altLang="en-NA" sz="3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What if the child’s parent is a minor?</a:t>
            </a:r>
            <a:endParaRPr lang="en-GB" altLang="en-NA" sz="3000" b="1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5930" y="1513365"/>
            <a:ext cx="799559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C0809E"/>
              </a:buClr>
              <a:buFont typeface="Wingdings" panose="05000000000000000000" pitchFamily="2" charset="2"/>
              <a:buChar char="l"/>
            </a:pPr>
            <a:r>
              <a:rPr lang="en-US" b="1" dirty="0">
                <a:latin typeface="MgOpen Cosmetica" panose="020B0604020202020204"/>
              </a:rPr>
              <a:t>A minor parent must be assisted by their parent or guardian to give consent to their child’s adoption </a:t>
            </a:r>
            <a:r>
              <a:rPr lang="en-US" dirty="0">
                <a:latin typeface="MgOpen Cosmetica" panose="020B0604020202020204"/>
              </a:rPr>
              <a:t>- if the parent or guardian in question is available. </a:t>
            </a:r>
            <a:r>
              <a:rPr lang="en-US" dirty="0">
                <a:solidFill>
                  <a:srgbClr val="BF7196"/>
                </a:solidFill>
                <a:latin typeface="MgOpen Cosmetica" panose="020B0604020202020204"/>
              </a:rPr>
              <a:t>(Note that assistance by </a:t>
            </a:r>
            <a:r>
              <a:rPr lang="en-US" b="1" i="1" dirty="0">
                <a:solidFill>
                  <a:srgbClr val="BF7196"/>
                </a:solidFill>
                <a:latin typeface="MgOpen Cosmetica" panose="020B0604020202020204"/>
              </a:rPr>
              <a:t>one </a:t>
            </a:r>
            <a:r>
              <a:rPr lang="en-US" dirty="0">
                <a:solidFill>
                  <a:srgbClr val="BF7196"/>
                </a:solidFill>
                <a:latin typeface="MgOpen Cosmetica" panose="020B0604020202020204"/>
              </a:rPr>
              <a:t>parent or legal guardian is sufficient.) </a:t>
            </a:r>
          </a:p>
          <a:p>
            <a:pPr marL="285750" indent="-285750">
              <a:spcAft>
                <a:spcPts val="600"/>
              </a:spcAft>
              <a:buClr>
                <a:srgbClr val="C0809E"/>
              </a:buClr>
              <a:buFont typeface="Wingdings" panose="05000000000000000000" pitchFamily="2" charset="2"/>
              <a:buChar char="l"/>
            </a:pPr>
            <a:r>
              <a:rPr lang="en-US" b="1" dirty="0">
                <a:solidFill>
                  <a:srgbClr val="BF7196"/>
                </a:solidFill>
                <a:latin typeface="MgOpen Cosmetica" panose="020B0604020202020204"/>
              </a:rPr>
              <a:t>BUT</a:t>
            </a:r>
            <a:r>
              <a:rPr lang="en-US" dirty="0">
                <a:latin typeface="MgOpen Cosmetica" panose="020B0604020202020204"/>
              </a:rPr>
              <a:t> </a:t>
            </a:r>
            <a:r>
              <a:rPr lang="en-US" b="1" dirty="0">
                <a:latin typeface="MgOpen Cosmetica" panose="020B0604020202020204"/>
              </a:rPr>
              <a:t>the children’s court may dispense with such assistance if this is in the best interests of the minor parent and the child </a:t>
            </a:r>
            <a:r>
              <a:rPr lang="en-US" dirty="0">
                <a:latin typeface="MgOpen Cosmetica" panose="020B0604020202020204"/>
              </a:rPr>
              <a:t>whose adoption is under consideration. </a:t>
            </a:r>
          </a:p>
          <a:p>
            <a:pPr marL="285750" indent="-285750">
              <a:spcAft>
                <a:spcPts val="600"/>
              </a:spcAft>
              <a:buClr>
                <a:srgbClr val="C0809E"/>
              </a:buClr>
              <a:buFont typeface="Wingdings" panose="05000000000000000000" pitchFamily="2" charset="2"/>
              <a:buChar char="l"/>
            </a:pPr>
            <a:r>
              <a:rPr lang="en-US" b="1" dirty="0">
                <a:latin typeface="MgOpen Cosmetica" panose="020B0604020202020204"/>
              </a:rPr>
              <a:t>It would not be possible for a parent or guardian to force a minor parent to give up a child for adoption</a:t>
            </a:r>
            <a:r>
              <a:rPr lang="en-US" dirty="0">
                <a:latin typeface="MgOpen Cosmetica" panose="020B0604020202020204"/>
              </a:rPr>
              <a:t>, unless the children’s court found that the minor parent’s refusal to consent to the adoption was unreasonable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6004" y="4247003"/>
            <a:ext cx="5187568" cy="219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21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id="{CF533662-99A5-454B-843B-A32E6090CC27}"/>
              </a:ext>
            </a:extLst>
          </p:cNvPr>
          <p:cNvGrpSpPr/>
          <p:nvPr/>
        </p:nvGrpSpPr>
        <p:grpSpPr>
          <a:xfrm>
            <a:off x="628165" y="773895"/>
            <a:ext cx="7851777" cy="3610469"/>
            <a:chOff x="396192" y="-555288"/>
            <a:chExt cx="7851777" cy="3610469"/>
          </a:xfrm>
        </p:grpSpPr>
        <p:sp>
          <p:nvSpPr>
            <p:cNvPr id="89" name="Rectangle 5">
              <a:extLst>
                <a:ext uri="{FF2B5EF4-FFF2-40B4-BE49-F238E27FC236}">
                  <a16:creationId xmlns:a16="http://schemas.microsoft.com/office/drawing/2014/main" id="{26176B0F-68AF-48F7-9594-C8ABC2F81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6993" y="-555288"/>
              <a:ext cx="64009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FontTx/>
                <a:buNone/>
              </a:pPr>
              <a:r>
                <a:rPr lang="en-ZA" altLang="en-NA" sz="3000" b="1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Locating a missing parent or guardian </a:t>
              </a:r>
              <a:endParaRPr lang="en-GB" altLang="en-NA" sz="3000" b="1" kern="0" dirty="0">
                <a:solidFill>
                  <a:schemeClr val="tx1"/>
                </a:solidFill>
                <a:latin typeface="MgOpen Cosmetica" panose="020B0500000300020003" pitchFamily="34" charset="0"/>
              </a:endParaRPr>
            </a:p>
          </p:txBody>
        </p:sp>
        <p:sp>
          <p:nvSpPr>
            <p:cNvPr id="90" name="Rectangle 5">
              <a:extLst>
                <a:ext uri="{FF2B5EF4-FFF2-40B4-BE49-F238E27FC236}">
                  <a16:creationId xmlns:a16="http://schemas.microsoft.com/office/drawing/2014/main" id="{7C592A13-FEF0-4913-BAA6-84C99230E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192" y="439080"/>
              <a:ext cx="5643225" cy="2616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1200"/>
                </a:spcAft>
                <a:buClr>
                  <a:srgbClr val="C0809E"/>
                </a:buClr>
                <a:buFont typeface="Wingdings" panose="05000000000000000000" pitchFamily="2" charset="2"/>
                <a:buChar char="l"/>
              </a:pPr>
              <a:r>
                <a:rPr lang="en-ZA" altLang="en-NA" sz="20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If the identity or whereabouts of a parent or guardian is unknown, the social worker must </a:t>
              </a:r>
              <a:br>
                <a:rPr lang="en-ZA" altLang="en-NA" sz="20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</a:br>
              <a:r>
                <a:rPr lang="en-ZA" altLang="en-NA" sz="20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run a </a:t>
              </a:r>
              <a:r>
                <a:rPr lang="en-ZA" altLang="en-NA" sz="2000" b="1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newspaper advert </a:t>
              </a:r>
              <a:r>
                <a:rPr lang="en-ZA" altLang="en-NA" sz="20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and a </a:t>
              </a:r>
              <a:r>
                <a:rPr lang="en-ZA" altLang="en-NA" sz="2000" b="1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radio broadcast </a:t>
              </a:r>
              <a:r>
                <a:rPr lang="en-ZA" altLang="en-NA" sz="20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to try and locate them. </a:t>
              </a:r>
            </a:p>
            <a:p>
              <a:pPr eaLnBrk="1" hangingPunct="1">
                <a:spcBef>
                  <a:spcPts val="0"/>
                </a:spcBef>
                <a:spcAft>
                  <a:spcPts val="1200"/>
                </a:spcAft>
                <a:buClr>
                  <a:srgbClr val="C0809E"/>
                </a:buClr>
                <a:buFont typeface="Wingdings" panose="05000000000000000000" pitchFamily="2" charset="2"/>
                <a:buChar char="l"/>
              </a:pPr>
              <a:r>
                <a:rPr lang="en-ZA" altLang="en-NA" sz="20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If that does not work, the social worker must </a:t>
              </a:r>
              <a:br>
                <a:rPr lang="en-ZA" altLang="en-NA" sz="20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</a:br>
              <a:r>
                <a:rPr lang="en-ZA" altLang="en-NA" sz="20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get an </a:t>
              </a:r>
              <a:r>
                <a:rPr lang="en-ZA" altLang="en-NA" sz="2000" b="1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affidavit </a:t>
              </a:r>
              <a:r>
                <a:rPr lang="en-ZA" altLang="en-NA" sz="20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from anyone with relevant information (if there is a “reasonable prospect” of locating the parent or guardian)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5237993" y="4004159"/>
            <a:ext cx="849298" cy="97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69469" y="4004159"/>
            <a:ext cx="1247046" cy="541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16515" y="4004159"/>
            <a:ext cx="914400" cy="97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3763" y="1855110"/>
            <a:ext cx="2149050" cy="2149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966" y="5140273"/>
            <a:ext cx="7907848" cy="923330"/>
          </a:xfrm>
          <a:prstGeom prst="rect">
            <a:avLst/>
          </a:prstGeom>
          <a:noFill/>
          <a:ln w="28575">
            <a:solidFill>
              <a:srgbClr val="BF719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b="1" dirty="0">
                <a:solidFill>
                  <a:srgbClr val="BF7196"/>
                </a:solidFill>
                <a:latin typeface="MgOpen Cosmetica" panose="020B0604020202020204"/>
              </a:rPr>
              <a:t>Consent can be dispensed with if the person in question cannot be located 30 days after the required steps have been taken, and court is satisfied </a:t>
            </a:r>
            <a:br>
              <a:rPr lang="en-ZA" b="1" dirty="0">
                <a:solidFill>
                  <a:srgbClr val="BF7196"/>
                </a:solidFill>
                <a:latin typeface="MgOpen Cosmetica" panose="020B0604020202020204"/>
              </a:rPr>
            </a:br>
            <a:r>
              <a:rPr lang="en-ZA" b="1" dirty="0">
                <a:solidFill>
                  <a:srgbClr val="BF7196"/>
                </a:solidFill>
                <a:latin typeface="MgOpen Cosmetica" panose="020B0604020202020204"/>
              </a:rPr>
              <a:t>that reasonable efforts were made.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EBC158-1A16-4077-BC27-21B9B4DC8BC8}"/>
              </a:ext>
            </a:extLst>
          </p:cNvPr>
          <p:cNvSpPr/>
          <p:nvPr/>
        </p:nvSpPr>
        <p:spPr>
          <a:xfrm>
            <a:off x="582185" y="4503449"/>
            <a:ext cx="79506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eaLnBrk="1" hangingPunct="1">
              <a:spcBef>
                <a:spcPts val="0"/>
              </a:spcBef>
              <a:spcAft>
                <a:spcPts val="1200"/>
              </a:spcAft>
              <a:buClr>
                <a:srgbClr val="C0809E"/>
              </a:buClr>
              <a:buFont typeface="Wingdings" panose="05000000000000000000" pitchFamily="2" charset="2"/>
              <a:buChar char="l"/>
            </a:pPr>
            <a:r>
              <a:rPr lang="en-ZA" altLang="en-NA" sz="2000" kern="0" dirty="0">
                <a:latin typeface="MgOpen Cosmetica" panose="020B0500000300020003" pitchFamily="34" charset="0"/>
              </a:rPr>
              <a:t>Social worker may also employ a </a:t>
            </a:r>
            <a:r>
              <a:rPr lang="en-ZA" altLang="en-NA" sz="2000" b="1" kern="0" dirty="0">
                <a:latin typeface="MgOpen Cosmetica" panose="020B0500000300020003" pitchFamily="34" charset="0"/>
              </a:rPr>
              <a:t>tracing agency </a:t>
            </a:r>
            <a:r>
              <a:rPr lang="en-ZA" altLang="en-NA" sz="2000" kern="0" dirty="0">
                <a:latin typeface="MgOpen Cosmetica" panose="020B0500000300020003" pitchFamily="34" charset="0"/>
              </a:rPr>
              <a:t>to assist. </a:t>
            </a:r>
            <a:endParaRPr lang="en-GB" altLang="en-NA" sz="2000" kern="0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750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117" y="1942640"/>
            <a:ext cx="2747876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514350" indent="-514350" eaLnBrk="1" hangingPunct="1">
              <a:spcBef>
                <a:spcPts val="0"/>
              </a:spcBef>
              <a:buClr>
                <a:srgbClr val="C0809E"/>
              </a:buClr>
              <a:buFont typeface="+mj-lt"/>
              <a:buAutoNum type="alphaLcParenR" startAt="2"/>
            </a:pPr>
            <a:r>
              <a:rPr lang="en-ZA" altLang="en-NA" sz="24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Guardian: </a:t>
            </a:r>
            <a:br>
              <a:rPr lang="en-ZA" altLang="en-NA" sz="24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</a:br>
            <a:r>
              <a:rPr lang="en-ZA" altLang="en-NA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 legal guardian is required to give consent, with some </a:t>
            </a:r>
            <a:r>
              <a:rPr lang="en-ZA" altLang="en-NA" sz="24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EXCEPTIONS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026" y="527674"/>
            <a:ext cx="466746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ZA" altLang="en-NA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Who else must </a:t>
            </a:r>
            <a:br>
              <a:rPr lang="en-ZA" altLang="en-NA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altLang="en-NA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give consent?</a:t>
            </a:r>
            <a:endParaRPr lang="en-GB" altLang="en-NA" b="1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416BA5C9-1782-407D-B557-6660C4EAC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438" y="1942639"/>
            <a:ext cx="4598445" cy="4191093"/>
          </a:xfrm>
          <a:prstGeom prst="rect">
            <a:avLst/>
          </a:prstGeom>
          <a:solidFill>
            <a:srgbClr val="BF7196">
              <a:alpha val="20000"/>
            </a:srgbClr>
          </a:solidFill>
          <a:ln w="15875">
            <a:solidFill>
              <a:srgbClr val="BF7196"/>
            </a:solidFill>
          </a:ln>
        </p:spPr>
        <p:txBody>
          <a:bodyPr vert="horz" wrap="squar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No consent required from legal guardian who:</a:t>
            </a:r>
          </a:p>
          <a:p>
            <a:pPr marL="630238" lvl="1" indent="-268288" eaLnBrk="1" hangingPunct="1">
              <a:spcBef>
                <a:spcPts val="0"/>
              </a:spcBef>
              <a:buClr>
                <a:srgbClr val="C0809E"/>
              </a:buClr>
              <a:buFont typeface="Courier New" panose="02070309020205020404" pitchFamily="49" charset="0"/>
              <a:buChar char="o"/>
            </a:pPr>
            <a:r>
              <a:rPr lang="en-ZA" altLang="en-NA" sz="16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is mentally incompetent</a:t>
            </a:r>
          </a:p>
          <a:p>
            <a:pPr marL="630238" lvl="1" indent="-268288" eaLnBrk="1" hangingPunct="1">
              <a:spcBef>
                <a:spcPts val="0"/>
              </a:spcBef>
              <a:buClr>
                <a:srgbClr val="C0809E"/>
              </a:buClr>
              <a:buFont typeface="Courier New" panose="02070309020205020404" pitchFamily="49" charset="0"/>
              <a:buChar char="o"/>
            </a:pPr>
            <a:r>
              <a:rPr lang="en-ZA" altLang="en-NA" sz="16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abandoned the child or cannot be found</a:t>
            </a:r>
          </a:p>
          <a:p>
            <a:pPr marL="630238" lvl="1" indent="-268288" eaLnBrk="1" hangingPunct="1">
              <a:spcBef>
                <a:spcPts val="0"/>
              </a:spcBef>
              <a:buClr>
                <a:srgbClr val="C0809E"/>
              </a:buClr>
              <a:buFont typeface="Courier New" panose="02070309020205020404" pitchFamily="49" charset="0"/>
              <a:buChar char="o"/>
            </a:pPr>
            <a:r>
              <a:rPr lang="en-ZA" altLang="en-NA" sz="16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abused or neglected the child</a:t>
            </a:r>
          </a:p>
          <a:p>
            <a:pPr marL="630238" lvl="1" indent="-268288" eaLnBrk="1" hangingPunct="1">
              <a:spcBef>
                <a:spcPts val="0"/>
              </a:spcBef>
              <a:buClr>
                <a:srgbClr val="C0809E"/>
              </a:buClr>
              <a:buFont typeface="Courier New" panose="02070309020205020404" pitchFamily="49" charset="0"/>
              <a:buChar char="o"/>
            </a:pPr>
            <a:r>
              <a:rPr lang="en-ZA" altLang="en-NA" sz="16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made no attempt to fulfil any parental responsibilities towards the child in last year</a:t>
            </a:r>
          </a:p>
          <a:p>
            <a:pPr marL="630238" lvl="1" indent="-268288" eaLnBrk="1" hangingPunct="1">
              <a:spcBef>
                <a:spcPts val="0"/>
              </a:spcBef>
              <a:buClr>
                <a:srgbClr val="C0809E"/>
              </a:buClr>
              <a:buFont typeface="Courier New" panose="02070309020205020404" pitchFamily="49" charset="0"/>
              <a:buChar char="o"/>
            </a:pPr>
            <a:r>
              <a:rPr lang="en-ZA" altLang="en-NA" sz="16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has been divested of right to consent by court order</a:t>
            </a:r>
          </a:p>
          <a:p>
            <a:pPr marL="630238" lvl="1" indent="-268288" eaLnBrk="1" hangingPunct="1">
              <a:spcBef>
                <a:spcPts val="0"/>
              </a:spcBef>
              <a:buClr>
                <a:srgbClr val="C0809E"/>
              </a:buClr>
              <a:buFont typeface="Courier New" panose="02070309020205020404" pitchFamily="49" charset="0"/>
              <a:buChar char="o"/>
            </a:pPr>
            <a:r>
              <a:rPr lang="en-ZA" altLang="en-NA" sz="16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failed to respond to notice within 30 days </a:t>
            </a:r>
          </a:p>
          <a:p>
            <a:pPr marL="630238" lvl="1" indent="-268288" eaLnBrk="1" hangingPunct="1">
              <a:spcBef>
                <a:spcPts val="0"/>
              </a:spcBef>
              <a:spcAft>
                <a:spcPts val="600"/>
              </a:spcAft>
              <a:buClr>
                <a:srgbClr val="C0809E"/>
              </a:buClr>
              <a:buFont typeface="Courier New" panose="02070309020205020404" pitchFamily="49" charset="0"/>
              <a:buChar char="o"/>
            </a:pPr>
            <a:r>
              <a:rPr lang="en-ZA" altLang="en-NA" sz="16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has been convicted of a serious crime in relation to the child.</a:t>
            </a:r>
          </a:p>
        </p:txBody>
      </p:sp>
      <p:sp>
        <p:nvSpPr>
          <p:cNvPr id="26" name="Right Arrow 2">
            <a:extLst>
              <a:ext uri="{FF2B5EF4-FFF2-40B4-BE49-F238E27FC236}">
                <a16:creationId xmlns:a16="http://schemas.microsoft.com/office/drawing/2014/main" id="{301A5F1A-6369-4745-B3C0-31C94302EF98}"/>
              </a:ext>
            </a:extLst>
          </p:cNvPr>
          <p:cNvSpPr/>
          <p:nvPr/>
        </p:nvSpPr>
        <p:spPr>
          <a:xfrm rot="18803126">
            <a:off x="3085315" y="3363201"/>
            <a:ext cx="565357" cy="484632"/>
          </a:xfrm>
          <a:prstGeom prst="rightArrow">
            <a:avLst/>
          </a:prstGeom>
          <a:solidFill>
            <a:srgbClr val="BF719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A08902-CE0F-4F8A-A1D5-184A56071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9773" y="549275"/>
            <a:ext cx="1777201" cy="123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8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712" y="610121"/>
            <a:ext cx="4594891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ZA" altLang="en-NA" sz="3600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1. New concepts</a:t>
            </a:r>
            <a:endParaRPr lang="en-GB" altLang="en-NA" sz="3600" kern="0" dirty="0">
              <a:solidFill>
                <a:srgbClr val="BF7196"/>
              </a:solidFill>
              <a:latin typeface="MgOpen Cosmetica" panose="020B0500000300020003" pitchFamily="34" charset="0"/>
            </a:endParaRP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416BA5C9-1782-407D-B557-6660C4EAC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40" y="1709668"/>
            <a:ext cx="6790223" cy="4591202"/>
          </a:xfrm>
          <a:prstGeom prst="rect">
            <a:avLst/>
          </a:prstGeom>
          <a:solidFill>
            <a:srgbClr val="FFCCCC">
              <a:alpha val="20000"/>
            </a:srgbClr>
          </a:solidFill>
          <a:ln w="15875">
            <a:solidFill>
              <a:srgbClr val="7E2C76"/>
            </a:solidFill>
          </a:ln>
        </p:spPr>
        <p:txBody>
          <a:bodyPr vert="horz" wrap="squar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ZA" altLang="en-NA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Best interests of the child:</a:t>
            </a:r>
            <a:r>
              <a:rPr lang="en-ZA" altLang="en-NA" sz="2000" b="1" kern="0" dirty="0">
                <a:solidFill>
                  <a:srgbClr val="7E2C76"/>
                </a:solidFill>
                <a:latin typeface="MgOpen Cosmetica" panose="020B0500000300020003" pitchFamily="34" charset="0"/>
              </a:rPr>
              <a:t> </a:t>
            </a:r>
            <a:r>
              <a:rPr lang="en-ZA" altLang="en-NA" sz="20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The Act introduces the concept of the best interests of the child as the governing principle in adoptions.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ZA" altLang="en-NA" sz="1000" b="1" kern="0" dirty="0">
              <a:solidFill>
                <a:srgbClr val="7E2C76"/>
              </a:solidFill>
              <a:latin typeface="MgOpen Cosmetica" panose="020B0500000300020003" pitchFamily="34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GB" altLang="en-NA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Adoption plan: </a:t>
            </a:r>
            <a:r>
              <a:rPr lang="en-GB" altLang="en-NA" sz="20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T</a:t>
            </a:r>
            <a:r>
              <a:rPr lang="en-ZA" altLang="en-NA" sz="20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he birth parents and adoptive parents in a disclosed adoption (where the identities of birth and adoptive parents are known to each other) may enter into an optional agreement covering issues such as the sharing of information.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ZA" altLang="en-NA" sz="1000" b="1" kern="0" dirty="0">
              <a:solidFill>
                <a:srgbClr val="7E2C76"/>
              </a:solidFill>
              <a:latin typeface="MgOpen Cosmetica" panose="020B0500000300020003" pitchFamily="34" charset="0"/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GB" altLang="en-NA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Inter-country adoptions: </a:t>
            </a:r>
            <a:r>
              <a:rPr lang="en-GB" altLang="en-NA" sz="20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The Act </a:t>
            </a:r>
            <a:r>
              <a:rPr lang="en-ZA" altLang="en-NA" sz="20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sets out the process and requirements for a child who is habitually resident in Namibia to be adopted by a person who is habitually resident outside Namibia.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0481" y="529206"/>
            <a:ext cx="1838520" cy="231751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130295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675" y="3169851"/>
            <a:ext cx="7463138" cy="3138874"/>
          </a:xfrm>
          <a:prstGeom prst="rect">
            <a:avLst/>
          </a:prstGeom>
        </p:spPr>
      </p:pic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1787207"/>
            <a:ext cx="800660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449263" indent="-449263" eaLnBrk="1" hangingPunct="1">
              <a:spcBef>
                <a:spcPts val="0"/>
              </a:spcBef>
              <a:buClr>
                <a:srgbClr val="C0809E"/>
              </a:buClr>
              <a:buFont typeface="+mj-lt"/>
              <a:buAutoNum type="alphaLcParenR" startAt="3"/>
            </a:pPr>
            <a:r>
              <a:rPr lang="en-ZA" altLang="en-NA" sz="2400" b="1" kern="0" spc="-10" dirty="0">
                <a:solidFill>
                  <a:srgbClr val="BF7196"/>
                </a:solidFill>
                <a:latin typeface="MgOpen Cosmetica" panose="020B0500000300020003" pitchFamily="34" charset="0"/>
              </a:rPr>
              <a:t>Child</a:t>
            </a:r>
            <a:r>
              <a:rPr lang="en-ZA" altLang="en-NA" sz="2400" kern="0" spc="-10" dirty="0">
                <a:solidFill>
                  <a:srgbClr val="BF7196"/>
                </a:solidFill>
                <a:latin typeface="MgOpen Cosmetica" panose="020B0500000300020003" pitchFamily="34" charset="0"/>
              </a:rPr>
              <a:t>:</a:t>
            </a:r>
            <a:r>
              <a:rPr lang="en-ZA" altLang="en-NA" sz="2400" kern="0" spc="-10" dirty="0">
                <a:solidFill>
                  <a:schemeClr val="tx1"/>
                </a:solidFill>
                <a:latin typeface="MgOpen Cosmetica" panose="020B0500000300020003" pitchFamily="34" charset="0"/>
              </a:rPr>
              <a:t> The child being adopted must consent to the adoption if the child is </a:t>
            </a:r>
            <a:r>
              <a:rPr lang="en-ZA" altLang="en-NA" sz="2400" b="1" kern="0" spc="-10" dirty="0">
                <a:solidFill>
                  <a:srgbClr val="BF7196"/>
                </a:solidFill>
                <a:latin typeface="MgOpen Cosmetica" panose="020B0500000300020003" pitchFamily="34" charset="0"/>
              </a:rPr>
              <a:t>over age 10 </a:t>
            </a:r>
            <a:r>
              <a:rPr lang="en-ZA" altLang="en-NA" sz="2400" kern="0" spc="-10" dirty="0">
                <a:solidFill>
                  <a:schemeClr val="tx1"/>
                </a:solidFill>
                <a:latin typeface="MgOpen Cosmetica" panose="020B0500000300020003" pitchFamily="34" charset="0"/>
              </a:rPr>
              <a:t>OR </a:t>
            </a:r>
            <a:r>
              <a:rPr lang="en-ZA" altLang="en-NA" sz="2400" b="1" kern="0" spc="-10" dirty="0">
                <a:solidFill>
                  <a:srgbClr val="BF7196"/>
                </a:solidFill>
                <a:latin typeface="MgOpen Cosmetica" panose="020B0500000300020003" pitchFamily="34" charset="0"/>
              </a:rPr>
              <a:t>under age 10 but mature enough to understand implications of adoption.</a:t>
            </a:r>
            <a:endParaRPr lang="en-GB" altLang="en-NA" sz="2400" b="1" kern="0" spc="-10" dirty="0">
              <a:solidFill>
                <a:srgbClr val="BF7196"/>
              </a:solidFill>
              <a:latin typeface="MgOpen Cosmetica" panose="020B05000003000200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B49D1E-4678-4C4A-92DC-9C6C29213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026" y="527674"/>
            <a:ext cx="466746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ZA" altLang="en-NA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Who else must </a:t>
            </a:r>
            <a:br>
              <a:rPr lang="en-ZA" altLang="en-NA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altLang="en-NA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give consent?</a:t>
            </a:r>
            <a:endParaRPr lang="en-GB" altLang="en-NA" b="1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9A65FD-301D-4EDA-AD15-F75A8CF36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9773" y="549275"/>
            <a:ext cx="1777201" cy="123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26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704652-9A13-473E-BD0B-13F2227401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846" y="548894"/>
            <a:ext cx="3306960" cy="5759831"/>
          </a:xfrm>
          <a:prstGeom prst="rect">
            <a:avLst/>
          </a:prstGeom>
        </p:spPr>
      </p:pic>
      <p:sp>
        <p:nvSpPr>
          <p:cNvPr id="89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713" y="596220"/>
            <a:ext cx="307100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ZA" altLang="en-NA" sz="2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How must consent be given?</a:t>
            </a:r>
            <a:endParaRPr lang="en-GB" altLang="en-NA" sz="2800" b="1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994" y="1812982"/>
            <a:ext cx="4826644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C0809E"/>
              </a:buClr>
              <a:buFont typeface="Wingdings" panose="05000000000000000000" pitchFamily="2" charset="2"/>
              <a:buChar char="l"/>
            </a:pP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Social worker must </a:t>
            </a:r>
            <a:r>
              <a:rPr lang="en-ZA" altLang="en-NA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counsel </a:t>
            </a: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parents </a:t>
            </a:r>
            <a:b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and child before they give consent.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C0809E"/>
              </a:buClr>
              <a:buFont typeface="Wingdings" panose="05000000000000000000" pitchFamily="2" charset="2"/>
              <a:buChar char="l"/>
            </a:pPr>
            <a:r>
              <a:rPr lang="en-ZA" altLang="en-NA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No final consents </a:t>
            </a: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can be given </a:t>
            </a:r>
            <a:b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altLang="en-NA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before the child is born.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C0809E"/>
              </a:buClr>
              <a:buFont typeface="Wingdings" panose="05000000000000000000" pitchFamily="2" charset="2"/>
              <a:buChar char="l"/>
            </a:pP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Consent must be given </a:t>
            </a:r>
            <a:r>
              <a:rPr lang="en-ZA" altLang="en-NA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in advance </a:t>
            </a:r>
            <a:br>
              <a:rPr lang="en-ZA" altLang="en-NA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of the court’s consideration of the adoption application.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C0809E"/>
              </a:buClr>
              <a:buFont typeface="Wingdings" panose="05000000000000000000" pitchFamily="2" charset="2"/>
              <a:buChar char="l"/>
            </a:pP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Consents must be </a:t>
            </a:r>
            <a:r>
              <a:rPr lang="en-ZA" altLang="en-NA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signed in front of any children’s commissioner</a:t>
            </a: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37058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966" y="601650"/>
            <a:ext cx="433571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ZA" altLang="en-NA" sz="2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Overruling unreasonable </a:t>
            </a:r>
            <a:br>
              <a:rPr lang="en-ZA" altLang="en-NA" sz="2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altLang="en-NA" sz="2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refusal of consent</a:t>
            </a:r>
            <a:endParaRPr lang="en-GB" altLang="en-NA" sz="2800" b="1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1716808"/>
            <a:ext cx="7921624" cy="439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Clr>
                <a:srgbClr val="C0809E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Children’s court can overrule a refusal of </a:t>
            </a:r>
            <a:b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</a:b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consent IF -</a:t>
            </a:r>
          </a:p>
          <a:p>
            <a:pPr marL="630238" lvl="1" indent="-268288">
              <a:buClr>
                <a:srgbClr val="C0809E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MgOpen Cosmetica" panose="020B0604020202020204"/>
              </a:rPr>
              <a:t>adoption would be in the child’s best interests AND </a:t>
            </a:r>
          </a:p>
          <a:p>
            <a:pPr marL="630238" lvl="1" indent="-268288">
              <a:spcBef>
                <a:spcPts val="0"/>
              </a:spcBef>
              <a:spcAft>
                <a:spcPts val="1200"/>
              </a:spcAft>
              <a:buClr>
                <a:srgbClr val="C0809E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MgOpen Cosmetica" panose="020B0604020202020204"/>
              </a:rPr>
              <a:t>consent is being unreasonably withheld. </a:t>
            </a:r>
          </a:p>
          <a:p>
            <a:pPr>
              <a:buClr>
                <a:srgbClr val="C0809E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Before making this decision, the court must take into account -</a:t>
            </a:r>
          </a:p>
          <a:p>
            <a:pPr marL="630238" lvl="1" indent="-268288">
              <a:buClr>
                <a:srgbClr val="C0809E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MgOpen Cosmetica" panose="020B0604020202020204"/>
              </a:rPr>
              <a:t>relationship between parent and child in last two years</a:t>
            </a:r>
          </a:p>
          <a:p>
            <a:pPr marL="630238" lvl="1" indent="-268288">
              <a:spcBef>
                <a:spcPts val="0"/>
              </a:spcBef>
              <a:spcAft>
                <a:spcPts val="1200"/>
              </a:spcAft>
              <a:buClr>
                <a:srgbClr val="C0809E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MgOpen Cosmetica" panose="020B0604020202020204"/>
              </a:rPr>
              <a:t>potential for a good future relationship. </a:t>
            </a:r>
          </a:p>
          <a:p>
            <a:pPr>
              <a:buClr>
                <a:srgbClr val="C0809E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These criteria ensure that a parent who is unwilling to get involved in a child’s life does not try to obstruct an adoption only to be spiteful or uncooperative. </a:t>
            </a:r>
            <a:endParaRPr lang="en-ZA" altLang="en-NA" sz="2400" kern="0" dirty="0">
              <a:solidFill>
                <a:schemeClr val="tx1"/>
              </a:solidFill>
              <a:latin typeface="MgOpen Cosmetica" panose="020B060402020202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37993" y="4004159"/>
            <a:ext cx="849298" cy="97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16515" y="4004159"/>
            <a:ext cx="914400" cy="97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3544" y="549275"/>
            <a:ext cx="1699267" cy="253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02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4422" y="549275"/>
            <a:ext cx="642839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ZA" altLang="en-NA" sz="2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Withdrawal of consent during </a:t>
            </a:r>
            <a:br>
              <a:rPr lang="en-ZA" altLang="en-NA" sz="2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altLang="en-NA" sz="2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cooling-off period</a:t>
            </a:r>
            <a:endParaRPr lang="en-GB" altLang="en-NA" sz="2800" b="1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16515" y="4004159"/>
            <a:ext cx="914400" cy="97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1763387"/>
            <a:ext cx="7825447" cy="467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spcAft>
                <a:spcPts val="1800"/>
              </a:spcAft>
              <a:buClr>
                <a:srgbClr val="C0809E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Consent can be withdrawn during </a:t>
            </a:r>
            <a:b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</a:b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the </a:t>
            </a:r>
            <a:r>
              <a:rPr lang="en-US" sz="2400" b="1" dirty="0">
                <a:solidFill>
                  <a:srgbClr val="BF7196"/>
                </a:solidFill>
                <a:latin typeface="MgOpen Cosmetica" panose="020B0604020202020204"/>
              </a:rPr>
              <a:t>60-day cooling off period</a:t>
            </a: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 </a:t>
            </a:r>
            <a:b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</a:b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(measured from date consent was </a:t>
            </a:r>
            <a:b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</a:b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signed). </a:t>
            </a:r>
          </a:p>
          <a:p>
            <a:pPr>
              <a:spcAft>
                <a:spcPts val="1800"/>
              </a:spcAft>
              <a:buClr>
                <a:srgbClr val="C0809E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Child will normally be placed with adoptive </a:t>
            </a:r>
            <a:b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</a:b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parents during cooling-off period, but could </a:t>
            </a:r>
            <a:b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</a:b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stay in foster care or place of safety. </a:t>
            </a:r>
          </a:p>
          <a:p>
            <a:pPr>
              <a:buClr>
                <a:srgbClr val="C0809E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Court can grant a </a:t>
            </a:r>
            <a:r>
              <a:rPr lang="en-US" sz="2400" b="1" dirty="0">
                <a:solidFill>
                  <a:srgbClr val="BF7196"/>
                </a:solidFill>
                <a:latin typeface="MgOpen Cosmetica" panose="020B0604020202020204"/>
              </a:rPr>
              <a:t>provisional adoption order </a:t>
            </a: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in the interim, but </a:t>
            </a:r>
            <a:r>
              <a:rPr lang="en-US" sz="2400" b="1" dirty="0">
                <a:solidFill>
                  <a:srgbClr val="BF7196"/>
                </a:solidFill>
                <a:latin typeface="MgOpen Cosmetica" panose="020B0604020202020204"/>
              </a:rPr>
              <a:t>final adoption order </a:t>
            </a: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can be granted only after expiry of cooling-off period for all persons required to give consent.</a:t>
            </a:r>
            <a:endParaRPr lang="en-ZA" altLang="en-NA" sz="2400" kern="0" dirty="0">
              <a:solidFill>
                <a:schemeClr val="tx1"/>
              </a:solidFill>
              <a:latin typeface="MgOpen Cosmetica" panose="020B0604020202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2975" y="1837427"/>
            <a:ext cx="2899838" cy="278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679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230" y="1668322"/>
            <a:ext cx="5831845" cy="460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C0809E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altLang="en-NA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In a “disclosed” adoption, the birth parents and adoptive parents may decide to make </a:t>
            </a:r>
            <a:br>
              <a:rPr lang="en-ZA" altLang="en-NA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altLang="en-NA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an adoption plan.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C0809E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altLang="en-NA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An adoption plan might include agreement </a:t>
            </a:r>
            <a:br>
              <a:rPr lang="en-ZA" altLang="en-NA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altLang="en-NA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on -</a:t>
            </a:r>
          </a:p>
          <a:p>
            <a:pPr marL="630238" lvl="1" indent="-268288" eaLnBrk="1" hangingPunct="1">
              <a:spcBef>
                <a:spcPts val="0"/>
              </a:spcBef>
              <a:spcAft>
                <a:spcPts val="0"/>
              </a:spcAft>
              <a:buClr>
                <a:srgbClr val="C0809E"/>
              </a:buClr>
              <a:buFont typeface="Courier New" panose="02070309020205020404" pitchFamily="49" charset="0"/>
              <a:buChar char="o"/>
            </a:pP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sharing information about -</a:t>
            </a:r>
          </a:p>
          <a:p>
            <a:pPr marL="896938" lvl="2" indent="-266700" eaLnBrk="1" hangingPunct="1">
              <a:spcBef>
                <a:spcPts val="0"/>
              </a:spcBef>
              <a:spcAft>
                <a:spcPts val="0"/>
              </a:spcAft>
              <a:buClr>
                <a:srgbClr val="C0809E"/>
              </a:buClr>
              <a:buFont typeface="Wingdings" panose="05000000000000000000" pitchFamily="2" charset="2"/>
              <a:buChar char="§"/>
            </a:pP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child’s medical background</a:t>
            </a:r>
          </a:p>
          <a:p>
            <a:pPr marL="896938" lvl="2" indent="-266700" eaLnBrk="1" hangingPunct="1">
              <a:spcBef>
                <a:spcPts val="0"/>
              </a:spcBef>
              <a:spcAft>
                <a:spcPts val="0"/>
              </a:spcAft>
              <a:buClr>
                <a:srgbClr val="C0809E"/>
              </a:buClr>
              <a:buFont typeface="Wingdings" panose="05000000000000000000" pitchFamily="2" charset="2"/>
              <a:buChar char="§"/>
            </a:pP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milestones in child’s development</a:t>
            </a:r>
          </a:p>
          <a:p>
            <a:pPr marL="896938" lvl="2" indent="-266700" eaLnBrk="1" hangingPunct="1">
              <a:spcBef>
                <a:spcPts val="0"/>
              </a:spcBef>
              <a:spcAft>
                <a:spcPts val="0"/>
              </a:spcAft>
              <a:buClr>
                <a:srgbClr val="C0809E"/>
              </a:buClr>
              <a:buFont typeface="Wingdings" panose="05000000000000000000" pitchFamily="2" charset="2"/>
              <a:buChar char="§"/>
            </a:pP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important events in child’s life</a:t>
            </a:r>
          </a:p>
          <a:p>
            <a:pPr marL="630238" lvl="1" indent="-268288" eaLnBrk="1" hangingPunct="1">
              <a:spcBef>
                <a:spcPts val="0"/>
              </a:spcBef>
              <a:spcAft>
                <a:spcPts val="0"/>
              </a:spcAft>
              <a:buClr>
                <a:srgbClr val="C0809E"/>
              </a:buClr>
              <a:buFont typeface="Courier New" panose="02070309020205020404" pitchFamily="49" charset="0"/>
              <a:buChar char="o"/>
            </a:pP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contact with birth family </a:t>
            </a:r>
          </a:p>
          <a:p>
            <a:pPr marL="630238" lvl="1" indent="-268288" eaLnBrk="1" hangingPunct="1">
              <a:spcBef>
                <a:spcPts val="0"/>
              </a:spcBef>
              <a:spcAft>
                <a:spcPts val="1200"/>
              </a:spcAft>
              <a:buClr>
                <a:srgbClr val="C0809E"/>
              </a:buClr>
              <a:buFont typeface="Courier New" panose="02070309020205020404" pitchFamily="49" charset="0"/>
              <a:buChar char="o"/>
            </a:pP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any other matter relating to the child.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C0809E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altLang="en-NA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The social worker will assist the parties </a:t>
            </a:r>
            <a:br>
              <a:rPr lang="en-ZA" altLang="en-NA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altLang="en-NA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if they want to make a plan.</a:t>
            </a:r>
            <a:endParaRPr lang="en-GB" altLang="en-NA" sz="2200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3713" y="713465"/>
            <a:ext cx="1899100" cy="254738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106924" y="794397"/>
            <a:ext cx="417923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ts val="0"/>
              </a:spcBef>
            </a:pPr>
            <a:r>
              <a:rPr lang="en-US" sz="2400" b="1" dirty="0">
                <a:solidFill>
                  <a:srgbClr val="000000"/>
                </a:solidFill>
                <a:latin typeface="MgOpen Cosmetica" panose="020B0604020202020204"/>
              </a:rPr>
              <a:t>(7) Adoption plans (</a:t>
            </a:r>
            <a:r>
              <a:rPr lang="en-US" sz="2400" b="1" i="1" dirty="0">
                <a:solidFill>
                  <a:srgbClr val="000000"/>
                </a:solidFill>
                <a:latin typeface="MgOpen Cosmetica" panose="020B0604020202020204"/>
              </a:rPr>
              <a:t>optional</a:t>
            </a:r>
            <a:r>
              <a:rPr lang="en-US" sz="2400" b="1" dirty="0">
                <a:solidFill>
                  <a:srgbClr val="000000"/>
                </a:solidFill>
                <a:latin typeface="MgOpen Cosmetica" panose="020B0604020202020204"/>
              </a:rPr>
              <a:t>)</a:t>
            </a:r>
            <a:endParaRPr lang="en-GB" altLang="en-NA" sz="3200" b="1" kern="0" dirty="0">
              <a:solidFill>
                <a:srgbClr val="000000"/>
              </a:solidFill>
              <a:latin typeface="MgOpen Cosmetica" panose="020B0500000300020003" pitchFamily="34" charset="0"/>
            </a:endParaRP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16DA5964-99CB-4A5D-9191-5A613CF9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162" y="2886858"/>
            <a:ext cx="2169009" cy="2929209"/>
          </a:xfrm>
          <a:prstGeom prst="rect">
            <a:avLst/>
          </a:prstGeom>
          <a:solidFill>
            <a:schemeClr val="bg1"/>
          </a:solidFill>
          <a:ln w="15875">
            <a:solidFill>
              <a:srgbClr val="BF7196"/>
            </a:solidFill>
          </a:ln>
        </p:spPr>
        <p:txBody>
          <a:bodyPr vert="horz" wrap="square" lIns="144000" tIns="216000" rIns="144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Adoption plans </a:t>
            </a:r>
            <a:b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</a:b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are optional </a:t>
            </a:r>
            <a:b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</a:b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and voluntary. </a:t>
            </a:r>
            <a:b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</a:b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An adoption plan takes effect only </a:t>
            </a:r>
            <a:b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</a:b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if it is made into </a:t>
            </a:r>
            <a:b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</a:b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a court order at the time of the  adoption.</a:t>
            </a:r>
            <a:endParaRPr lang="en-GB" altLang="en-NA" sz="1800" b="1" kern="0" dirty="0">
              <a:solidFill>
                <a:srgbClr val="BF7196"/>
              </a:solidFill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65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1312" y="678042"/>
            <a:ext cx="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endParaRPr lang="en-GB" altLang="en-NA" sz="2800" b="1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564" y="2551800"/>
            <a:ext cx="6212284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D9767E"/>
              </a:buClr>
              <a:buSzPct val="90000"/>
              <a:buNone/>
            </a:pP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Other </a:t>
            </a:r>
            <a:r>
              <a:rPr lang="en-ZA" altLang="en-NA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relevant considerations</a:t>
            </a: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:</a:t>
            </a:r>
          </a:p>
          <a:p>
            <a:pPr marL="361950" lvl="1" indent="-361950" eaLnBrk="1" hangingPunct="1">
              <a:spcBef>
                <a:spcPts val="0"/>
              </a:spcBef>
              <a:spcAft>
                <a:spcPts val="0"/>
              </a:spcAft>
              <a:buClr>
                <a:srgbClr val="C0809E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desirability of </a:t>
            </a:r>
            <a:r>
              <a:rPr lang="en-ZA" altLang="en-NA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preserving the child’s </a:t>
            </a: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identity, language, culture and religious ties</a:t>
            </a:r>
          </a:p>
          <a:p>
            <a:pPr marL="361950" lvl="1" indent="-361950" eaLnBrk="1" hangingPunct="1">
              <a:spcBef>
                <a:spcPts val="0"/>
              </a:spcBef>
              <a:spcAft>
                <a:spcPts val="0"/>
              </a:spcAft>
              <a:buClr>
                <a:srgbClr val="C0809E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altLang="en-NA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views of the child </a:t>
            </a: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if mature enough to be </a:t>
            </a:r>
            <a:b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consulted</a:t>
            </a:r>
          </a:p>
          <a:p>
            <a:pPr marL="361950" lvl="1" indent="-361950" eaLnBrk="1" hangingPunct="1">
              <a:spcBef>
                <a:spcPts val="0"/>
              </a:spcBef>
              <a:spcAft>
                <a:spcPts val="0"/>
              </a:spcAft>
              <a:buClr>
                <a:srgbClr val="C0809E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altLang="en-NA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reasonable preferences </a:t>
            </a: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of the parent  </a:t>
            </a:r>
          </a:p>
          <a:p>
            <a:pPr marL="361950" lvl="1" indent="-361950" eaLnBrk="1" hangingPunct="1">
              <a:spcBef>
                <a:spcPts val="0"/>
              </a:spcBef>
              <a:spcAft>
                <a:spcPts val="0"/>
              </a:spcAft>
              <a:buClr>
                <a:srgbClr val="C0809E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altLang="en-NA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social worker’s report &amp; recommendation</a:t>
            </a:r>
          </a:p>
          <a:p>
            <a:pPr marL="361950" lvl="1" indent="-361950" eaLnBrk="1" hangingPunct="1">
              <a:spcBef>
                <a:spcPts val="0"/>
              </a:spcBef>
              <a:spcAft>
                <a:spcPts val="0"/>
              </a:spcAft>
              <a:buClr>
                <a:srgbClr val="C0809E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altLang="en-NA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adoption plan </a:t>
            </a: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(if there is one)</a:t>
            </a:r>
            <a:endParaRPr lang="en-ZA" altLang="en-NA" sz="1800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</p:txBody>
      </p:sp>
      <p:sp>
        <p:nvSpPr>
          <p:cNvPr id="104" name="Rectangle 5">
            <a:extLst>
              <a:ext uri="{FF2B5EF4-FFF2-40B4-BE49-F238E27FC236}">
                <a16:creationId xmlns:a16="http://schemas.microsoft.com/office/drawing/2014/main" id="{16DA5964-99CB-4A5D-9191-5A613CF9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017" y="1521999"/>
            <a:ext cx="6575208" cy="772107"/>
          </a:xfrm>
          <a:prstGeom prst="rect">
            <a:avLst/>
          </a:prstGeom>
          <a:solidFill>
            <a:srgbClr val="BF7196">
              <a:alpha val="26000"/>
            </a:srgbClr>
          </a:solidFill>
          <a:ln w="15875">
            <a:solidFill>
              <a:srgbClr val="BF7196"/>
            </a:solidFill>
          </a:ln>
        </p:spPr>
        <p:txBody>
          <a:bodyPr vert="horz" wrap="square" lIns="216000" tIns="108000" rIns="216000" bIns="108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When the court is considering an adoption application, the paramount issue is the best interests of the child.</a:t>
            </a:r>
            <a:endParaRPr lang="en-GB" altLang="en-NA" sz="1800" b="1" kern="0" dirty="0">
              <a:solidFill>
                <a:srgbClr val="BF7196"/>
              </a:solidFill>
              <a:latin typeface="MgOpen Cosmetica" panose="020B05000003000200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6309" y="2538651"/>
            <a:ext cx="2593127" cy="255181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480072" y="727608"/>
            <a:ext cx="2787098" cy="461665"/>
          </a:xfrm>
          <a:prstGeom prst="rect">
            <a:avLst/>
          </a:prstGeom>
          <a:solidFill>
            <a:srgbClr val="BF7196">
              <a:alpha val="26000"/>
            </a:srgbClr>
          </a:solidFill>
          <a:ln w="28575">
            <a:solidFill>
              <a:srgbClr val="BF7196"/>
            </a:solidFill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ts val="0"/>
              </a:spcBef>
            </a:pPr>
            <a:r>
              <a:rPr lang="en-US" sz="2400" b="1" dirty="0">
                <a:solidFill>
                  <a:srgbClr val="000000"/>
                </a:solidFill>
                <a:latin typeface="MgOpen Cosmetica" panose="020B0604020202020204"/>
              </a:rPr>
              <a:t>(8) </a:t>
            </a:r>
            <a:r>
              <a:rPr lang="en-ZA" altLang="en-NA" sz="2400" b="1" kern="0" dirty="0">
                <a:latin typeface="MgOpen Cosmetica" panose="020B0500000300020003" pitchFamily="34" charset="0"/>
              </a:rPr>
              <a:t>Adoption order</a:t>
            </a:r>
            <a:endParaRPr lang="en-GB" altLang="en-NA" sz="3200" b="1" kern="0" dirty="0">
              <a:solidFill>
                <a:srgbClr val="000000"/>
              </a:solidFill>
              <a:latin typeface="MgOpen Cosmetica" panose="020B05000003000200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411" y="5293062"/>
            <a:ext cx="7917976" cy="1015663"/>
          </a:xfrm>
          <a:prstGeom prst="rect">
            <a:avLst/>
          </a:prstGeom>
          <a:noFill/>
          <a:ln w="25400">
            <a:solidFill>
              <a:srgbClr val="BF719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altLang="en-NA" sz="2000" kern="0" dirty="0">
                <a:solidFill>
                  <a:srgbClr val="BF7196"/>
                </a:solidFill>
                <a:latin typeface="MgOpen Cosmetica" panose="020B0604020202020204"/>
              </a:rPr>
              <a:t>Children’s court must be satisfied that </a:t>
            </a:r>
            <a:r>
              <a:rPr lang="en-ZA" altLang="en-NA" sz="2000" b="1" kern="0" dirty="0">
                <a:solidFill>
                  <a:srgbClr val="BF7196"/>
                </a:solidFill>
                <a:latin typeface="MgOpen Cosmetica" panose="020B0604020202020204"/>
              </a:rPr>
              <a:t>requirements of the Act </a:t>
            </a:r>
            <a:r>
              <a:rPr lang="en-ZA" altLang="en-NA" sz="2000" kern="0" dirty="0">
                <a:solidFill>
                  <a:srgbClr val="BF7196"/>
                </a:solidFill>
                <a:latin typeface="MgOpen Cosmetica" panose="020B0604020202020204"/>
              </a:rPr>
              <a:t>are met AND must consider all </a:t>
            </a:r>
            <a:r>
              <a:rPr lang="en-ZA" altLang="en-NA" sz="2000" b="1" kern="0" dirty="0">
                <a:solidFill>
                  <a:srgbClr val="BF7196"/>
                </a:solidFill>
                <a:latin typeface="MgOpen Cosmetica" panose="020B0604020202020204"/>
              </a:rPr>
              <a:t>circumstances of the case. </a:t>
            </a:r>
            <a:r>
              <a:rPr lang="en-ZA" altLang="en-NA" sz="2000" kern="0" dirty="0">
                <a:solidFill>
                  <a:srgbClr val="BF7196"/>
                </a:solidFill>
                <a:latin typeface="MgOpen Cosmetica" panose="020B0604020202020204"/>
              </a:rPr>
              <a:t>The order may include a provision on </a:t>
            </a:r>
            <a:r>
              <a:rPr lang="en-ZA" altLang="en-NA" sz="2000" b="1" kern="0" dirty="0">
                <a:solidFill>
                  <a:srgbClr val="BF7196"/>
                </a:solidFill>
                <a:latin typeface="MgOpen Cosmetica" panose="020B0604020202020204"/>
              </a:rPr>
              <a:t>monitoring </a:t>
            </a:r>
            <a:r>
              <a:rPr lang="en-ZA" altLang="en-NA" sz="2000" kern="0" dirty="0">
                <a:solidFill>
                  <a:srgbClr val="BF7196"/>
                </a:solidFill>
                <a:latin typeface="MgOpen Cosmetica" panose="020B0604020202020204"/>
              </a:rPr>
              <a:t>the child’s well-being.</a:t>
            </a:r>
          </a:p>
        </p:txBody>
      </p:sp>
    </p:spTree>
    <p:extLst>
      <p:ext uri="{BB962C8B-B14F-4D97-AF65-F5344CB8AC3E}">
        <p14:creationId xmlns:p14="http://schemas.microsoft.com/office/powerpoint/2010/main" val="1776259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088" y="803828"/>
            <a:ext cx="431465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2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Effect of an adoption order</a:t>
            </a:r>
            <a:endParaRPr lang="en-GB" altLang="en-NA" sz="2800" b="1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16DA5964-99CB-4A5D-9191-5A613CF9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961" y="1626755"/>
            <a:ext cx="8052503" cy="3708708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The adopted child becomes the child of the adoptive parent in every way.</a:t>
            </a:r>
          </a:p>
          <a:p>
            <a:pPr marL="361950" indent="-361950" eaLnBrk="1" hangingPunct="1">
              <a:spcBef>
                <a:spcPts val="0"/>
              </a:spcBef>
              <a:spcAft>
                <a:spcPts val="400"/>
              </a:spcAft>
              <a:buClr>
                <a:srgbClr val="C0809E"/>
              </a:buClr>
              <a:buFont typeface="Wingdings" panose="05000000000000000000" pitchFamily="2" charset="2"/>
              <a:buChar char="l"/>
            </a:pPr>
            <a:r>
              <a:rPr lang="en-ZA" altLang="en-NA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The </a:t>
            </a: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birth certificate </a:t>
            </a:r>
            <a:r>
              <a:rPr lang="en-ZA" altLang="en-NA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will be altered to list the adoptive parent as the child’s parent.</a:t>
            </a:r>
          </a:p>
          <a:p>
            <a:pPr marL="361950" indent="-361950" eaLnBrk="1" hangingPunct="1">
              <a:spcBef>
                <a:spcPts val="0"/>
              </a:spcBef>
              <a:spcAft>
                <a:spcPts val="400"/>
              </a:spcAft>
              <a:buClr>
                <a:srgbClr val="C0809E"/>
              </a:buClr>
              <a:buFont typeface="Wingdings" panose="05000000000000000000" pitchFamily="2" charset="2"/>
              <a:buChar char="l"/>
            </a:pPr>
            <a:r>
              <a:rPr lang="en-ZA" altLang="en-NA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All </a:t>
            </a: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parental rights and responsibilities of birth parent are terminated.</a:t>
            </a:r>
          </a:p>
          <a:p>
            <a:pPr marL="361950" indent="-361950" eaLnBrk="1" hangingPunct="1">
              <a:spcBef>
                <a:spcPts val="0"/>
              </a:spcBef>
              <a:spcAft>
                <a:spcPts val="400"/>
              </a:spcAft>
              <a:buClr>
                <a:srgbClr val="C0809E"/>
              </a:buClr>
              <a:buFont typeface="Wingdings" panose="05000000000000000000" pitchFamily="2" charset="2"/>
              <a:buChar char="l"/>
            </a:pPr>
            <a:r>
              <a:rPr lang="en-ZA" altLang="en-NA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Adoption order also automatically </a:t>
            </a: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terminates any alternative placement </a:t>
            </a:r>
            <a:r>
              <a:rPr lang="en-ZA" altLang="en-NA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in place prior to adoption</a:t>
            </a:r>
          </a:p>
          <a:p>
            <a:pPr marL="361950" indent="-361950" eaLnBrk="1" hangingPunct="1">
              <a:spcBef>
                <a:spcPts val="0"/>
              </a:spcBef>
              <a:spcAft>
                <a:spcPts val="400"/>
              </a:spcAft>
              <a:buClr>
                <a:srgbClr val="C0809E"/>
              </a:buClr>
              <a:buFont typeface="Wingdings" panose="05000000000000000000" pitchFamily="2" charset="2"/>
              <a:buChar char="l"/>
            </a:pPr>
            <a:r>
              <a:rPr lang="en-ZA" altLang="en-NA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An adoption order does </a:t>
            </a: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NOT</a:t>
            </a:r>
            <a:r>
              <a:rPr lang="en-ZA" altLang="en-NA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 affect any rights to </a:t>
            </a: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property </a:t>
            </a:r>
            <a:b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altLang="en-NA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the child had before the adoption.</a:t>
            </a:r>
          </a:p>
          <a:p>
            <a:pPr marL="361950" indent="-361950" eaLnBrk="1" hangingPunct="1">
              <a:spcBef>
                <a:spcPts val="0"/>
              </a:spcBef>
              <a:spcAft>
                <a:spcPts val="600"/>
              </a:spcAft>
              <a:buClr>
                <a:srgbClr val="C0809E"/>
              </a:buClr>
              <a:buFont typeface="Wingdings" panose="05000000000000000000" pitchFamily="2" charset="2"/>
              <a:buChar char="l"/>
            </a:pPr>
            <a:r>
              <a:rPr lang="en-ZA" altLang="en-NA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An adoption order does </a:t>
            </a: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NOT</a:t>
            </a:r>
            <a:r>
              <a:rPr lang="en-ZA" altLang="en-NA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 permit any </a:t>
            </a: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marriage or </a:t>
            </a:r>
            <a:b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sexual intercourse </a:t>
            </a:r>
            <a:r>
              <a:rPr lang="en-ZA" altLang="en-NA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between the child and any other </a:t>
            </a:r>
            <a:br>
              <a:rPr lang="en-ZA" altLang="en-NA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altLang="en-NA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person which would have been prohibited had the child </a:t>
            </a:r>
            <a:br>
              <a:rPr lang="en-ZA" altLang="en-NA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altLang="en-NA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not been adopted.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7651" t="52053" r="42570" b="24912"/>
          <a:stretch/>
        </p:blipFill>
        <p:spPr>
          <a:xfrm>
            <a:off x="6857190" y="3634408"/>
            <a:ext cx="1710129" cy="14266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02044">
            <a:off x="6758897" y="659286"/>
            <a:ext cx="1803202" cy="8407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3961" y="5449927"/>
            <a:ext cx="7908852" cy="830997"/>
          </a:xfrm>
          <a:prstGeom prst="rect">
            <a:avLst/>
          </a:prstGeom>
          <a:solidFill>
            <a:srgbClr val="BF7196">
              <a:alpha val="12000"/>
            </a:srgbClr>
          </a:solidFill>
          <a:ln w="25400">
            <a:solidFill>
              <a:srgbClr val="BF719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BF7196"/>
                </a:solidFill>
                <a:latin typeface="MgOpen Cosmetica" panose="020B0604020202020204"/>
              </a:rPr>
              <a:t>Appeals: A party who is unhappy with the decision of a children’s court </a:t>
            </a:r>
            <a:br>
              <a:rPr lang="en-US" sz="1600" b="1" dirty="0">
                <a:solidFill>
                  <a:srgbClr val="BF7196"/>
                </a:solidFill>
                <a:latin typeface="MgOpen Cosmetica" panose="020B0604020202020204"/>
              </a:rPr>
            </a:br>
            <a:r>
              <a:rPr lang="en-US" sz="1600" b="1" dirty="0">
                <a:solidFill>
                  <a:srgbClr val="BF7196"/>
                </a:solidFill>
                <a:latin typeface="MgOpen Cosmetica" panose="020B0604020202020204"/>
              </a:rPr>
              <a:t>on an application for adoption may appeal to the High Court. </a:t>
            </a:r>
            <a:br>
              <a:rPr lang="en-US" sz="1600" b="1" dirty="0">
                <a:solidFill>
                  <a:srgbClr val="BF7196"/>
                </a:solidFill>
                <a:latin typeface="MgOpen Cosmetica" panose="020B0604020202020204"/>
              </a:rPr>
            </a:br>
            <a:r>
              <a:rPr lang="en-US" sz="1600" b="1" dirty="0">
                <a:solidFill>
                  <a:srgbClr val="BF7196"/>
                </a:solidFill>
                <a:latin typeface="MgOpen Cosmetica" panose="020B0604020202020204"/>
              </a:rPr>
              <a:t>The child’s best interests will be the key issue.</a:t>
            </a:r>
            <a:endParaRPr lang="en-ZA" sz="2800" b="1" dirty="0">
              <a:solidFill>
                <a:srgbClr val="BF7196"/>
              </a:solidFill>
              <a:latin typeface="MgOpen Cosmetic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92841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5">
            <a:extLst>
              <a:ext uri="{FF2B5EF4-FFF2-40B4-BE49-F238E27FC236}">
                <a16:creationId xmlns:a16="http://schemas.microsoft.com/office/drawing/2014/main" id="{16DA5964-99CB-4A5D-9191-5A613CF9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515442"/>
            <a:ext cx="7921625" cy="2816156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61950" indent="-361950" eaLnBrk="1" hangingPunct="1">
              <a:spcBef>
                <a:spcPts val="0"/>
              </a:spcBef>
              <a:spcAft>
                <a:spcPts val="1800"/>
              </a:spcAft>
              <a:buClr>
                <a:srgbClr val="C0809E"/>
              </a:buClr>
              <a:buFont typeface="Wingdings" panose="05000000000000000000" pitchFamily="2" charset="2"/>
              <a:buChar char="l"/>
            </a:pP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An official known as the Adoption Registrar is responsible for recording adoptions in the </a:t>
            </a:r>
            <a:r>
              <a:rPr lang="en-US" sz="2400" b="1" dirty="0">
                <a:solidFill>
                  <a:schemeClr val="tx1"/>
                </a:solidFill>
                <a:latin typeface="MgOpen Cosmetica" panose="020B0604020202020204"/>
              </a:rPr>
              <a:t>Adoption Register</a:t>
            </a: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, along with key documentation</a:t>
            </a:r>
            <a:r>
              <a:rPr lang="en-US" sz="2400" b="1" dirty="0">
                <a:solidFill>
                  <a:schemeClr val="tx1"/>
                </a:solidFill>
                <a:latin typeface="MgOpen Cosmetica" panose="020B0604020202020204"/>
              </a:rPr>
              <a:t>. </a:t>
            </a:r>
          </a:p>
          <a:p>
            <a:pPr marL="361950" indent="-361950" eaLnBrk="1" hangingPunct="1">
              <a:spcBef>
                <a:spcPts val="0"/>
              </a:spcBef>
              <a:spcAft>
                <a:spcPts val="600"/>
              </a:spcAft>
              <a:buClr>
                <a:srgbClr val="C0809E"/>
              </a:buClr>
              <a:buFont typeface="Wingdings" panose="05000000000000000000" pitchFamily="2" charset="2"/>
              <a:buChar char="l"/>
            </a:pP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The Adoption Registrar must keep copies of all the documents relating to a specific adoption for </a:t>
            </a:r>
            <a:r>
              <a:rPr lang="en-US" sz="2400" b="1" dirty="0">
                <a:solidFill>
                  <a:schemeClr val="tx1"/>
                </a:solidFill>
                <a:latin typeface="MgOpen Cosmetica" panose="020B0604020202020204"/>
              </a:rPr>
              <a:t>10 years</a:t>
            </a: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, and make sure that the documents are </a:t>
            </a:r>
            <a:r>
              <a:rPr lang="en-US" sz="2400" b="1" dirty="0">
                <a:solidFill>
                  <a:schemeClr val="tx1"/>
                </a:solidFill>
                <a:latin typeface="MgOpen Cosmetica" panose="020B0604020202020204"/>
              </a:rPr>
              <a:t>archived </a:t>
            </a: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after that period. </a:t>
            </a:r>
            <a:endParaRPr lang="en-US" sz="1600" b="1" dirty="0">
              <a:solidFill>
                <a:schemeClr val="tx1"/>
              </a:solidFill>
              <a:latin typeface="MgOpen Cosmetica" panose="020B060402020202020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01932" y="1784167"/>
            <a:ext cx="3140137" cy="461665"/>
          </a:xfrm>
          <a:prstGeom prst="rect">
            <a:avLst/>
          </a:prstGeom>
          <a:solidFill>
            <a:srgbClr val="BF7196">
              <a:alpha val="36000"/>
            </a:srgbClr>
          </a:solidFill>
          <a:ln w="28575">
            <a:solidFill>
              <a:srgbClr val="BF7196"/>
            </a:solidFill>
          </a:ln>
        </p:spPr>
        <p:txBody>
          <a:bodyPr wrap="square">
            <a:spAutoFit/>
          </a:bodyPr>
          <a:lstStyle/>
          <a:p>
            <a:pPr lvl="0" algn="ctr" eaLnBrk="1" hangingPunct="1">
              <a:spcBef>
                <a:spcPts val="0"/>
              </a:spcBef>
            </a:pPr>
            <a:r>
              <a:rPr lang="en-US" sz="2400" b="1" dirty="0">
                <a:solidFill>
                  <a:srgbClr val="000000"/>
                </a:solidFill>
                <a:latin typeface="MgOpen Cosmetica" panose="020B0604020202020204"/>
              </a:rPr>
              <a:t>(9) A</a:t>
            </a:r>
            <a:r>
              <a:rPr lang="en-ZA" altLang="en-NA" sz="2400" b="1" kern="0" dirty="0" err="1">
                <a:latin typeface="MgOpen Cosmetica" panose="020B0500000300020003" pitchFamily="34" charset="0"/>
              </a:rPr>
              <a:t>doption</a:t>
            </a:r>
            <a:r>
              <a:rPr lang="en-ZA" altLang="en-NA" sz="2400" b="1" kern="0" dirty="0">
                <a:latin typeface="MgOpen Cosmetica" panose="020B0500000300020003" pitchFamily="34" charset="0"/>
              </a:rPr>
              <a:t> Register</a:t>
            </a:r>
            <a:endParaRPr lang="en-GB" altLang="en-NA" sz="3200" b="1" kern="0" dirty="0">
              <a:solidFill>
                <a:srgbClr val="000000"/>
              </a:solidFill>
              <a:latin typeface="MgOpen Cosmetica" panose="020B05000003000200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-231" t="43278" r="231" b="2123"/>
          <a:stretch/>
        </p:blipFill>
        <p:spPr>
          <a:xfrm rot="21256572">
            <a:off x="4900667" y="5649600"/>
            <a:ext cx="3743325" cy="6656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FEB622-08FC-43E2-8608-1AA4E08FD4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350" y="549275"/>
            <a:ext cx="3619301" cy="861512"/>
          </a:xfrm>
          <a:prstGeom prst="rect">
            <a:avLst/>
          </a:prstGeom>
          <a:solidFill>
            <a:srgbClr val="BF7196"/>
          </a:solidFill>
        </p:spPr>
      </p:pic>
    </p:spTree>
    <p:extLst>
      <p:ext uri="{BB962C8B-B14F-4D97-AF65-F5344CB8AC3E}">
        <p14:creationId xmlns:p14="http://schemas.microsoft.com/office/powerpoint/2010/main" val="34324367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5">
            <a:extLst>
              <a:ext uri="{FF2B5EF4-FFF2-40B4-BE49-F238E27FC236}">
                <a16:creationId xmlns:a16="http://schemas.microsoft.com/office/drawing/2014/main" id="{16DA5964-99CB-4A5D-9191-5A613CF9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199" y="1673328"/>
            <a:ext cx="5033608" cy="3539430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vert="horz" wrap="square" lIns="216000" tIns="0" rIns="21600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lvl="0" eaLnBrk="1" hangingPunct="1">
              <a:spcBef>
                <a:spcPts val="0"/>
              </a:spcBef>
              <a:spcAft>
                <a:spcPts val="1800"/>
              </a:spcAft>
              <a:buClr>
                <a:srgbClr val="C0809E"/>
              </a:buClr>
              <a:buFont typeface="Wingdings" panose="05000000000000000000" pitchFamily="2" charset="2"/>
              <a:buChar char="l"/>
            </a:pPr>
            <a:r>
              <a:rPr lang="en-US" sz="2000" dirty="0">
                <a:solidFill>
                  <a:srgbClr val="000000"/>
                </a:solidFill>
                <a:latin typeface="MgOpen Cosmetica" panose="020B0604020202020204"/>
              </a:rPr>
              <a:t>Both the clerk of the children’s court and the Adoption Registrar have a duty to </a:t>
            </a:r>
            <a:r>
              <a:rPr lang="en-US" sz="2000" b="1" dirty="0">
                <a:solidFill>
                  <a:srgbClr val="000000"/>
                </a:solidFill>
                <a:latin typeface="MgOpen Cosmetica" panose="020B0604020202020204"/>
              </a:rPr>
              <a:t>notify </a:t>
            </a:r>
            <a:r>
              <a:rPr lang="en-US" sz="2000" dirty="0">
                <a:solidFill>
                  <a:srgbClr val="000000"/>
                </a:solidFill>
                <a:latin typeface="MgOpen Cosmetica" panose="020B0604020202020204"/>
              </a:rPr>
              <a:t>the Ministry of Home Affairs and Immigration of an adoption order. 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  <a:buClr>
                <a:srgbClr val="C0809E"/>
              </a:buClr>
              <a:buFont typeface="Wingdings" panose="05000000000000000000" pitchFamily="2" charset="2"/>
              <a:buChar char="l"/>
            </a:pPr>
            <a:r>
              <a:rPr lang="en-US" sz="2000" dirty="0">
                <a:solidFill>
                  <a:srgbClr val="000000"/>
                </a:solidFill>
                <a:latin typeface="MgOpen Cosmetica" panose="020B0604020202020204"/>
              </a:rPr>
              <a:t>These steps are intended to ensure </a:t>
            </a:r>
            <a:r>
              <a:rPr lang="en-US" sz="2000" b="1" dirty="0">
                <a:solidFill>
                  <a:srgbClr val="000000"/>
                </a:solidFill>
                <a:latin typeface="MgOpen Cosmetica" panose="020B0604020202020204"/>
              </a:rPr>
              <a:t>alteration of the child’s birth record</a:t>
            </a:r>
            <a:r>
              <a:rPr lang="en-US" sz="2000" dirty="0">
                <a:solidFill>
                  <a:srgbClr val="000000"/>
                </a:solidFill>
                <a:latin typeface="MgOpen Cosmetica" panose="020B0604020202020204"/>
              </a:rPr>
              <a:t>, so that the birth parents are replaced by the adoptive parents</a:t>
            </a:r>
            <a:r>
              <a:rPr lang="en-US" sz="2000" dirty="0">
                <a:solidFill>
                  <a:schemeClr val="tx1"/>
                </a:solidFill>
                <a:latin typeface="MgOpen Cosmetica" panose="020B0604020202020204"/>
              </a:rPr>
              <a:t>.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C0809E"/>
              </a:buClr>
              <a:buFont typeface="Wingdings" panose="05000000000000000000" pitchFamily="2" charset="2"/>
              <a:buChar char="l"/>
            </a:pPr>
            <a:r>
              <a:rPr lang="en-US" sz="2000" b="1" dirty="0">
                <a:solidFill>
                  <a:schemeClr val="tx1"/>
                </a:solidFill>
                <a:latin typeface="MgOpen Cosmetica" panose="020B0604020202020204"/>
              </a:rPr>
              <a:t>Ministry of Home Affairs and Immigration </a:t>
            </a:r>
            <a:endParaRPr lang="en-US" sz="1400" b="1" dirty="0">
              <a:solidFill>
                <a:schemeClr val="tx1"/>
              </a:solidFill>
              <a:latin typeface="MgOpen Cosmetica" panose="020B060402020202020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6424" y="782747"/>
            <a:ext cx="2485576" cy="461665"/>
          </a:xfrm>
          <a:prstGeom prst="rect">
            <a:avLst/>
          </a:prstGeom>
          <a:solidFill>
            <a:srgbClr val="BF7196">
              <a:alpha val="34000"/>
            </a:srgbClr>
          </a:solidFill>
          <a:ln w="28575">
            <a:solidFill>
              <a:srgbClr val="BF7196"/>
            </a:solidFill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ts val="0"/>
              </a:spcBef>
            </a:pPr>
            <a:r>
              <a:rPr lang="en-US" sz="2400" b="1" dirty="0">
                <a:solidFill>
                  <a:srgbClr val="000000"/>
                </a:solidFill>
                <a:latin typeface="MgOpen Cosmetica" panose="020B0604020202020204"/>
              </a:rPr>
              <a:t>(10) Birth record</a:t>
            </a:r>
            <a:endParaRPr lang="en-GB" altLang="en-NA" sz="3200" b="1" kern="0" dirty="0">
              <a:solidFill>
                <a:srgbClr val="000000"/>
              </a:solidFill>
              <a:latin typeface="MgOpen Cosmetica" panose="020B05000003000200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0123" y="1673328"/>
            <a:ext cx="3152690" cy="437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136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3111" y="681594"/>
            <a:ext cx="5302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err="1">
                <a:solidFill>
                  <a:srgbClr val="BF7196"/>
                </a:solidFill>
                <a:latin typeface="MgOpen Cosmetica" panose="020B0604020202020204"/>
              </a:rPr>
              <a:t>Recission</a:t>
            </a:r>
            <a:r>
              <a:rPr lang="en-ZA" sz="3600" b="1" dirty="0">
                <a:solidFill>
                  <a:srgbClr val="BF7196"/>
                </a:solidFill>
                <a:latin typeface="MgOpen Cosmetica" panose="020B0604020202020204"/>
              </a:rPr>
              <a:t> of adoption </a:t>
            </a:r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914" y="1700986"/>
            <a:ext cx="553609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Clr>
                <a:srgbClr val="7E2C76"/>
              </a:buClr>
              <a:buNone/>
            </a:pPr>
            <a:r>
              <a:rPr lang="en-ZA" altLang="en-NA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There are only </a:t>
            </a:r>
            <a:r>
              <a:rPr lang="en-ZA" altLang="en-NA" sz="24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two grounds</a:t>
            </a:r>
            <a:r>
              <a:rPr lang="en-ZA" altLang="en-NA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 for rescission: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  <a:buClr>
                <a:srgbClr val="C0809E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altLang="en-NA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 parent or guardian’s consent to the adoption was required but not obtained.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C0809E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altLang="en-NA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The adoptive parent was not actually qualified to adopt the child in terms of the law when the adoption order was made.</a:t>
            </a:r>
            <a:endParaRPr lang="en-GB" altLang="en-NA" sz="2400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1312" y="4901471"/>
            <a:ext cx="4865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rgbClr val="BF7196"/>
                </a:solidFill>
                <a:latin typeface="MgOpen Cosmetica" panose="020B0604020202020204"/>
              </a:rPr>
              <a:t>Rescission must take place </a:t>
            </a:r>
            <a:br>
              <a:rPr lang="en-ZA" sz="2400" b="1" dirty="0">
                <a:solidFill>
                  <a:srgbClr val="BF7196"/>
                </a:solidFill>
                <a:latin typeface="MgOpen Cosmetica" panose="020B0604020202020204"/>
              </a:rPr>
            </a:br>
            <a:r>
              <a:rPr lang="en-ZA" sz="2400" b="1" dirty="0">
                <a:solidFill>
                  <a:srgbClr val="BF7196"/>
                </a:solidFill>
                <a:latin typeface="MgOpen Cosmetica" panose="020B0604020202020204"/>
              </a:rPr>
              <a:t>within one year of the </a:t>
            </a:r>
            <a:br>
              <a:rPr lang="en-ZA" sz="2400" b="1" dirty="0">
                <a:solidFill>
                  <a:srgbClr val="BF7196"/>
                </a:solidFill>
                <a:latin typeface="MgOpen Cosmetica" panose="020B0604020202020204"/>
              </a:rPr>
            </a:br>
            <a:r>
              <a:rPr lang="en-ZA" sz="2400" b="1" dirty="0">
                <a:solidFill>
                  <a:srgbClr val="BF7196"/>
                </a:solidFill>
                <a:latin typeface="MgOpen Cosmetica" panose="020B0604020202020204"/>
              </a:rPr>
              <a:t>date of the adoption.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2BACF8-B10A-477C-8261-08064953E7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796" y="549276"/>
            <a:ext cx="1828290" cy="575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55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D1351DA-C49E-4548-9E3F-F614F6AA46E9}"/>
              </a:ext>
            </a:extLst>
          </p:cNvPr>
          <p:cNvGrpSpPr/>
          <p:nvPr/>
        </p:nvGrpSpPr>
        <p:grpSpPr>
          <a:xfrm>
            <a:off x="628439" y="1719479"/>
            <a:ext cx="7921625" cy="4683276"/>
            <a:chOff x="628439" y="1719479"/>
            <a:chExt cx="7921625" cy="4683276"/>
          </a:xfrm>
        </p:grpSpPr>
        <p:sp>
          <p:nvSpPr>
            <p:cNvPr id="104" name="Rectangle 5">
              <a:extLst>
                <a:ext uri="{FF2B5EF4-FFF2-40B4-BE49-F238E27FC236}">
                  <a16:creationId xmlns:a16="http://schemas.microsoft.com/office/drawing/2014/main" id="{16DA5964-99CB-4A5D-9191-5A613CF9DF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439" y="1719479"/>
              <a:ext cx="7904374" cy="4591202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BF7196"/>
              </a:solidFill>
            </a:ln>
          </p:spPr>
          <p:txBody>
            <a:bodyPr vert="horz" wrap="square" lIns="216000" tIns="216000" rIns="216000" bIns="21600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FontTx/>
                <a:buNone/>
              </a:pPr>
              <a:r>
                <a:rPr lang="en-ZA" altLang="en-NA" sz="2400" b="1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Formal adoption versus informal adoption </a:t>
              </a:r>
            </a:p>
            <a:p>
              <a:pPr marL="0" indent="0" algn="ctr" eaLnBrk="1" hangingPunct="1">
                <a:spcBef>
                  <a:spcPts val="0"/>
                </a:spcBef>
                <a:buFontTx/>
                <a:buNone/>
              </a:pPr>
              <a:r>
                <a:rPr lang="en-ZA" altLang="en-NA" sz="2400" b="1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and adoption in terms of customary law</a:t>
              </a:r>
            </a:p>
            <a:p>
              <a:pPr marL="0" indent="0" eaLnBrk="1" hangingPunct="1">
                <a:spcBef>
                  <a:spcPts val="0"/>
                </a:spcBef>
                <a:buFontTx/>
                <a:buNone/>
              </a:pPr>
              <a:endParaRPr lang="en-ZA" altLang="en-NA" sz="1200" b="1" kern="0" dirty="0">
                <a:solidFill>
                  <a:srgbClr val="BF7196"/>
                </a:solidFill>
                <a:latin typeface="MgOpen Cosmetica" panose="020B0500000300020003" pitchFamily="34" charset="0"/>
              </a:endParaRPr>
            </a:p>
            <a:p>
              <a:pPr marL="0" indent="0" eaLnBrk="1" hangingPunct="1">
                <a:spcBef>
                  <a:spcPts val="0"/>
                </a:spcBef>
                <a:buFontTx/>
                <a:buNone/>
              </a:pPr>
              <a:r>
                <a:rPr lang="en-ZA" altLang="en-NA" sz="1800" b="1" kern="0" dirty="0">
                  <a:solidFill>
                    <a:srgbClr val="BF7196"/>
                  </a:solidFill>
                  <a:latin typeface="MgOpen Cosmetica" panose="020B0500000300020003" pitchFamily="34" charset="0"/>
                </a:rPr>
                <a:t>The Child Care and Protection Act covers only formal adoptions.</a:t>
              </a:r>
            </a:p>
            <a:p>
              <a:pPr eaLnBrk="1" hangingPunct="1">
                <a:spcBef>
                  <a:spcPts val="0"/>
                </a:spcBef>
                <a:buClr>
                  <a:srgbClr val="C0809E"/>
                </a:buClr>
                <a:buSzPct val="90000"/>
                <a:buFont typeface="Wingdings" panose="05000000000000000000" pitchFamily="2" charset="2"/>
                <a:buChar char="l"/>
              </a:pPr>
              <a:r>
                <a:rPr lang="en-ZA" altLang="en-NA" sz="1800" b="1" kern="0" dirty="0">
                  <a:solidFill>
                    <a:srgbClr val="BF7196"/>
                  </a:solidFill>
                  <a:latin typeface="MgOpen Cosmetica" panose="020B0500000300020003" pitchFamily="34" charset="0"/>
                </a:rPr>
                <a:t>It does not apply to informal “adoptions”</a:t>
              </a:r>
              <a:br>
                <a:rPr lang="en-ZA" altLang="en-NA" sz="1800" b="1" kern="0" dirty="0">
                  <a:solidFill>
                    <a:srgbClr val="BF7196"/>
                  </a:solidFill>
                  <a:latin typeface="MgOpen Cosmetica" panose="020B0500000300020003" pitchFamily="34" charset="0"/>
                </a:rPr>
              </a:br>
              <a:r>
                <a:rPr lang="en-ZA" altLang="en-NA" sz="1800" b="1" kern="0" dirty="0">
                  <a:solidFill>
                    <a:srgbClr val="BF7196"/>
                  </a:solidFill>
                  <a:latin typeface="MgOpen Cosmetica" panose="020B0500000300020003" pitchFamily="34" charset="0"/>
                </a:rPr>
                <a:t>where a child is treated as a child of the</a:t>
              </a:r>
              <a:br>
                <a:rPr lang="en-ZA" altLang="en-NA" sz="1800" b="1" kern="0" dirty="0">
                  <a:solidFill>
                    <a:srgbClr val="BF7196"/>
                  </a:solidFill>
                  <a:latin typeface="MgOpen Cosmetica" panose="020B0500000300020003" pitchFamily="34" charset="0"/>
                </a:rPr>
              </a:br>
              <a:r>
                <a:rPr lang="en-ZA" altLang="en-NA" sz="1800" b="1" kern="0" dirty="0">
                  <a:solidFill>
                    <a:srgbClr val="BF7196"/>
                  </a:solidFill>
                  <a:latin typeface="MgOpen Cosmetica" panose="020B0500000300020003" pitchFamily="34" charset="0"/>
                </a:rPr>
                <a:t>family without a formal adoption</a:t>
              </a:r>
              <a:br>
                <a:rPr lang="en-ZA" altLang="en-NA" sz="1800" b="1" kern="0" dirty="0">
                  <a:solidFill>
                    <a:srgbClr val="BF7196"/>
                  </a:solidFill>
                  <a:latin typeface="MgOpen Cosmetica" panose="020B0500000300020003" pitchFamily="34" charset="0"/>
                </a:rPr>
              </a:br>
              <a:r>
                <a:rPr lang="en-ZA" altLang="en-NA" sz="1800" b="1" kern="0" dirty="0">
                  <a:solidFill>
                    <a:srgbClr val="BF7196"/>
                  </a:solidFill>
                  <a:latin typeface="MgOpen Cosmetica" panose="020B0500000300020003" pitchFamily="34" charset="0"/>
                </a:rPr>
                <a:t>process.</a:t>
              </a:r>
            </a:p>
            <a:p>
              <a:pPr eaLnBrk="1" hangingPunct="1">
                <a:spcBef>
                  <a:spcPts val="0"/>
                </a:spcBef>
                <a:buClr>
                  <a:srgbClr val="C0809E"/>
                </a:buClr>
                <a:buSzPct val="90000"/>
                <a:buFont typeface="Wingdings" panose="05000000000000000000" pitchFamily="2" charset="2"/>
                <a:buChar char="l"/>
              </a:pPr>
              <a:r>
                <a:rPr lang="en-ZA" altLang="en-NA" sz="1800" b="1" kern="0" dirty="0">
                  <a:solidFill>
                    <a:srgbClr val="BF7196"/>
                  </a:solidFill>
                  <a:latin typeface="MgOpen Cosmetica" panose="020B0500000300020003" pitchFamily="34" charset="0"/>
                </a:rPr>
                <a:t>It does not apply to adoptions under </a:t>
              </a:r>
              <a:br>
                <a:rPr lang="en-ZA" altLang="en-NA" sz="1800" b="1" kern="0" dirty="0">
                  <a:solidFill>
                    <a:srgbClr val="BF7196"/>
                  </a:solidFill>
                  <a:latin typeface="MgOpen Cosmetica" panose="020B0500000300020003" pitchFamily="34" charset="0"/>
                </a:rPr>
              </a:br>
              <a:r>
                <a:rPr lang="en-ZA" altLang="en-NA" sz="1800" b="1" kern="0" dirty="0">
                  <a:solidFill>
                    <a:srgbClr val="BF7196"/>
                  </a:solidFill>
                  <a:latin typeface="MgOpen Cosmetica" panose="020B0500000300020003" pitchFamily="34" charset="0"/>
                </a:rPr>
                <a:t>customary law.</a:t>
              </a:r>
            </a:p>
            <a:p>
              <a:pPr marL="0" indent="0" eaLnBrk="1" hangingPunct="1">
                <a:spcBef>
                  <a:spcPts val="0"/>
                </a:spcBef>
                <a:buFontTx/>
                <a:buNone/>
              </a:pPr>
              <a:endParaRPr lang="en-ZA" altLang="en-NA" sz="1200" b="1" kern="0" dirty="0">
                <a:solidFill>
                  <a:srgbClr val="BF7196"/>
                </a:solidFill>
                <a:latin typeface="MgOpen Cosmetica" panose="020B0500000300020003" pitchFamily="34" charset="0"/>
              </a:endParaRPr>
            </a:p>
            <a:p>
              <a:pPr marL="0" indent="0" eaLnBrk="1" hangingPunct="1">
                <a:spcBef>
                  <a:spcPts val="0"/>
                </a:spcBef>
                <a:buFontTx/>
                <a:buNone/>
              </a:pPr>
              <a:r>
                <a:rPr lang="en-ZA" altLang="en-NA" sz="1800" b="1" kern="0" dirty="0">
                  <a:solidFill>
                    <a:srgbClr val="BF7196"/>
                  </a:solidFill>
                  <a:latin typeface="MgOpen Cosmetica" panose="020B0500000300020003" pitchFamily="34" charset="0"/>
                </a:rPr>
                <a:t>Only formal adoptions concluded under </a:t>
              </a:r>
              <a:br>
                <a:rPr lang="en-ZA" altLang="en-NA" sz="1800" b="1" kern="0" dirty="0">
                  <a:solidFill>
                    <a:srgbClr val="BF7196"/>
                  </a:solidFill>
                  <a:latin typeface="MgOpen Cosmetica" panose="020B0500000300020003" pitchFamily="34" charset="0"/>
                </a:rPr>
              </a:br>
              <a:r>
                <a:rPr lang="en-ZA" altLang="en-NA" sz="1800" b="1" kern="0" dirty="0">
                  <a:solidFill>
                    <a:srgbClr val="BF7196"/>
                  </a:solidFill>
                  <a:latin typeface="MgOpen Cosmetica" panose="020B0500000300020003" pitchFamily="34" charset="0"/>
                </a:rPr>
                <a:t>the Act will be recognised for purposes </a:t>
              </a:r>
              <a:br>
                <a:rPr lang="en-ZA" altLang="en-NA" sz="1800" b="1" kern="0" dirty="0">
                  <a:solidFill>
                    <a:srgbClr val="BF7196"/>
                  </a:solidFill>
                  <a:latin typeface="MgOpen Cosmetica" panose="020B0500000300020003" pitchFamily="34" charset="0"/>
                </a:rPr>
              </a:br>
              <a:r>
                <a:rPr lang="en-ZA" altLang="en-NA" sz="1800" b="1" kern="0" dirty="0">
                  <a:solidFill>
                    <a:srgbClr val="BF7196"/>
                  </a:solidFill>
                  <a:latin typeface="MgOpen Cosmetica" panose="020B0500000300020003" pitchFamily="34" charset="0"/>
                </a:rPr>
                <a:t>such as liability for maintenance and intestate </a:t>
              </a:r>
              <a:br>
                <a:rPr lang="en-ZA" altLang="en-NA" sz="1800" b="1" kern="0" dirty="0">
                  <a:solidFill>
                    <a:srgbClr val="BF7196"/>
                  </a:solidFill>
                  <a:latin typeface="MgOpen Cosmetica" panose="020B0500000300020003" pitchFamily="34" charset="0"/>
                </a:rPr>
              </a:br>
              <a:r>
                <a:rPr lang="en-ZA" altLang="en-NA" sz="1800" b="1" kern="0" dirty="0">
                  <a:solidFill>
                    <a:srgbClr val="BF7196"/>
                  </a:solidFill>
                  <a:latin typeface="MgOpen Cosmetica" panose="020B0500000300020003" pitchFamily="34" charset="0"/>
                </a:rPr>
                <a:t>succession.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74272" y="3347035"/>
              <a:ext cx="3175792" cy="305572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187647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5">
            <a:extLst>
              <a:ext uri="{FF2B5EF4-FFF2-40B4-BE49-F238E27FC236}">
                <a16:creationId xmlns:a16="http://schemas.microsoft.com/office/drawing/2014/main" id="{16DA5964-99CB-4A5D-9191-5A613CF9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081" y="5600717"/>
            <a:ext cx="7558326" cy="713218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rgbClr val="BF7196"/>
            </a:solidFill>
          </a:ln>
        </p:spPr>
        <p:txBody>
          <a:bodyPr vert="horz" wrap="squar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4. </a:t>
            </a: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If rescission is granted, the adoption is reversed.</a:t>
            </a:r>
            <a:endParaRPr lang="en-GB" altLang="en-NA" sz="1800" b="1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</p:txBody>
      </p:sp>
      <p:sp>
        <p:nvSpPr>
          <p:cNvPr id="106" name="Rectangle 5 - 4">
            <a:extLst>
              <a:ext uri="{FF2B5EF4-FFF2-40B4-BE49-F238E27FC236}">
                <a16:creationId xmlns:a16="http://schemas.microsoft.com/office/drawing/2014/main" id="{416BA5C9-1782-407D-B557-6660C4EAC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7539" y="568531"/>
            <a:ext cx="3326434" cy="713218"/>
          </a:xfrm>
          <a:prstGeom prst="rect">
            <a:avLst/>
          </a:prstGeom>
          <a:solidFill>
            <a:srgbClr val="BF7196">
              <a:alpha val="20000"/>
            </a:srgbClr>
          </a:solidFill>
          <a:ln w="15875">
            <a:solidFill>
              <a:srgbClr val="BF7196"/>
            </a:solidFill>
          </a:ln>
        </p:spPr>
        <p:txBody>
          <a:bodyPr vert="horz" wrap="non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RESCISSION OF ADOPTION</a:t>
            </a:r>
            <a:endParaRPr lang="en-GB" altLang="en-NA" sz="1800" b="1" kern="0" dirty="0">
              <a:solidFill>
                <a:srgbClr val="BF7196"/>
              </a:solidFill>
              <a:latin typeface="MgOpen Cosmetica" panose="020B0500000300020003" pitchFamily="34" charset="0"/>
            </a:endParaRPr>
          </a:p>
        </p:txBody>
      </p:sp>
      <p:sp>
        <p:nvSpPr>
          <p:cNvPr id="35" name="Rectangle 5 - 1">
            <a:extLst>
              <a:ext uri="{FF2B5EF4-FFF2-40B4-BE49-F238E27FC236}">
                <a16:creationId xmlns:a16="http://schemas.microsoft.com/office/drawing/2014/main" id="{16DA5964-99CB-4A5D-9191-5A613CF9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52" y="4273420"/>
            <a:ext cx="7634608" cy="990217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rgbClr val="BF7196"/>
            </a:solidFill>
          </a:ln>
        </p:spPr>
        <p:txBody>
          <a:bodyPr vert="horz" wrap="squar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3. </a:t>
            </a: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Court decides what is in child’s best interests</a:t>
            </a: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 after considering the application and any submissions from relevant persons. </a:t>
            </a:r>
          </a:p>
        </p:txBody>
      </p:sp>
      <p:sp>
        <p:nvSpPr>
          <p:cNvPr id="36" name="Rectangle 5 - 2">
            <a:extLst>
              <a:ext uri="{FF2B5EF4-FFF2-40B4-BE49-F238E27FC236}">
                <a16:creationId xmlns:a16="http://schemas.microsoft.com/office/drawing/2014/main" id="{16DA5964-99CB-4A5D-9191-5A613CF9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34" y="2946124"/>
            <a:ext cx="7615044" cy="990217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rgbClr val="BF7196"/>
            </a:solidFill>
          </a:ln>
        </p:spPr>
        <p:txBody>
          <a:bodyPr vert="horz" wrap="squar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2. </a:t>
            </a: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Notice </a:t>
            </a: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of the application must be given to the adoptive parent and to all persons who consented or withheld consent to the adoption.</a:t>
            </a:r>
            <a:endParaRPr lang="en-GB" altLang="en-NA" sz="1800" b="1" kern="0" dirty="0">
              <a:solidFill>
                <a:srgbClr val="BF7196"/>
              </a:solidFill>
              <a:latin typeface="MgOpen Cosmetica" panose="020B0500000300020003" pitchFamily="34" charset="0"/>
            </a:endParaRPr>
          </a:p>
        </p:txBody>
      </p:sp>
      <p:sp>
        <p:nvSpPr>
          <p:cNvPr id="37" name="Rectangle 5 - 3">
            <a:extLst>
              <a:ext uri="{FF2B5EF4-FFF2-40B4-BE49-F238E27FC236}">
                <a16:creationId xmlns:a16="http://schemas.microsoft.com/office/drawing/2014/main" id="{16DA5964-99CB-4A5D-9191-5A613CF9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52" y="1618828"/>
            <a:ext cx="7634608" cy="990217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rgbClr val="BF7196"/>
            </a:solidFill>
          </a:ln>
        </p:spPr>
        <p:txBody>
          <a:bodyPr vert="horz" wrap="squar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0"/>
              </a:spcAft>
              <a:buClr>
                <a:srgbClr val="D9767E"/>
              </a:buClr>
              <a:buFontTx/>
              <a:buAutoNum type="arabicPeriod"/>
            </a:pP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Application to rescind adoption </a:t>
            </a: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can be made by the child, adoptive parent or birth parent </a:t>
            </a: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within one year of adoption. </a:t>
            </a:r>
            <a:endParaRPr lang="en-GB" altLang="en-NA" sz="1800" b="1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428249" y="1281748"/>
            <a:ext cx="305014" cy="337080"/>
          </a:xfrm>
          <a:prstGeom prst="downArrow">
            <a:avLst/>
          </a:prstGeom>
          <a:solidFill>
            <a:srgbClr val="BF7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27" name="Down Arrow 17">
            <a:extLst>
              <a:ext uri="{FF2B5EF4-FFF2-40B4-BE49-F238E27FC236}">
                <a16:creationId xmlns:a16="http://schemas.microsoft.com/office/drawing/2014/main" id="{01300A10-BEF0-4BD8-85D2-3A8CE82CB354}"/>
              </a:ext>
            </a:extLst>
          </p:cNvPr>
          <p:cNvSpPr/>
          <p:nvPr/>
        </p:nvSpPr>
        <p:spPr>
          <a:xfrm>
            <a:off x="4428249" y="2609044"/>
            <a:ext cx="305014" cy="337080"/>
          </a:xfrm>
          <a:prstGeom prst="downArrow">
            <a:avLst/>
          </a:prstGeom>
          <a:solidFill>
            <a:srgbClr val="BF7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28" name="Down Arrow 17">
            <a:extLst>
              <a:ext uri="{FF2B5EF4-FFF2-40B4-BE49-F238E27FC236}">
                <a16:creationId xmlns:a16="http://schemas.microsoft.com/office/drawing/2014/main" id="{2CF7C2D5-2B63-4888-9EC0-B845D3AA5AD8}"/>
              </a:ext>
            </a:extLst>
          </p:cNvPr>
          <p:cNvSpPr/>
          <p:nvPr/>
        </p:nvSpPr>
        <p:spPr>
          <a:xfrm>
            <a:off x="4428249" y="3936341"/>
            <a:ext cx="305014" cy="337080"/>
          </a:xfrm>
          <a:prstGeom prst="downArrow">
            <a:avLst/>
          </a:prstGeom>
          <a:solidFill>
            <a:srgbClr val="BF7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29" name="Down Arrow 17">
            <a:extLst>
              <a:ext uri="{FF2B5EF4-FFF2-40B4-BE49-F238E27FC236}">
                <a16:creationId xmlns:a16="http://schemas.microsoft.com/office/drawing/2014/main" id="{1C494E7B-8B06-4DAD-94E1-2AB06E708AAF}"/>
              </a:ext>
            </a:extLst>
          </p:cNvPr>
          <p:cNvSpPr/>
          <p:nvPr/>
        </p:nvSpPr>
        <p:spPr>
          <a:xfrm>
            <a:off x="4407536" y="5263637"/>
            <a:ext cx="305014" cy="337080"/>
          </a:xfrm>
          <a:prstGeom prst="downArrow">
            <a:avLst/>
          </a:prstGeom>
          <a:solidFill>
            <a:srgbClr val="BF7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3455753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86546" y="4393051"/>
            <a:ext cx="363464" cy="1562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2554256">
            <a:off x="7993387" y="5972979"/>
            <a:ext cx="956088" cy="248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3087" y="575999"/>
            <a:ext cx="647972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ZA" sz="3000" b="1" dirty="0">
                <a:solidFill>
                  <a:srgbClr val="BF7196"/>
                </a:solidFill>
                <a:latin typeface="MgOpen Cosmetica" panose="020B0604020202020204"/>
              </a:rPr>
              <a:t>Access to information </a:t>
            </a:r>
            <a:br>
              <a:rPr lang="en-ZA" sz="3000" b="1" dirty="0">
                <a:solidFill>
                  <a:srgbClr val="BF7196"/>
                </a:solidFill>
                <a:latin typeface="MgOpen Cosmetica" panose="020B0604020202020204"/>
              </a:rPr>
            </a:br>
            <a:r>
              <a:rPr lang="en-ZA" sz="3000" b="1" dirty="0">
                <a:solidFill>
                  <a:srgbClr val="BF7196"/>
                </a:solidFill>
                <a:latin typeface="MgOpen Cosmetica" panose="020B0604020202020204"/>
              </a:rPr>
              <a:t>about adoption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1212" y="1634525"/>
            <a:ext cx="6064260" cy="47705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1950" indent="-361950">
              <a:spcBef>
                <a:spcPts val="1200"/>
              </a:spcBef>
              <a:buClr>
                <a:srgbClr val="C0809E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000" dirty="0">
                <a:latin typeface="MgOpen Cosmetica" panose="020B0604020202020204"/>
              </a:rPr>
              <a:t>An adopted child is entitled to access </a:t>
            </a:r>
            <a:br>
              <a:rPr lang="en-US" sz="2000" dirty="0">
                <a:latin typeface="MgOpen Cosmetica" panose="020B0604020202020204"/>
              </a:rPr>
            </a:br>
            <a:r>
              <a:rPr lang="en-US" sz="2000" b="1" dirty="0">
                <a:latin typeface="MgOpen Cosmetica" panose="020B0604020202020204"/>
              </a:rPr>
              <a:t>information about birth parents </a:t>
            </a:r>
            <a:r>
              <a:rPr lang="en-US" sz="2000" dirty="0">
                <a:latin typeface="MgOpen Cosmetica" panose="020B0604020202020204"/>
              </a:rPr>
              <a:t>at age 18 </a:t>
            </a:r>
            <a:br>
              <a:rPr lang="en-US" sz="2000" dirty="0">
                <a:latin typeface="MgOpen Cosmetica" panose="020B0604020202020204"/>
              </a:rPr>
            </a:br>
            <a:r>
              <a:rPr lang="en-US" sz="2000" dirty="0">
                <a:latin typeface="MgOpen Cosmetica" panose="020B0604020202020204"/>
              </a:rPr>
              <a:t>(even for “non-disclosed adoptions”, </a:t>
            </a:r>
            <a:r>
              <a:rPr lang="en-US" sz="2000" dirty="0">
                <a:solidFill>
                  <a:srgbClr val="000000"/>
                </a:solidFill>
                <a:latin typeface="MgOpen Cosmetica" panose="020B0604020202020204"/>
              </a:rPr>
              <a:t>where </a:t>
            </a:r>
            <a:br>
              <a:rPr lang="en-US" sz="2000" dirty="0">
                <a:solidFill>
                  <a:srgbClr val="000000"/>
                </a:solidFill>
                <a:latin typeface="MgOpen Cosmetica" panose="020B0604020202020204"/>
              </a:rPr>
            </a:br>
            <a:r>
              <a:rPr lang="en-US" sz="2000" dirty="0">
                <a:solidFill>
                  <a:srgbClr val="000000"/>
                </a:solidFill>
                <a:latin typeface="MgOpen Cosmetica" panose="020B0604020202020204"/>
              </a:rPr>
              <a:t>birth parents &amp; adoptive parents do not know </a:t>
            </a:r>
            <a:br>
              <a:rPr lang="en-US" sz="2000" dirty="0">
                <a:solidFill>
                  <a:srgbClr val="000000"/>
                </a:solidFill>
                <a:latin typeface="MgOpen Cosmetica" panose="020B0604020202020204"/>
              </a:rPr>
            </a:br>
            <a:r>
              <a:rPr lang="en-US" sz="2000" dirty="0">
                <a:solidFill>
                  <a:srgbClr val="000000"/>
                </a:solidFill>
                <a:latin typeface="MgOpen Cosmetica" panose="020B0604020202020204"/>
              </a:rPr>
              <a:t>each other’s identities</a:t>
            </a:r>
            <a:r>
              <a:rPr lang="en-US" sz="2000" dirty="0">
                <a:latin typeface="MgOpen Cosmetica" panose="020B0604020202020204"/>
              </a:rPr>
              <a:t>).</a:t>
            </a:r>
          </a:p>
          <a:p>
            <a:pPr marL="361950" indent="-361950">
              <a:spcBef>
                <a:spcPts val="1200"/>
              </a:spcBef>
              <a:buClr>
                <a:srgbClr val="C0809E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000" dirty="0">
                <a:latin typeface="MgOpen Cosmetica" panose="020B0604020202020204"/>
              </a:rPr>
              <a:t>The </a:t>
            </a:r>
            <a:r>
              <a:rPr lang="en-US" sz="2000" b="1" dirty="0">
                <a:latin typeface="MgOpen Cosmetica" panose="020B0604020202020204"/>
              </a:rPr>
              <a:t>adoptive parent </a:t>
            </a:r>
            <a:r>
              <a:rPr lang="en-US" sz="2000" dirty="0">
                <a:latin typeface="MgOpen Cosmetica" panose="020B0604020202020204"/>
              </a:rPr>
              <a:t>also has a right to learn birth parent’s identity at this stage, if previously unknown. </a:t>
            </a:r>
          </a:p>
          <a:p>
            <a:pPr marL="361950" indent="-361950">
              <a:spcBef>
                <a:spcPts val="1200"/>
              </a:spcBef>
              <a:buClr>
                <a:srgbClr val="C0809E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000" dirty="0">
                <a:latin typeface="MgOpen Cosmetica" panose="020B0604020202020204"/>
              </a:rPr>
              <a:t>If the adoptive parent and the child consent, the </a:t>
            </a:r>
            <a:r>
              <a:rPr lang="en-US" sz="2000" b="1" dirty="0">
                <a:latin typeface="MgOpen Cosmetica" panose="020B0604020202020204"/>
              </a:rPr>
              <a:t>birth parent may learn the adoptive parent’s identity </a:t>
            </a:r>
            <a:r>
              <a:rPr lang="en-US" sz="2000" dirty="0">
                <a:latin typeface="MgOpen Cosmetica" panose="020B0604020202020204"/>
              </a:rPr>
              <a:t>at this point. </a:t>
            </a:r>
          </a:p>
          <a:p>
            <a:pPr marL="361950" indent="-361950">
              <a:spcBef>
                <a:spcPts val="1200"/>
              </a:spcBef>
              <a:buClr>
                <a:srgbClr val="C0809E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000" b="1" dirty="0">
                <a:latin typeface="MgOpen Cosmetica" panose="020B0604020202020204"/>
              </a:rPr>
              <a:t>Vital medical information </a:t>
            </a:r>
            <a:r>
              <a:rPr lang="en-US" sz="2000" dirty="0">
                <a:latin typeface="MgOpen Cosmetica" panose="020B0604020202020204"/>
              </a:rPr>
              <a:t>(such as information about an inherited condition) can be revealed BEFORE the child turns 18 if relevant to the child’s health. </a:t>
            </a:r>
            <a:endParaRPr lang="en-ZA" sz="2000" dirty="0">
              <a:latin typeface="MgOpen Cosmetica" panose="020B060402020202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06241" y="3628403"/>
            <a:ext cx="1716547" cy="2680322"/>
          </a:xfrm>
          <a:prstGeom prst="rect">
            <a:avLst/>
          </a:prstGeom>
          <a:ln w="28575">
            <a:solidFill>
              <a:srgbClr val="BF7196"/>
            </a:solidFill>
          </a:ln>
        </p:spPr>
        <p:txBody>
          <a:bodyPr wrap="square" tIns="108000" bIns="108000">
            <a:spAutoFit/>
          </a:bodyPr>
          <a:lstStyle/>
          <a:p>
            <a:pPr algn="ctr"/>
            <a:r>
              <a:rPr lang="en-US" sz="1600" b="1" dirty="0">
                <a:solidFill>
                  <a:srgbClr val="BF7196"/>
                </a:solidFill>
                <a:latin typeface="MgOpen Cosmetica" panose="020B0604020202020204"/>
              </a:rPr>
              <a:t>The Minister may require </a:t>
            </a:r>
            <a:br>
              <a:rPr lang="en-US" sz="1600" b="1" dirty="0">
                <a:solidFill>
                  <a:srgbClr val="BF7196"/>
                </a:solidFill>
                <a:latin typeface="MgOpen Cosmetica" panose="020B0604020202020204"/>
              </a:rPr>
            </a:br>
            <a:r>
              <a:rPr lang="en-US" sz="1600" b="1" dirty="0">
                <a:solidFill>
                  <a:srgbClr val="BF7196"/>
                </a:solidFill>
                <a:latin typeface="MgOpen Cosmetica" panose="020B0604020202020204"/>
              </a:rPr>
              <a:t>a person </a:t>
            </a:r>
            <a:br>
              <a:rPr lang="en-US" sz="1600" b="1" dirty="0">
                <a:solidFill>
                  <a:srgbClr val="BF7196"/>
                </a:solidFill>
                <a:latin typeface="MgOpen Cosmetica" panose="020B0604020202020204"/>
              </a:rPr>
            </a:br>
            <a:r>
              <a:rPr lang="en-US" sz="1600" b="1" dirty="0">
                <a:solidFill>
                  <a:srgbClr val="BF7196"/>
                </a:solidFill>
                <a:latin typeface="MgOpen Cosmetica" panose="020B0604020202020204"/>
              </a:rPr>
              <a:t>to receive </a:t>
            </a:r>
            <a:r>
              <a:rPr lang="en-US" sz="1600" b="1" u="sng" dirty="0">
                <a:solidFill>
                  <a:srgbClr val="BF7196"/>
                </a:solidFill>
                <a:latin typeface="MgOpen Cosmetica" panose="020B0604020202020204"/>
              </a:rPr>
              <a:t>COUNSELLING</a:t>
            </a:r>
            <a:r>
              <a:rPr lang="en-US" sz="1600" b="1" dirty="0">
                <a:solidFill>
                  <a:srgbClr val="BF7196"/>
                </a:solidFill>
                <a:latin typeface="MgOpen Cosmetica" panose="020B0604020202020204"/>
              </a:rPr>
              <a:t> before disclosing any</a:t>
            </a:r>
            <a:br>
              <a:rPr lang="en-US" sz="1600" b="1" dirty="0">
                <a:solidFill>
                  <a:srgbClr val="BF7196"/>
                </a:solidFill>
                <a:latin typeface="MgOpen Cosmetica" panose="020B0604020202020204"/>
              </a:rPr>
            </a:br>
            <a:r>
              <a:rPr lang="en-US" sz="1600" b="1" dirty="0">
                <a:solidFill>
                  <a:srgbClr val="BF7196"/>
                </a:solidFill>
                <a:latin typeface="MgOpen Cosmetica" panose="020B0604020202020204"/>
              </a:rPr>
              <a:t>information in the Adoption Register.</a:t>
            </a:r>
            <a:endParaRPr lang="en-US" sz="1100" dirty="0">
              <a:solidFill>
                <a:srgbClr val="BF7196"/>
              </a:solidFill>
              <a:latin typeface="Life B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8657" y="549275"/>
            <a:ext cx="2244156" cy="315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378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713" y="610121"/>
            <a:ext cx="6471099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ZA" altLang="en-NA" sz="3600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4. Inter-country adoptions</a:t>
            </a:r>
            <a:endParaRPr lang="en-GB" altLang="en-NA" sz="3600" kern="0" dirty="0">
              <a:solidFill>
                <a:srgbClr val="BF7196"/>
              </a:solidFill>
              <a:latin typeface="MgOpen Cosmetica" panose="020B0500000300020003" pitchFamily="34" charset="0"/>
            </a:endParaRPr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986" y="1669350"/>
            <a:ext cx="8009804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266700" indent="-266700" eaLnBrk="1" hangingPunct="1">
              <a:spcBef>
                <a:spcPts val="0"/>
              </a:spcBef>
              <a:spcAft>
                <a:spcPts val="800"/>
              </a:spcAft>
              <a:buClr>
                <a:srgbClr val="C0809E"/>
              </a:buClr>
              <a:buFont typeface="Wingdings" panose="05000000000000000000" pitchFamily="2" charset="2"/>
              <a:buChar char="l"/>
            </a:pPr>
            <a:r>
              <a:rPr lang="en-ZA" altLang="en-NA" sz="2000" kern="0" spc="-10" dirty="0">
                <a:solidFill>
                  <a:schemeClr val="tx1"/>
                </a:solidFill>
                <a:latin typeface="MgOpen Cosmetica" panose="020B0500000300020003" pitchFamily="34" charset="0"/>
              </a:rPr>
              <a:t>The Act gives practical effect to the </a:t>
            </a:r>
            <a:r>
              <a:rPr lang="en-ZA" altLang="en-NA" sz="2000" b="1" kern="0" spc="-10" dirty="0">
                <a:solidFill>
                  <a:schemeClr val="tx1"/>
                </a:solidFill>
                <a:latin typeface="MgOpen Cosmetica" panose="020B0500000300020003" pitchFamily="34" charset="0"/>
              </a:rPr>
              <a:t>Hague Convention</a:t>
            </a:r>
            <a:r>
              <a:rPr lang="en-ZA" altLang="en-NA" sz="2000" kern="0" spc="-10" dirty="0">
                <a:solidFill>
                  <a:schemeClr val="tx1"/>
                </a:solidFill>
                <a:latin typeface="MgOpen Cosmetica" panose="020B0500000300020003" pitchFamily="34" charset="0"/>
              </a:rPr>
              <a:t>, which provides </a:t>
            </a:r>
            <a:br>
              <a:rPr lang="en-ZA" altLang="en-NA" sz="2000" kern="0" spc="-1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altLang="en-NA" sz="2000" kern="0" spc="-10" dirty="0">
                <a:solidFill>
                  <a:schemeClr val="tx1"/>
                </a:solidFill>
                <a:latin typeface="MgOpen Cosmetica" panose="020B0500000300020003" pitchFamily="34" charset="0"/>
              </a:rPr>
              <a:t>a framework for inter-country adoption which protects the best interests of children.</a:t>
            </a:r>
          </a:p>
          <a:p>
            <a:pPr marL="266700" indent="-266700" eaLnBrk="1" hangingPunct="1">
              <a:spcBef>
                <a:spcPts val="0"/>
              </a:spcBef>
              <a:spcAft>
                <a:spcPts val="800"/>
              </a:spcAft>
              <a:buClr>
                <a:srgbClr val="C0809E"/>
              </a:buClr>
              <a:buFont typeface="Wingdings" panose="05000000000000000000" pitchFamily="2" charset="2"/>
              <a:buChar char="l"/>
            </a:pPr>
            <a:r>
              <a:rPr lang="en-US" sz="2000" b="1" spc="-10" dirty="0">
                <a:solidFill>
                  <a:srgbClr val="000000"/>
                </a:solidFill>
                <a:latin typeface="MgOpen Cosmetica" panose="020B0604020202020204"/>
              </a:rPr>
              <a:t>Convention of the Rights of the Child &amp; African Charter on the Rights and Welfare of the Child = </a:t>
            </a:r>
            <a:r>
              <a:rPr lang="en-US" sz="2000" spc="-10" dirty="0">
                <a:solidFill>
                  <a:srgbClr val="000000"/>
                </a:solidFill>
                <a:latin typeface="MgOpen Cosmetica" panose="020B0604020202020204"/>
              </a:rPr>
              <a:t>inter-country adoption is an alternative means of providing care for a child who cannot be cared for in the </a:t>
            </a:r>
            <a:br>
              <a:rPr lang="en-US" sz="2000" spc="-10" dirty="0">
                <a:solidFill>
                  <a:srgbClr val="000000"/>
                </a:solidFill>
                <a:latin typeface="MgOpen Cosmetica" panose="020B0604020202020204"/>
              </a:rPr>
            </a:br>
            <a:r>
              <a:rPr lang="en-US" sz="2000" spc="-10" dirty="0">
                <a:solidFill>
                  <a:srgbClr val="000000"/>
                </a:solidFill>
                <a:latin typeface="MgOpen Cosmetica" panose="020B0604020202020204"/>
              </a:rPr>
              <a:t>country of origin in any suitable manner. </a:t>
            </a:r>
            <a:endParaRPr lang="en-ZA" altLang="en-NA" sz="2000" kern="0" spc="-10" dirty="0">
              <a:solidFill>
                <a:schemeClr val="tx1"/>
              </a:solidFill>
              <a:latin typeface="MgOpen Cosmetica" panose="020B0604020202020204"/>
            </a:endParaRPr>
          </a:p>
          <a:p>
            <a:pPr marL="266700" indent="-266700" eaLnBrk="1" hangingPunct="1">
              <a:spcBef>
                <a:spcPts val="0"/>
              </a:spcBef>
              <a:spcAft>
                <a:spcPts val="1200"/>
              </a:spcAft>
              <a:buClr>
                <a:srgbClr val="C0809E"/>
              </a:buClr>
              <a:buFont typeface="Wingdings" panose="05000000000000000000" pitchFamily="2" charset="2"/>
              <a:buChar char="l"/>
            </a:pPr>
            <a:r>
              <a:rPr lang="en-ZA" altLang="en-NA" sz="2000" b="1" kern="0" spc="-10" dirty="0">
                <a:solidFill>
                  <a:schemeClr val="tx1"/>
                </a:solidFill>
                <a:latin typeface="MgOpen Cosmetica" panose="020B0500000300020003" pitchFamily="34" charset="0"/>
              </a:rPr>
              <a:t>Namibia’s High Court </a:t>
            </a:r>
            <a:r>
              <a:rPr lang="en-ZA" altLang="en-NA" sz="2000" kern="0" spc="-10" dirty="0">
                <a:solidFill>
                  <a:schemeClr val="tx1"/>
                </a:solidFill>
                <a:latin typeface="MgOpen Cosmetica" panose="020B0500000300020003" pitchFamily="34" charset="0"/>
              </a:rPr>
              <a:t>ruled in 2004 that it </a:t>
            </a:r>
            <a:br>
              <a:rPr lang="en-ZA" altLang="en-NA" sz="2000" kern="0" spc="-1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altLang="en-NA" sz="2000" kern="0" spc="-10" dirty="0">
                <a:solidFill>
                  <a:schemeClr val="tx1"/>
                </a:solidFill>
                <a:latin typeface="MgOpen Cosmetica" panose="020B0500000300020003" pitchFamily="34" charset="0"/>
              </a:rPr>
              <a:t>is unconstitutional to have a blanket rule </a:t>
            </a:r>
            <a:br>
              <a:rPr lang="en-ZA" altLang="en-NA" sz="2000" kern="0" spc="-1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altLang="en-NA" sz="2000" kern="0" spc="-10" dirty="0">
                <a:solidFill>
                  <a:schemeClr val="tx1"/>
                </a:solidFill>
                <a:latin typeface="MgOpen Cosmetica" panose="020B0500000300020003" pitchFamily="34" charset="0"/>
              </a:rPr>
              <a:t>preventing foreigners from adopting </a:t>
            </a:r>
            <a:br>
              <a:rPr lang="en-ZA" altLang="en-NA" sz="2000" kern="0" spc="-1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altLang="en-NA" sz="2000" kern="0" spc="-10" dirty="0">
                <a:solidFill>
                  <a:schemeClr val="tx1"/>
                </a:solidFill>
                <a:latin typeface="MgOpen Cosmetica" panose="020B0500000300020003" pitchFamily="34" charset="0"/>
              </a:rPr>
              <a:t>Namibian children.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4358" y="5440570"/>
            <a:ext cx="4385008" cy="844810"/>
          </a:xfrm>
          <a:prstGeom prst="rect">
            <a:avLst/>
          </a:prstGeom>
          <a:noFill/>
          <a:ln w="28575">
            <a:solidFill>
              <a:srgbClr val="BF7196"/>
            </a:solidFill>
          </a:ln>
        </p:spPr>
        <p:txBody>
          <a:bodyPr wrap="square" tIns="144000" bIns="144000" rtlCol="0">
            <a:spAutoFit/>
          </a:bodyPr>
          <a:lstStyle/>
          <a:p>
            <a:pPr algn="ctr"/>
            <a:r>
              <a:rPr lang="en-US" b="1" dirty="0">
                <a:solidFill>
                  <a:srgbClr val="BF7196"/>
                </a:solidFill>
                <a:latin typeface="MgOpen Cosmetica" panose="020B0604020202020204"/>
              </a:rPr>
              <a:t>The Hague Convention came into force </a:t>
            </a:r>
            <a:br>
              <a:rPr lang="en-US" b="1" dirty="0">
                <a:solidFill>
                  <a:srgbClr val="BF7196"/>
                </a:solidFill>
                <a:latin typeface="MgOpen Cosmetica" panose="020B0604020202020204"/>
              </a:rPr>
            </a:br>
            <a:r>
              <a:rPr lang="en-US" b="1" dirty="0">
                <a:solidFill>
                  <a:srgbClr val="BF7196"/>
                </a:solidFill>
                <a:latin typeface="MgOpen Cosmetica" panose="020B0604020202020204"/>
              </a:rPr>
              <a:t>in Namibia on 1 January 2016.</a:t>
            </a:r>
            <a:endParaRPr lang="en-ZA" dirty="0">
              <a:solidFill>
                <a:srgbClr val="BF7196"/>
              </a:solidFill>
              <a:latin typeface="MgOpen Cosmetica" panose="020B0604020202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02F28A-C140-48EE-9B08-CABFDA58C5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1512" y="3715747"/>
            <a:ext cx="3226278" cy="268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50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340" y="640019"/>
            <a:ext cx="6462472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ZA" altLang="en-NA" sz="36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Principle of subsidiarity</a:t>
            </a:r>
            <a:endParaRPr lang="en-GB" altLang="en-NA" sz="3600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986" y="1669160"/>
            <a:ext cx="7924828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Clr>
                <a:srgbClr val="D9767E"/>
              </a:buClr>
              <a:buNone/>
            </a:pP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“Subsidiarity” means that -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C0809E"/>
              </a:buClr>
              <a:buFont typeface="Wingdings" panose="05000000000000000000" pitchFamily="2" charset="2"/>
              <a:buChar char="l"/>
            </a:pPr>
            <a:r>
              <a:rPr lang="en-US" sz="2000" dirty="0">
                <a:solidFill>
                  <a:schemeClr val="tx1"/>
                </a:solidFill>
                <a:latin typeface="MgOpen Cosmetica" panose="020B0604020202020204"/>
              </a:rPr>
              <a:t>A </a:t>
            </a:r>
            <a:r>
              <a:rPr lang="en-US" sz="2000" b="1" dirty="0">
                <a:solidFill>
                  <a:schemeClr val="tx1"/>
                </a:solidFill>
                <a:latin typeface="MgOpen Cosmetica" panose="020B0604020202020204"/>
              </a:rPr>
              <a:t>child should be raised by his or her birth family or extended family </a:t>
            </a:r>
            <a:r>
              <a:rPr lang="en-US" sz="2000" dirty="0">
                <a:solidFill>
                  <a:schemeClr val="tx1"/>
                </a:solidFill>
                <a:latin typeface="MgOpen Cosmetica" panose="020B0604020202020204"/>
              </a:rPr>
              <a:t>whenever possible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C0809E"/>
              </a:buClr>
              <a:buFont typeface="Wingdings" panose="05000000000000000000" pitchFamily="2" charset="2"/>
              <a:buChar char="l"/>
            </a:pPr>
            <a:r>
              <a:rPr lang="en-US" sz="2000" dirty="0">
                <a:solidFill>
                  <a:schemeClr val="tx1"/>
                </a:solidFill>
                <a:latin typeface="MgOpen Cosmetica" panose="020B0604020202020204"/>
              </a:rPr>
              <a:t>If that is not possible or practicable, </a:t>
            </a:r>
            <a:r>
              <a:rPr lang="en-US" sz="2000" b="1" dirty="0">
                <a:solidFill>
                  <a:schemeClr val="tx1"/>
                </a:solidFill>
                <a:latin typeface="MgOpen Cosmetica" panose="020B0604020202020204"/>
              </a:rPr>
              <a:t>other forms of permanent care in the State of origin </a:t>
            </a:r>
            <a:r>
              <a:rPr lang="en-US" sz="2000" dirty="0">
                <a:solidFill>
                  <a:schemeClr val="tx1"/>
                </a:solidFill>
                <a:latin typeface="MgOpen Cosmetica" panose="020B0604020202020204"/>
              </a:rPr>
              <a:t>should be considered.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C0809E"/>
              </a:buClr>
              <a:buFont typeface="Wingdings" panose="05000000000000000000" pitchFamily="2" charset="2"/>
              <a:buChar char="l"/>
            </a:pPr>
            <a:r>
              <a:rPr lang="en-US" sz="2000" b="1" dirty="0">
                <a:solidFill>
                  <a:schemeClr val="tx1"/>
                </a:solidFill>
                <a:latin typeface="MgOpen Cosmetica" panose="020B0604020202020204"/>
              </a:rPr>
              <a:t>Inter-country adoption should be considered only after due consideration has been given to domestic solutions</a:t>
            </a:r>
            <a:r>
              <a:rPr lang="en-US" sz="2000" dirty="0">
                <a:solidFill>
                  <a:schemeClr val="tx1"/>
                </a:solidFill>
                <a:latin typeface="MgOpen Cosmetica" panose="020B0604020202020204"/>
              </a:rPr>
              <a:t>, and only </a:t>
            </a:r>
            <a:br>
              <a:rPr lang="en-US" sz="2000" dirty="0">
                <a:solidFill>
                  <a:schemeClr val="tx1"/>
                </a:solidFill>
                <a:latin typeface="MgOpen Cosmetica" panose="020B0604020202020204"/>
              </a:rPr>
            </a:br>
            <a:r>
              <a:rPr lang="en-US" sz="2000" dirty="0">
                <a:solidFill>
                  <a:schemeClr val="tx1"/>
                </a:solidFill>
                <a:latin typeface="MgOpen Cosmetica" panose="020B0604020202020204"/>
              </a:rPr>
              <a:t>if it is in the child’s </a:t>
            </a:r>
            <a:r>
              <a:rPr lang="en-US" sz="2000" b="1" dirty="0">
                <a:solidFill>
                  <a:schemeClr val="tx1"/>
                </a:solidFill>
                <a:latin typeface="MgOpen Cosmetica" panose="020B0604020202020204"/>
              </a:rPr>
              <a:t>best interests</a:t>
            </a:r>
            <a:r>
              <a:rPr lang="en-US" sz="2000" dirty="0">
                <a:solidFill>
                  <a:schemeClr val="tx1"/>
                </a:solidFill>
                <a:latin typeface="MgOpen Cosmetica" panose="020B0604020202020204"/>
              </a:rPr>
              <a:t>. 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C0809E"/>
              </a:buClr>
              <a:buFont typeface="Wingdings" panose="05000000000000000000" pitchFamily="2" charset="2"/>
              <a:buChar char="l"/>
            </a:pPr>
            <a:r>
              <a:rPr lang="en-US" sz="2000" dirty="0">
                <a:solidFill>
                  <a:schemeClr val="tx1"/>
                </a:solidFill>
                <a:latin typeface="MgOpen Cosmetica" panose="020B0604020202020204"/>
              </a:rPr>
              <a:t>As a general rule, </a:t>
            </a:r>
            <a:r>
              <a:rPr lang="en-US" sz="2000" b="1" dirty="0">
                <a:solidFill>
                  <a:schemeClr val="tx1"/>
                </a:solidFill>
                <a:latin typeface="MgOpen Cosmetica" panose="020B0604020202020204"/>
              </a:rPr>
              <a:t>institutional care </a:t>
            </a:r>
            <a:br>
              <a:rPr lang="en-US" sz="2000" b="1" dirty="0">
                <a:solidFill>
                  <a:schemeClr val="tx1"/>
                </a:solidFill>
                <a:latin typeface="MgOpen Cosmetica" panose="020B0604020202020204"/>
              </a:rPr>
            </a:br>
            <a:r>
              <a:rPr lang="en-US" sz="2000" b="1" dirty="0">
                <a:solidFill>
                  <a:schemeClr val="tx1"/>
                </a:solidFill>
                <a:latin typeface="MgOpen Cosmetica" panose="020B0604020202020204"/>
              </a:rPr>
              <a:t>should be a last resort </a:t>
            </a:r>
            <a:r>
              <a:rPr lang="en-US" sz="2000" dirty="0">
                <a:solidFill>
                  <a:schemeClr val="tx1"/>
                </a:solidFill>
                <a:latin typeface="MgOpen Cosmetica" panose="020B0604020202020204"/>
              </a:rPr>
              <a:t>for a child </a:t>
            </a:r>
            <a:br>
              <a:rPr lang="en-US" sz="2000" dirty="0">
                <a:solidFill>
                  <a:schemeClr val="tx1"/>
                </a:solidFill>
                <a:latin typeface="MgOpen Cosmetica" panose="020B0604020202020204"/>
              </a:rPr>
            </a:br>
            <a:r>
              <a:rPr lang="en-US" sz="2000" dirty="0">
                <a:solidFill>
                  <a:schemeClr val="tx1"/>
                </a:solidFill>
                <a:latin typeface="MgOpen Cosmetica" panose="020B0604020202020204"/>
              </a:rPr>
              <a:t>in need of a family. </a:t>
            </a:r>
            <a:endParaRPr lang="en-ZA" altLang="en-NA" sz="1600" kern="0" dirty="0">
              <a:solidFill>
                <a:schemeClr val="tx1"/>
              </a:solidFill>
              <a:latin typeface="MgOpen Cosmetica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7827" y="4380276"/>
            <a:ext cx="3623146" cy="192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395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925" y="706239"/>
            <a:ext cx="64848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ZA" altLang="en-NA" sz="36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Inter-country adoption process</a:t>
            </a:r>
            <a:endParaRPr lang="en-GB" altLang="en-NA" sz="3600" b="1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68" y="2204560"/>
            <a:ext cx="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rgbClr val="7E2C76"/>
              </a:buClr>
              <a:buNone/>
            </a:pPr>
            <a:endParaRPr lang="en-GB" altLang="en-NA" sz="2800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16DA5964-99CB-4A5D-9191-5A613CF9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989" y="1770668"/>
            <a:ext cx="7921359" cy="4268037"/>
          </a:xfrm>
          <a:prstGeom prst="rect">
            <a:avLst/>
          </a:prstGeom>
          <a:solidFill>
            <a:schemeClr val="bg1"/>
          </a:solidFill>
          <a:ln w="15875">
            <a:solidFill>
              <a:srgbClr val="BF7196"/>
            </a:solidFill>
          </a:ln>
        </p:spPr>
        <p:txBody>
          <a:bodyPr vert="horz" wrap="squar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C0809E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altLang="en-NA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All of the </a:t>
            </a: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rules and procedures that apply to domestic adoptions </a:t>
            </a:r>
            <a:r>
              <a:rPr lang="en-ZA" altLang="en-NA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also apply to inter-country adoptions, with some </a:t>
            </a: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additional safeguards</a:t>
            </a:r>
            <a:r>
              <a:rPr lang="en-ZA" altLang="en-NA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C0809E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altLang="en-NA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Intercountry adoption is defined by </a:t>
            </a: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habitual residence </a:t>
            </a:r>
            <a:r>
              <a:rPr lang="en-ZA" altLang="en-NA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rather than citizenship. It is any </a:t>
            </a:r>
            <a:r>
              <a:rPr lang="en-US" sz="1800" dirty="0">
                <a:solidFill>
                  <a:srgbClr val="000000"/>
                </a:solidFill>
                <a:latin typeface="MgOpen Cosmetica" panose="020B0604020202020204"/>
              </a:rPr>
              <a:t>adoption where parents who are </a:t>
            </a:r>
            <a:r>
              <a:rPr lang="en-US" sz="1800" i="1" dirty="0">
                <a:solidFill>
                  <a:srgbClr val="000000"/>
                </a:solidFill>
                <a:latin typeface="MgOpen Cosmetica" panose="020B0604020202020204"/>
              </a:rPr>
              <a:t>habitually resident </a:t>
            </a:r>
            <a:r>
              <a:rPr lang="en-US" sz="1800" dirty="0">
                <a:solidFill>
                  <a:srgbClr val="000000"/>
                </a:solidFill>
                <a:latin typeface="MgOpen Cosmetica" panose="020B0604020202020204"/>
              </a:rPr>
              <a:t>in one country want to adopt a child who is </a:t>
            </a:r>
            <a:r>
              <a:rPr lang="en-US" sz="1800" i="1" dirty="0">
                <a:solidFill>
                  <a:srgbClr val="000000"/>
                </a:solidFill>
                <a:latin typeface="MgOpen Cosmetica" panose="020B0604020202020204"/>
              </a:rPr>
              <a:t>habitually resident </a:t>
            </a:r>
            <a:r>
              <a:rPr lang="en-US" sz="1800" dirty="0">
                <a:solidFill>
                  <a:srgbClr val="000000"/>
                </a:solidFill>
                <a:latin typeface="MgOpen Cosmetica" panose="020B0604020202020204"/>
              </a:rPr>
              <a:t>in another country. The relevant point is whether the child will be moved from one country to another.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C0809E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altLang="en-NA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The framework for intercountry adoption is </a:t>
            </a: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designed to prevent sale or trafficking of children</a:t>
            </a:r>
            <a:r>
              <a:rPr lang="en-ZA" altLang="en-NA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, or </a:t>
            </a: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improper financial gains relating to adoption</a:t>
            </a:r>
            <a:r>
              <a:rPr lang="en-ZA" altLang="en-NA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. 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C0809E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altLang="en-NA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Inter-country adoption can proceed </a:t>
            </a:r>
            <a:br>
              <a:rPr lang="en-ZA" altLang="en-NA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altLang="en-NA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only if it is </a:t>
            </a: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approved by the Central </a:t>
            </a:r>
            <a:b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Authorities of both countries</a:t>
            </a:r>
            <a:r>
              <a:rPr lang="en-ZA" altLang="en-NA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3322" y="4769088"/>
            <a:ext cx="3312946" cy="153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391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713" y="610121"/>
            <a:ext cx="6471100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ZA" altLang="en-NA" sz="3600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5. Crimes</a:t>
            </a:r>
            <a:endParaRPr lang="en-GB" altLang="en-NA" sz="3600" kern="0" dirty="0">
              <a:solidFill>
                <a:srgbClr val="BF7196"/>
              </a:solidFill>
              <a:latin typeface="MgOpen Cosmetica" panose="020B0500000300020003" pitchFamily="34" charset="0"/>
            </a:endParaRPr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693359"/>
            <a:ext cx="7917581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C0809E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altLang="en-NA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It is a </a:t>
            </a:r>
            <a:r>
              <a:rPr lang="en-ZA" altLang="en-NA" sz="2400" b="1" kern="0" dirty="0">
                <a:solidFill>
                  <a:srgbClr val="FF0000"/>
                </a:solidFill>
                <a:latin typeface="MgOpen Cosmetica" panose="020B0500000300020003" pitchFamily="34" charset="0"/>
              </a:rPr>
              <a:t>crime</a:t>
            </a:r>
            <a:r>
              <a:rPr lang="en-ZA" altLang="en-NA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 for anyone to: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Clr>
                <a:srgbClr val="D9767E"/>
              </a:buClr>
              <a:buFont typeface="Courier New" panose="02070309020205020404" pitchFamily="49" charset="0"/>
              <a:buChar char="o"/>
            </a:pPr>
            <a:r>
              <a:rPr lang="en-ZA" altLang="en-NA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provide adoption services </a:t>
            </a: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or </a:t>
            </a:r>
            <a:r>
              <a:rPr lang="en-ZA" altLang="en-NA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facilitate an adoption </a:t>
            </a: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without being properly </a:t>
            </a:r>
            <a:r>
              <a:rPr lang="en-ZA" altLang="en-NA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authorised</a:t>
            </a: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 to do so 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Clr>
                <a:srgbClr val="D9767E"/>
              </a:buClr>
              <a:buFont typeface="Courier New" panose="02070309020205020404" pitchFamily="49" charset="0"/>
              <a:buChar char="o"/>
            </a:pPr>
            <a:r>
              <a:rPr lang="en-ZA" altLang="en-NA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give or receive cash </a:t>
            </a: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or other forms of </a:t>
            </a:r>
            <a:r>
              <a:rPr lang="en-ZA" altLang="en-NA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compensation</a:t>
            </a: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 </a:t>
            </a:r>
            <a:r>
              <a:rPr lang="en-ZA" altLang="en-NA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except</a:t>
            </a: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 for </a:t>
            </a:r>
            <a:b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 small list of permitted payments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Clr>
                <a:srgbClr val="D9767E"/>
              </a:buClr>
              <a:buFont typeface="Courier New" panose="02070309020205020404" pitchFamily="49" charset="0"/>
              <a:buChar char="o"/>
            </a:pPr>
            <a:r>
              <a:rPr lang="en-ZA" altLang="en-NA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induce</a:t>
            </a: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 another person </a:t>
            </a:r>
            <a:r>
              <a:rPr lang="en-ZA" altLang="en-NA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to give up a child </a:t>
            </a: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for adoption 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Clr>
                <a:srgbClr val="D9767E"/>
              </a:buClr>
              <a:buFont typeface="Courier New" panose="02070309020205020404" pitchFamily="49" charset="0"/>
              <a:buChar char="o"/>
            </a:pP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arrange or publish an </a:t>
            </a:r>
            <a:r>
              <a:rPr lang="en-ZA" altLang="en-NA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advertisement </a:t>
            </a: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soliciting anyone to be a </a:t>
            </a:r>
            <a:r>
              <a:rPr lang="en-ZA" altLang="en-NA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surrogate mother</a:t>
            </a:r>
            <a:r>
              <a:rPr lang="en-ZA" altLang="en-NA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, or dealing with </a:t>
            </a:r>
            <a:r>
              <a:rPr lang="en-ZA" altLang="en-NA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adoption of a specific child</a:t>
            </a:r>
          </a:p>
          <a:p>
            <a:pPr eaLnBrk="1" hangingPunct="1">
              <a:spcBef>
                <a:spcPts val="600"/>
              </a:spcBef>
              <a:buClr>
                <a:srgbClr val="C0809E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altLang="en-NA" sz="24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Penalty</a:t>
            </a:r>
            <a:r>
              <a:rPr lang="en-ZA" altLang="en-NA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 = fine of up to </a:t>
            </a:r>
            <a:r>
              <a:rPr lang="en-ZA" altLang="en-NA" sz="2400" b="1" kern="0" dirty="0">
                <a:solidFill>
                  <a:srgbClr val="FF0000"/>
                </a:solidFill>
                <a:latin typeface="MgOpen Cosmetica" panose="020B0500000300020003" pitchFamily="34" charset="0"/>
              </a:rPr>
              <a:t>N$20 000</a:t>
            </a:r>
            <a:r>
              <a:rPr lang="en-ZA" altLang="en-NA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, prison for up to </a:t>
            </a:r>
            <a:r>
              <a:rPr lang="en-ZA" altLang="en-NA" sz="2400" b="1" kern="0" dirty="0">
                <a:solidFill>
                  <a:srgbClr val="FF0000"/>
                </a:solidFill>
                <a:latin typeface="MgOpen Cosmetica" panose="020B0500000300020003" pitchFamily="34" charset="0"/>
              </a:rPr>
              <a:t>five years</a:t>
            </a:r>
            <a:r>
              <a:rPr lang="en-ZA" altLang="en-NA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, or both.</a:t>
            </a:r>
          </a:p>
          <a:p>
            <a:pPr eaLnBrk="1" hangingPunct="1">
              <a:spcBef>
                <a:spcPts val="0"/>
              </a:spcBef>
              <a:buClr>
                <a:srgbClr val="7E2C76"/>
              </a:buClr>
            </a:pPr>
            <a:endParaRPr lang="en-ZA" altLang="en-NA" sz="2800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  <a:p>
            <a:pPr eaLnBrk="1" hangingPunct="1">
              <a:spcBef>
                <a:spcPts val="0"/>
              </a:spcBef>
              <a:buClr>
                <a:srgbClr val="7E2C76"/>
              </a:buClr>
            </a:pPr>
            <a:endParaRPr lang="en-GB" altLang="en-NA" sz="2800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</p:txBody>
      </p:sp>
      <p:sp>
        <p:nvSpPr>
          <p:cNvPr id="104" name="Rectangle 5">
            <a:extLst>
              <a:ext uri="{FF2B5EF4-FFF2-40B4-BE49-F238E27FC236}">
                <a16:creationId xmlns:a16="http://schemas.microsoft.com/office/drawing/2014/main" id="{16DA5964-99CB-4A5D-9191-5A613CF9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1564165"/>
            <a:ext cx="5608457" cy="990217"/>
          </a:xfrm>
          <a:prstGeom prst="rect">
            <a:avLst/>
          </a:prstGeom>
          <a:solidFill>
            <a:schemeClr val="bg1"/>
          </a:solidFill>
          <a:ln w="15875">
            <a:solidFill>
              <a:srgbClr val="BF7196"/>
            </a:solidFill>
          </a:ln>
        </p:spPr>
        <p:txBody>
          <a:bodyPr vert="horz" wrap="squar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There are a number of crimes aimed at preventing improper practices in respect of adoptions.</a:t>
            </a:r>
            <a:endParaRPr lang="en-GB" altLang="en-NA" sz="1800" b="1" kern="0" dirty="0">
              <a:solidFill>
                <a:srgbClr val="BF7196"/>
              </a:solidFill>
              <a:latin typeface="MgOpen Cosmetica" panose="020B05000003000200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7579" y="1112468"/>
            <a:ext cx="2451190" cy="161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633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5">
            <a:extLst>
              <a:ext uri="{FF2B5EF4-FFF2-40B4-BE49-F238E27FC236}">
                <a16:creationId xmlns:a16="http://schemas.microsoft.com/office/drawing/2014/main" id="{16DA5964-99CB-4A5D-9191-5A613CF9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579023"/>
            <a:ext cx="7921625" cy="4729702"/>
          </a:xfrm>
          <a:prstGeom prst="rect">
            <a:avLst/>
          </a:prstGeom>
          <a:solidFill>
            <a:schemeClr val="bg1"/>
          </a:solidFill>
          <a:ln w="15875">
            <a:solidFill>
              <a:srgbClr val="BF7196"/>
            </a:solidFill>
          </a:ln>
        </p:spPr>
        <p:txBody>
          <a:bodyPr vert="horz" wrap="squar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AutoNum type="arabicParenBoth"/>
            </a:pPr>
            <a:r>
              <a:rPr lang="en-ZA" altLang="en-NA" sz="16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Prospective adoptive parent may pay certain expenses:</a:t>
            </a:r>
          </a:p>
          <a:p>
            <a:pPr marL="630238" indent="-268288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ZA" altLang="en-NA" sz="16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accommodation immediately before or after the child’s birth where necessary </a:t>
            </a:r>
          </a:p>
          <a:p>
            <a:pPr marL="630238" indent="-268288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ZA" altLang="en-NA" sz="16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Pregnancy-</a:t>
            </a:r>
            <a:r>
              <a:rPr lang="en-ZA" altLang="en-NA" sz="16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 </a:t>
            </a:r>
            <a:r>
              <a:rPr lang="en-ZA" altLang="en-NA" sz="16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and birth-related costs at public or private health care facility</a:t>
            </a:r>
          </a:p>
          <a:p>
            <a:pPr marL="630238" indent="-268288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ZA" altLang="en-NA" sz="16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travelling to and from health facility</a:t>
            </a:r>
          </a:p>
          <a:p>
            <a:pPr marL="630238" indent="-268288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ZA" altLang="en-NA" sz="16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food, water and vitamin supplements during pregnancy</a:t>
            </a:r>
          </a:p>
          <a:p>
            <a:pPr marL="630238" indent="-268288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ZA" altLang="en-NA" sz="16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pre-natal courses to prepare for birth</a:t>
            </a:r>
          </a:p>
          <a:p>
            <a:pPr marL="630238" indent="-268288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ZA" altLang="en-NA" sz="16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professional counselling services.</a:t>
            </a:r>
          </a:p>
          <a:p>
            <a:pPr marL="361950" indent="0" eaLnBrk="1" hangingPunct="1">
              <a:spcBef>
                <a:spcPts val="0"/>
              </a:spcBef>
              <a:spcAft>
                <a:spcPts val="1800"/>
              </a:spcAft>
              <a:buFontTx/>
              <a:buNone/>
            </a:pPr>
            <a:r>
              <a:rPr lang="en-ZA" altLang="en-NA" sz="16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These payments MUST be arranged through a designated social worker OR paid directly to the medical institution or other service provider in question.</a:t>
            </a:r>
          </a:p>
          <a:p>
            <a:pPr marL="361950" indent="-361950" eaLnBrk="1" hangingPunct="1">
              <a:spcBef>
                <a:spcPts val="0"/>
              </a:spcBef>
              <a:spcAft>
                <a:spcPts val="1800"/>
              </a:spcAft>
              <a:buFontTx/>
              <a:buNone/>
            </a:pPr>
            <a:r>
              <a:rPr lang="en-ZA" altLang="en-NA" sz="16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(2)	Prescribed fees paid to legal practitioner, psychologist or other professional person for services provided in connection with adoption.</a:t>
            </a:r>
          </a:p>
          <a:p>
            <a:pPr marL="361950" indent="-361950" eaLnBrk="1" hangingPunct="1">
              <a:spcBef>
                <a:spcPts val="0"/>
              </a:spcBef>
              <a:spcAft>
                <a:spcPts val="1800"/>
              </a:spcAft>
              <a:buFontTx/>
              <a:buNone/>
            </a:pPr>
            <a:r>
              <a:rPr lang="en-ZA" altLang="en-NA" sz="16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(3)	Payments made by or to an organ of state in connection with an adoption.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ZA" altLang="en-NA" sz="16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Any permitted expenses are NOT refundable if the adoption fails to take place </a:t>
            </a:r>
            <a:br>
              <a:rPr lang="en-ZA" altLang="en-NA" sz="16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</a:br>
            <a:r>
              <a:rPr lang="en-ZA" altLang="en-NA" sz="16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due to the death of the child or for any other good faith reason.</a:t>
            </a:r>
            <a:endParaRPr lang="en-GB" altLang="en-NA" sz="1600" b="1" kern="0" dirty="0">
              <a:solidFill>
                <a:srgbClr val="BF7196"/>
              </a:solidFill>
              <a:latin typeface="MgOpen Cosmetica" panose="020B0500000300020003" pitchFamily="34" charset="0"/>
            </a:endParaRPr>
          </a:p>
        </p:txBody>
      </p:sp>
      <p:sp>
        <p:nvSpPr>
          <p:cNvPr id="89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087" y="767241"/>
            <a:ext cx="379063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ZA" altLang="en-NA" sz="2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Permitted payments</a:t>
            </a:r>
            <a:endParaRPr lang="en-GB" altLang="en-NA" sz="2800" b="1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3492" y="549275"/>
            <a:ext cx="2229639" cy="10811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8551" y="549275"/>
            <a:ext cx="1364262" cy="142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961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657558" y="4373900"/>
            <a:ext cx="913060" cy="341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4AEB3-B022-4041-A1A9-870F89A6D1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8" y="1763626"/>
            <a:ext cx="7921625" cy="45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701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657558" y="4373900"/>
            <a:ext cx="913060" cy="341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061713" y="779769"/>
            <a:ext cx="64711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1" hangingPunct="1">
              <a:spcBef>
                <a:spcPts val="0"/>
              </a:spcBef>
              <a:buFontTx/>
              <a:buNone/>
            </a:pPr>
            <a:r>
              <a:rPr lang="en-ZA" altLang="en-NA" sz="3200" b="1" kern="0" dirty="0">
                <a:latin typeface="MgOpen Cosmetica" panose="020B0500000300020003" pitchFamily="34" charset="0"/>
              </a:rPr>
              <a:t>Permitted advertisements</a:t>
            </a:r>
            <a:endParaRPr lang="en-GB" altLang="en-NA" sz="3200" b="1" kern="0" dirty="0">
              <a:latin typeface="MgOpen Cosmetica" panose="020B0500000300020003" pitchFamily="34" charset="0"/>
            </a:endParaRP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16DA5964-99CB-4A5D-9191-5A613CF9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9" y="1744852"/>
            <a:ext cx="6220931" cy="4221870"/>
          </a:xfrm>
          <a:prstGeom prst="rect">
            <a:avLst/>
          </a:prstGeom>
          <a:solidFill>
            <a:schemeClr val="bg1"/>
          </a:solidFill>
          <a:ln w="15875">
            <a:solidFill>
              <a:srgbClr val="BF7196"/>
            </a:solidFill>
          </a:ln>
        </p:spPr>
        <p:txBody>
          <a:bodyPr vert="horz" wrap="squar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Clr>
                <a:srgbClr val="C0809E"/>
              </a:buClr>
              <a:buFont typeface="Wingdings" panose="05000000000000000000" pitchFamily="2" charset="2"/>
              <a:buChar char="l"/>
            </a:pP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publication of </a:t>
            </a:r>
            <a:r>
              <a:rPr lang="en-US" sz="2400" b="1" dirty="0">
                <a:solidFill>
                  <a:schemeClr val="tx1"/>
                </a:solidFill>
                <a:latin typeface="MgOpen Cosmetica" panose="020B0604020202020204"/>
              </a:rPr>
              <a:t>court order or notice </a:t>
            </a: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in terms of the Act 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0809E"/>
              </a:buClr>
              <a:buFont typeface="Wingdings" panose="05000000000000000000" pitchFamily="2" charset="2"/>
              <a:buChar char="l"/>
            </a:pPr>
            <a:r>
              <a:rPr lang="en-US" sz="2400" b="1" dirty="0">
                <a:solidFill>
                  <a:schemeClr val="tx1"/>
                </a:solidFill>
                <a:latin typeface="MgOpen Cosmetica" panose="020B0604020202020204"/>
              </a:rPr>
              <a:t>advertisements by the Ministry </a:t>
            </a: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for purposes of recruiting prospective adoptive parents for inclusion in </a:t>
            </a:r>
            <a:r>
              <a:rPr lang="en-US" sz="2400" dirty="0" err="1">
                <a:solidFill>
                  <a:schemeClr val="tx1"/>
                </a:solidFill>
                <a:latin typeface="MgOpen Cosmetica" panose="020B0604020202020204"/>
              </a:rPr>
              <a:t>RACAP</a:t>
            </a: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 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0809E"/>
              </a:buClr>
              <a:buFont typeface="Wingdings" panose="05000000000000000000" pitchFamily="2" charset="2"/>
              <a:buChar char="l"/>
            </a:pPr>
            <a:r>
              <a:rPr lang="en-US" sz="2400" b="1" dirty="0">
                <a:solidFill>
                  <a:schemeClr val="tx1"/>
                </a:solidFill>
                <a:latin typeface="MgOpen Cosmetica" panose="020B0604020202020204"/>
              </a:rPr>
              <a:t>newspaper advertisements by private social workers </a:t>
            </a: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for the purpose of recruiting prospective adoptive parents, but only </a:t>
            </a:r>
            <a:r>
              <a:rPr lang="en-US" sz="2400" b="1" dirty="0">
                <a:solidFill>
                  <a:srgbClr val="BF7196"/>
                </a:solidFill>
                <a:latin typeface="MgOpen Cosmetica" panose="020B0604020202020204"/>
              </a:rPr>
              <a:t>once every four months</a:t>
            </a: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 </a:t>
            </a:r>
            <a:endParaRPr lang="en-GB" altLang="en-NA" sz="1800" b="1" kern="0" dirty="0">
              <a:solidFill>
                <a:srgbClr val="D9767E"/>
              </a:solidFill>
              <a:latin typeface="MgOpen Cosmetica" panose="020B05000003000200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8252" y="1736226"/>
            <a:ext cx="1884562" cy="175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399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657558" y="4373900"/>
            <a:ext cx="913060" cy="341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7838" y="1430339"/>
            <a:ext cx="7111298" cy="4237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1889" y="5909094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>
                <a:solidFill>
                  <a:srgbClr val="BF7196"/>
                </a:solidFill>
                <a:latin typeface="MgOpen Cosmetica" panose="020B0604020202020204"/>
              </a:rPr>
              <a:t>***</a:t>
            </a:r>
          </a:p>
        </p:txBody>
      </p:sp>
    </p:spTree>
    <p:extLst>
      <p:ext uri="{BB962C8B-B14F-4D97-AF65-F5344CB8AC3E}">
        <p14:creationId xmlns:p14="http://schemas.microsoft.com/office/powerpoint/2010/main" val="2660560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087" y="597131"/>
            <a:ext cx="5102332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449263" indent="-449263" algn="l" eaLnBrk="1" hangingPunct="1"/>
            <a:r>
              <a:rPr lang="en-ZA" altLang="en-NA" sz="3200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2. Constitutional and </a:t>
            </a:r>
            <a:br>
              <a:rPr lang="en-ZA" altLang="en-NA" sz="3200" kern="0" dirty="0">
                <a:solidFill>
                  <a:srgbClr val="BF7196"/>
                </a:solidFill>
                <a:latin typeface="MgOpen Cosmetica" panose="020B0500000300020003" pitchFamily="34" charset="0"/>
              </a:rPr>
            </a:br>
            <a:r>
              <a:rPr lang="en-ZA" altLang="en-NA" sz="3200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international framework</a:t>
            </a:r>
            <a:endParaRPr lang="en-GB" altLang="en-NA" sz="3200" kern="0" dirty="0">
              <a:solidFill>
                <a:srgbClr val="BF7196"/>
              </a:solidFill>
              <a:latin typeface="MgOpen Cosmetica" panose="020B05000003000200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0B1DB4-206B-4552-B0A1-CAFC26CCE9C2}"/>
              </a:ext>
            </a:extLst>
          </p:cNvPr>
          <p:cNvGrpSpPr/>
          <p:nvPr/>
        </p:nvGrpSpPr>
        <p:grpSpPr>
          <a:xfrm>
            <a:off x="611187" y="1663238"/>
            <a:ext cx="7921626" cy="4468006"/>
            <a:chOff x="611187" y="1663238"/>
            <a:chExt cx="7921626" cy="4468006"/>
          </a:xfrm>
        </p:grpSpPr>
        <p:sp>
          <p:nvSpPr>
            <p:cNvPr id="102" name="Rectangle 5">
              <a:extLst>
                <a:ext uri="{FF2B5EF4-FFF2-40B4-BE49-F238E27FC236}">
                  <a16:creationId xmlns:a16="http://schemas.microsoft.com/office/drawing/2014/main" id="{D39E01CE-C0AB-474C-BA00-4772ABCA3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188" y="1663238"/>
              <a:ext cx="3360413" cy="2652210"/>
            </a:xfrm>
            <a:prstGeom prst="rect">
              <a:avLst/>
            </a:prstGeom>
            <a:solidFill>
              <a:srgbClr val="BF7196">
                <a:alpha val="74000"/>
              </a:srgbClr>
            </a:solidFill>
            <a:ln w="15875">
              <a:solidFill>
                <a:srgbClr val="BF7196"/>
              </a:solidFill>
            </a:ln>
          </p:spPr>
          <p:txBody>
            <a:bodyPr vert="horz" wrap="square" lIns="216000" tIns="216000" rIns="216000" bIns="21600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FontTx/>
                <a:buNone/>
              </a:pPr>
              <a:r>
                <a:rPr lang="en-ZA" altLang="en-NA" sz="1800" b="1" kern="0" dirty="0">
                  <a:latin typeface="MgOpen Cosmetica" panose="020B0500000300020003" pitchFamily="34" charset="0"/>
                </a:rPr>
                <a:t>Article 14 of the </a:t>
              </a:r>
              <a:r>
                <a:rPr lang="en-ZA" altLang="en-NA" sz="1800" b="1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Namibian Constitution </a:t>
              </a:r>
              <a:r>
                <a:rPr lang="en-ZA" altLang="en-NA" sz="1800" b="1" kern="0" dirty="0">
                  <a:latin typeface="MgOpen Cosmetica" panose="020B0500000300020003" pitchFamily="34" charset="0"/>
                </a:rPr>
                <a:t>affords special protection to the family, and adoption is a valuable way of affording children the benefits of family life which might not otherwise be available to them.</a:t>
              </a:r>
              <a:endParaRPr lang="en-GB" altLang="en-NA" sz="1800" b="1" kern="0" dirty="0">
                <a:latin typeface="MgOpen Cosmetica" panose="020B0500000300020003" pitchFamily="34" charset="0"/>
              </a:endParaRPr>
            </a:p>
          </p:txBody>
        </p:sp>
        <p:sp>
          <p:nvSpPr>
            <p:cNvPr id="106" name="Rectangle 5">
              <a:extLst>
                <a:ext uri="{FF2B5EF4-FFF2-40B4-BE49-F238E27FC236}">
                  <a16:creationId xmlns:a16="http://schemas.microsoft.com/office/drawing/2014/main" id="{416BA5C9-1782-407D-B557-6660C4EAC6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187" y="4314796"/>
              <a:ext cx="4976824" cy="1816448"/>
            </a:xfrm>
            <a:prstGeom prst="rect">
              <a:avLst/>
            </a:prstGeom>
            <a:solidFill>
              <a:srgbClr val="BF7196">
                <a:alpha val="20000"/>
              </a:srgbClr>
            </a:solidFill>
            <a:ln w="15875">
              <a:solidFill>
                <a:srgbClr val="BF7196"/>
              </a:solidFill>
            </a:ln>
          </p:spPr>
          <p:txBody>
            <a:bodyPr vert="horz" wrap="square" lIns="216000" tIns="216000" rIns="216000" bIns="216000" numCol="1" anchor="t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 defTabSz="615950" eaLnBrk="1" hangingPunct="1">
                <a:spcBef>
                  <a:spcPts val="0"/>
                </a:spcBef>
                <a:buFontTx/>
                <a:buNone/>
              </a:pPr>
              <a:r>
                <a:rPr lang="en-ZA" altLang="en-NA" sz="1800" b="1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The Hague Convention on Protection of </a:t>
              </a:r>
              <a:br>
                <a:rPr lang="en-ZA" altLang="en-NA" sz="1800" b="1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</a:br>
              <a:r>
                <a:rPr lang="en-ZA" altLang="en-NA" sz="1800" b="1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Children and Co-operation in Respect of </a:t>
              </a:r>
              <a:br>
                <a:rPr lang="en-ZA" altLang="en-NA" sz="1800" b="1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</a:br>
              <a:r>
                <a:rPr lang="en-ZA" altLang="en-NA" sz="1800" b="1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Intercountry Adoption</a:t>
              </a:r>
              <a:r>
                <a:rPr lang="en-ZA" altLang="en-NA" sz="1800" b="1" kern="0" dirty="0">
                  <a:solidFill>
                    <a:srgbClr val="BF7196"/>
                  </a:solidFill>
                  <a:latin typeface="MgOpen Cosmetica" panose="020B0500000300020003" pitchFamily="34" charset="0"/>
                </a:rPr>
                <a:t> is designed to ensure </a:t>
              </a:r>
              <a:br>
                <a:rPr lang="en-ZA" altLang="en-NA" sz="1800" b="1" kern="0" dirty="0">
                  <a:solidFill>
                    <a:srgbClr val="BF7196"/>
                  </a:solidFill>
                  <a:latin typeface="MgOpen Cosmetica" panose="020B0500000300020003" pitchFamily="34" charset="0"/>
                </a:rPr>
              </a:br>
              <a:r>
                <a:rPr lang="en-ZA" altLang="en-NA" sz="1800" b="1" kern="0" dirty="0">
                  <a:solidFill>
                    <a:srgbClr val="BF7196"/>
                  </a:solidFill>
                  <a:latin typeface="MgOpen Cosmetica" panose="020B0500000300020003" pitchFamily="34" charset="0"/>
                </a:rPr>
                <a:t>that inter-country adoptions take place </a:t>
              </a:r>
              <a:br>
                <a:rPr lang="en-ZA" altLang="en-NA" sz="1800" b="1" kern="0" dirty="0">
                  <a:solidFill>
                    <a:srgbClr val="BF7196"/>
                  </a:solidFill>
                  <a:latin typeface="MgOpen Cosmetica" panose="020B0500000300020003" pitchFamily="34" charset="0"/>
                </a:rPr>
              </a:br>
              <a:r>
                <a:rPr lang="en-ZA" altLang="en-NA" sz="1800" b="1" kern="0" dirty="0">
                  <a:solidFill>
                    <a:srgbClr val="BF7196"/>
                  </a:solidFill>
                  <a:latin typeface="MgOpen Cosmetica" panose="020B0500000300020003" pitchFamily="34" charset="0"/>
                </a:rPr>
                <a:t>in the best interests of the child.</a:t>
              </a:r>
            </a:p>
          </p:txBody>
        </p:sp>
        <p:pic>
          <p:nvPicPr>
            <p:cNvPr id="2" name="Picture 1"/>
            <p:cNvPicPr preferRelativeResize="0">
              <a:picLocks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79385" y="4320486"/>
              <a:ext cx="2944802" cy="1805995"/>
            </a:xfrm>
            <a:prstGeom prst="rect">
              <a:avLst/>
            </a:prstGeom>
            <a:ln w="15875">
              <a:solidFill>
                <a:srgbClr val="BF7196"/>
              </a:solidFill>
            </a:ln>
          </p:spPr>
        </p:pic>
        <p:sp>
          <p:nvSpPr>
            <p:cNvPr id="104" name="Rectangle 5">
              <a:extLst>
                <a:ext uri="{FF2B5EF4-FFF2-40B4-BE49-F238E27FC236}">
                  <a16:creationId xmlns:a16="http://schemas.microsoft.com/office/drawing/2014/main" id="{16DA5964-99CB-4A5D-9191-5A613CF9DF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1601" y="1663238"/>
              <a:ext cx="4561212" cy="265221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BF7196"/>
              </a:solidFill>
            </a:ln>
          </p:spPr>
          <p:txBody>
            <a:bodyPr vert="horz" wrap="square" lIns="216000" tIns="216000" rIns="216000" bIns="21600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FontTx/>
                <a:buNone/>
              </a:pPr>
              <a:r>
                <a:rPr lang="en-ZA" altLang="en-NA" sz="1800" b="1" kern="0" dirty="0">
                  <a:solidFill>
                    <a:srgbClr val="BF7196"/>
                  </a:solidFill>
                  <a:latin typeface="MgOpen Cosmetica" panose="020B0500000300020003" pitchFamily="34" charset="0"/>
                </a:rPr>
                <a:t>The </a:t>
              </a:r>
              <a:r>
                <a:rPr lang="en-ZA" altLang="en-NA" sz="1800" b="1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Convention on the Rights of the Child </a:t>
              </a:r>
              <a:r>
                <a:rPr lang="en-ZA" altLang="en-NA" sz="1800" b="1" kern="0" dirty="0">
                  <a:solidFill>
                    <a:srgbClr val="BF7196"/>
                  </a:solidFill>
                  <a:latin typeface="MgOpen Cosmetica" panose="020B0500000300020003" pitchFamily="34" charset="0"/>
                </a:rPr>
                <a:t>and the </a:t>
              </a:r>
              <a:r>
                <a:rPr lang="en-ZA" altLang="en-NA" sz="1800" b="1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African Charter on the Rights and Welfare of the Child </a:t>
              </a:r>
              <a:r>
                <a:rPr lang="en-ZA" altLang="en-NA" sz="1800" b="1" kern="0" dirty="0">
                  <a:solidFill>
                    <a:srgbClr val="BF7196"/>
                  </a:solidFill>
                  <a:latin typeface="MgOpen Cosmetica" panose="020B0500000300020003" pitchFamily="34" charset="0"/>
                </a:rPr>
                <a:t>emphasise the importance of ensuring that adoptions take place in accordance with applicable laws and procedures, on the basis of thorough and reliable information , with informed consent.</a:t>
              </a:r>
              <a:endParaRPr lang="en-GB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2426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340" y="610121"/>
            <a:ext cx="5909093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ZA" altLang="en-NA" sz="3600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3. Domestic adoptions</a:t>
            </a:r>
            <a:endParaRPr lang="en-GB" altLang="en-NA" sz="3600" kern="0" dirty="0">
              <a:solidFill>
                <a:srgbClr val="BF7196"/>
              </a:solidFill>
              <a:latin typeface="MgOpen Cosmetica" panose="020B0500000300020003" pitchFamily="34" charset="0"/>
            </a:endParaRP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16DA5964-99CB-4A5D-9191-5A613CF9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814" y="1724320"/>
            <a:ext cx="6394463" cy="4575814"/>
          </a:xfrm>
          <a:prstGeom prst="rect">
            <a:avLst/>
          </a:prstGeom>
          <a:solidFill>
            <a:schemeClr val="bg1"/>
          </a:solidFill>
          <a:ln w="15875">
            <a:solidFill>
              <a:srgbClr val="BF7196"/>
            </a:solidFill>
          </a:ln>
        </p:spPr>
        <p:txBody>
          <a:bodyPr vert="horz" wrap="squar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24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 child is eligible for adoption when: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endParaRPr lang="en-ZA" altLang="en-NA" sz="1800" b="1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child has no parent / parent cannot be traced AND</a:t>
            </a: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 </a:t>
            </a: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there is no suitable guardian or care-giver who is willing to care for the child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child has been abandoned: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Clr>
                <a:srgbClr val="D9767E"/>
              </a:buClr>
              <a:buFont typeface="Courier New" panose="02070309020205020404" pitchFamily="49" charset="0"/>
              <a:buChar char="o"/>
            </a:pPr>
            <a:r>
              <a:rPr lang="en-ZA" altLang="en-NA" sz="16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deserted by the parent/ care-giver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Clr>
                <a:srgbClr val="D9767E"/>
              </a:buClr>
              <a:buFont typeface="Courier New" panose="02070309020205020404" pitchFamily="49" charset="0"/>
              <a:buChar char="o"/>
            </a:pPr>
            <a:r>
              <a:rPr lang="en-ZA" altLang="en-NA" sz="16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has had no contact with the parent at least 3 months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Clr>
                <a:srgbClr val="D9767E"/>
              </a:buClr>
              <a:buFont typeface="Courier New" panose="02070309020205020404" pitchFamily="49" charset="0"/>
              <a:buChar char="o"/>
            </a:pPr>
            <a:r>
              <a:rPr lang="en-ZA" altLang="en-NA" sz="16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left at a safe haven and has not been claimed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child is to be adopted by a step-parent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child is in need of a permanent alternative placement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child’s parent or guardian has decided to give the child up for adoption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1474" y="2766260"/>
            <a:ext cx="2321724" cy="228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45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1512694" y="4627383"/>
            <a:ext cx="1010017" cy="794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8835778">
            <a:off x="5187864" y="4290892"/>
            <a:ext cx="349624" cy="1029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416BA5C9-1782-407D-B557-6660C4EAC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038" y="581515"/>
            <a:ext cx="5634338" cy="1121809"/>
          </a:xfrm>
          <a:prstGeom prst="rect">
            <a:avLst/>
          </a:prstGeom>
          <a:solidFill>
            <a:srgbClr val="BF7196">
              <a:alpha val="14000"/>
            </a:srgbClr>
          </a:solidFill>
          <a:ln w="31750">
            <a:solidFill>
              <a:srgbClr val="BF7196"/>
            </a:solidFill>
          </a:ln>
        </p:spPr>
        <p:txBody>
          <a:bodyPr vert="horz" wrap="square" lIns="144000" tIns="144000" rIns="144000" bIns="144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A child is eligible to be adopted ONLY IF the child is </a:t>
            </a:r>
            <a:b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</a:b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listed in the Register of Adoptable Children and </a:t>
            </a:r>
            <a:b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</a:b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Prospective Adoptive Parents (RACAP).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998" y="1844157"/>
            <a:ext cx="7420004" cy="446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98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1512694" y="4627383"/>
            <a:ext cx="1010017" cy="794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8835778">
            <a:off x="5187864" y="4290892"/>
            <a:ext cx="349624" cy="1029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416BA5C9-1782-407D-B557-6660C4EAC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6219" y="559073"/>
            <a:ext cx="6436594" cy="5145200"/>
          </a:xfrm>
          <a:prstGeom prst="rect">
            <a:avLst/>
          </a:prstGeom>
          <a:solidFill>
            <a:srgbClr val="BF7196">
              <a:alpha val="20000"/>
            </a:srgbClr>
          </a:solidFill>
          <a:ln w="31750">
            <a:solidFill>
              <a:srgbClr val="BF7196"/>
            </a:solidFill>
          </a:ln>
        </p:spPr>
        <p:txBody>
          <a:bodyPr vert="horz" wrap="squar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spcAft>
                <a:spcPts val="1800"/>
              </a:spcAft>
              <a:buNone/>
            </a:pPr>
            <a:r>
              <a:rPr lang="en-ZA" altLang="en-NA" sz="2800" b="1" kern="0" dirty="0">
                <a:solidFill>
                  <a:srgbClr val="BF7196"/>
                </a:solidFill>
                <a:latin typeface="MgOpen Cosmetica" panose="020B0604020202020204"/>
              </a:rPr>
              <a:t>Birth certificates are required </a:t>
            </a:r>
            <a:br>
              <a:rPr lang="en-ZA" altLang="en-NA" sz="2800" b="1" kern="0" dirty="0">
                <a:solidFill>
                  <a:srgbClr val="BF7196"/>
                </a:solidFill>
                <a:latin typeface="MgOpen Cosmetica" panose="020B0604020202020204"/>
              </a:rPr>
            </a:br>
            <a:r>
              <a:rPr lang="en-ZA" altLang="en-NA" sz="2800" b="1" kern="0" dirty="0">
                <a:solidFill>
                  <a:srgbClr val="BF7196"/>
                </a:solidFill>
                <a:latin typeface="MgOpen Cosmetica" panose="020B0604020202020204"/>
              </a:rPr>
              <a:t>for all adoptable children BEFORE </a:t>
            </a:r>
            <a:br>
              <a:rPr lang="en-ZA" altLang="en-NA" sz="2800" b="1" kern="0" dirty="0">
                <a:solidFill>
                  <a:srgbClr val="BF7196"/>
                </a:solidFill>
                <a:latin typeface="MgOpen Cosmetica" panose="020B0604020202020204"/>
              </a:rPr>
            </a:br>
            <a:r>
              <a:rPr lang="en-ZA" altLang="en-NA" sz="2800" b="1" kern="0" dirty="0">
                <a:solidFill>
                  <a:srgbClr val="BF7196"/>
                </a:solidFill>
                <a:latin typeface="MgOpen Cosmetica" panose="020B0604020202020204"/>
              </a:rPr>
              <a:t>the adoption take place. </a:t>
            </a:r>
          </a:p>
          <a:p>
            <a:pPr marL="361950" indent="-361950" eaLnBrk="1" hangingPunct="1">
              <a:spcBef>
                <a:spcPts val="0"/>
              </a:spcBef>
              <a:spcAft>
                <a:spcPts val="1800"/>
              </a:spcAft>
            </a:pPr>
            <a:r>
              <a:rPr lang="en-ZA" altLang="en-NA" sz="2400" kern="0" dirty="0">
                <a:solidFill>
                  <a:srgbClr val="BF7196"/>
                </a:solidFill>
                <a:latin typeface="MgOpen Cosmetica" panose="020B0604020202020204"/>
              </a:rPr>
              <a:t>A birth certificate can be issued even if not all the relevant information is known, as in the case of an abandoned child. </a:t>
            </a:r>
          </a:p>
          <a:p>
            <a:pPr marL="361950" indent="-361950" eaLnBrk="1" hangingPunct="1">
              <a:spcBef>
                <a:spcPts val="0"/>
              </a:spcBef>
            </a:pPr>
            <a:r>
              <a:rPr lang="en-US" sz="2400" dirty="0">
                <a:solidFill>
                  <a:srgbClr val="BF7196"/>
                </a:solidFill>
                <a:latin typeface="MgOpen Cosmetica" panose="020B0604020202020204"/>
              </a:rPr>
              <a:t>Birth registration of all </a:t>
            </a:r>
            <a:br>
              <a:rPr lang="en-US" sz="2400" dirty="0">
                <a:solidFill>
                  <a:srgbClr val="BF7196"/>
                </a:solidFill>
                <a:latin typeface="MgOpen Cosmetica" panose="020B0604020202020204"/>
              </a:rPr>
            </a:br>
            <a:r>
              <a:rPr lang="en-US" sz="2400" dirty="0">
                <a:solidFill>
                  <a:srgbClr val="BF7196"/>
                </a:solidFill>
                <a:latin typeface="MgOpen Cosmetica" panose="020B0604020202020204"/>
              </a:rPr>
              <a:t>children prior to adoption </a:t>
            </a:r>
            <a:br>
              <a:rPr lang="en-US" sz="2400" dirty="0">
                <a:solidFill>
                  <a:srgbClr val="BF7196"/>
                </a:solidFill>
                <a:latin typeface="MgOpen Cosmetica" panose="020B0604020202020204"/>
              </a:rPr>
            </a:br>
            <a:r>
              <a:rPr lang="en-US" sz="2400" dirty="0">
                <a:solidFill>
                  <a:srgbClr val="BF7196"/>
                </a:solidFill>
                <a:latin typeface="MgOpen Cosmetica" panose="020B0604020202020204"/>
              </a:rPr>
              <a:t>will help to prevent child </a:t>
            </a:r>
            <a:br>
              <a:rPr lang="en-US" sz="2400" dirty="0">
                <a:solidFill>
                  <a:srgbClr val="BF7196"/>
                </a:solidFill>
                <a:latin typeface="MgOpen Cosmetica" panose="020B0604020202020204"/>
              </a:rPr>
            </a:br>
            <a:r>
              <a:rPr lang="en-US" sz="2400" dirty="0">
                <a:solidFill>
                  <a:srgbClr val="BF7196"/>
                </a:solidFill>
                <a:latin typeface="MgOpen Cosmetica" panose="020B0604020202020204"/>
              </a:rPr>
              <a:t>trafficking and other </a:t>
            </a:r>
            <a:br>
              <a:rPr lang="en-US" sz="2400" dirty="0">
                <a:solidFill>
                  <a:srgbClr val="BF7196"/>
                </a:solidFill>
                <a:latin typeface="MgOpen Cosmetica" panose="020B0604020202020204"/>
              </a:rPr>
            </a:br>
            <a:r>
              <a:rPr lang="en-US" sz="2400" dirty="0">
                <a:solidFill>
                  <a:srgbClr val="BF7196"/>
                </a:solidFill>
                <a:latin typeface="MgOpen Cosmetica" panose="020B0604020202020204"/>
              </a:rPr>
              <a:t>improper practices.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EC07DB-4EB8-4798-8A51-51DCBCB1E2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7810" y="3696091"/>
            <a:ext cx="1879225" cy="260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3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52F338A-C6C9-4E8B-9516-4C1605DE06FE}"/>
              </a:ext>
            </a:extLst>
          </p:cNvPr>
          <p:cNvGrpSpPr/>
          <p:nvPr/>
        </p:nvGrpSpPr>
        <p:grpSpPr>
          <a:xfrm>
            <a:off x="7080271" y="4847808"/>
            <a:ext cx="741752" cy="837000"/>
            <a:chOff x="7080271" y="4821930"/>
            <a:chExt cx="741752" cy="755700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FA88141-084E-4746-A3AE-DEDE64EF3A13}"/>
                </a:ext>
              </a:extLst>
            </p:cNvPr>
            <p:cNvCxnSpPr>
              <a:cxnSpLocks/>
            </p:cNvCxnSpPr>
            <p:nvPr/>
          </p:nvCxnSpPr>
          <p:spPr>
            <a:xfrm>
              <a:off x="7822023" y="4821930"/>
              <a:ext cx="0" cy="755700"/>
            </a:xfrm>
            <a:prstGeom prst="straightConnector1">
              <a:avLst/>
            </a:prstGeom>
            <a:ln w="38100">
              <a:solidFill>
                <a:srgbClr val="BF7196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8813885-6D79-464D-8CF8-DCB82BB1B6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80271" y="5560378"/>
              <a:ext cx="741752" cy="0"/>
            </a:xfrm>
            <a:prstGeom prst="straightConnector1">
              <a:avLst/>
            </a:prstGeom>
            <a:ln w="38100">
              <a:solidFill>
                <a:srgbClr val="BF71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Rectangle 5">
            <a:extLst>
              <a:ext uri="{FF2B5EF4-FFF2-40B4-BE49-F238E27FC236}">
                <a16:creationId xmlns:a16="http://schemas.microsoft.com/office/drawing/2014/main" id="{D39E01CE-C0AB-474C-BA00-4772ABCA3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662" y="671963"/>
            <a:ext cx="3868249" cy="713218"/>
          </a:xfrm>
          <a:prstGeom prst="rect">
            <a:avLst/>
          </a:prstGeom>
          <a:solidFill>
            <a:srgbClr val="BF7196"/>
          </a:solidFill>
          <a:ln>
            <a:noFill/>
          </a:ln>
        </p:spPr>
        <p:txBody>
          <a:bodyPr vert="horz" wrap="non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latin typeface="MgOpen Cosmetica" panose="020B0500000300020003" pitchFamily="34" charset="0"/>
              </a:rPr>
              <a:t>DOMESTIC ADOPTION PROCESS</a:t>
            </a:r>
            <a:endParaRPr lang="en-GB" altLang="en-NA" sz="1800" b="1" kern="0" dirty="0">
              <a:latin typeface="MgOpen Cosmetica" panose="020B0500000300020003" pitchFamily="34" charset="0"/>
            </a:endParaRPr>
          </a:p>
        </p:txBody>
      </p:sp>
      <p:sp>
        <p:nvSpPr>
          <p:cNvPr id="106" name="Rectangle 5">
            <a:extLst>
              <a:ext uri="{FF2B5EF4-FFF2-40B4-BE49-F238E27FC236}">
                <a16:creationId xmlns:a16="http://schemas.microsoft.com/office/drawing/2014/main" id="{416BA5C9-1782-407D-B557-6660C4EAC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92" y="1566051"/>
            <a:ext cx="7921621" cy="713218"/>
          </a:xfrm>
          <a:prstGeom prst="rect">
            <a:avLst/>
          </a:prstGeom>
          <a:solidFill>
            <a:srgbClr val="BF7196">
              <a:alpha val="18000"/>
            </a:srgbClr>
          </a:solidFill>
          <a:ln w="15875">
            <a:solidFill>
              <a:srgbClr val="BF7196"/>
            </a:solidFill>
          </a:ln>
        </p:spPr>
        <p:txBody>
          <a:bodyPr vert="horz" wrap="squar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Step 1: The applicant is generally a suitable person to adopt a child.</a:t>
            </a:r>
            <a:endParaRPr lang="en-GB" altLang="en-NA" sz="1800" b="1" kern="0" dirty="0">
              <a:solidFill>
                <a:srgbClr val="BF7196"/>
              </a:solidFill>
              <a:latin typeface="MgOpen Cosmetica" panose="020B0500000300020003" pitchFamily="34" charset="0"/>
            </a:endParaRPr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id="{16DA5964-99CB-4A5D-9191-5A613CF9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987" y="2472597"/>
            <a:ext cx="3627704" cy="2375211"/>
          </a:xfrm>
          <a:prstGeom prst="rect">
            <a:avLst/>
          </a:prstGeom>
          <a:solidFill>
            <a:schemeClr val="bg2">
              <a:lumMod val="40000"/>
              <a:lumOff val="60000"/>
              <a:alpha val="34000"/>
            </a:schemeClr>
          </a:solidFill>
          <a:ln w="15875">
            <a:solidFill>
              <a:srgbClr val="BF7196"/>
            </a:solidFill>
          </a:ln>
        </p:spPr>
        <p:txBody>
          <a:bodyPr vert="horz" wrap="squar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1. </a:t>
            </a:r>
            <a:b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APPLICATION FOR ASSESSMENT: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Applicant makes written application requesting assessment for suitability as a prospective adoptive parent</a:t>
            </a:r>
          </a:p>
        </p:txBody>
      </p:sp>
      <p:cxnSp>
        <p:nvCxnSpPr>
          <p:cNvPr id="5" name="Straight Arrow Connector 4"/>
          <p:cNvCxnSpPr>
            <a:cxnSpLocks/>
            <a:stCxn id="37" idx="3"/>
            <a:endCxn id="76" idx="1"/>
          </p:cNvCxnSpPr>
          <p:nvPr/>
        </p:nvCxnSpPr>
        <p:spPr>
          <a:xfrm>
            <a:off x="4235691" y="3660203"/>
            <a:ext cx="741753" cy="0"/>
          </a:xfrm>
          <a:prstGeom prst="straightConnector1">
            <a:avLst/>
          </a:prstGeom>
          <a:ln w="38100">
            <a:solidFill>
              <a:srgbClr val="BF71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5">
            <a:extLst>
              <a:ext uri="{FF2B5EF4-FFF2-40B4-BE49-F238E27FC236}">
                <a16:creationId xmlns:a16="http://schemas.microsoft.com/office/drawing/2014/main" id="{16DA5964-99CB-4A5D-9191-5A613CF9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304" y="5041510"/>
            <a:ext cx="4926966" cy="1267215"/>
          </a:xfrm>
          <a:prstGeom prst="rect">
            <a:avLst/>
          </a:prstGeom>
          <a:solidFill>
            <a:schemeClr val="bg2">
              <a:lumMod val="40000"/>
              <a:lumOff val="60000"/>
              <a:alpha val="34000"/>
            </a:schemeClr>
          </a:solidFill>
          <a:ln w="15875">
            <a:solidFill>
              <a:srgbClr val="BF7196"/>
            </a:solidFill>
          </a:ln>
        </p:spPr>
        <p:txBody>
          <a:bodyPr vert="horz" wrap="squar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3. </a:t>
            </a:r>
            <a:b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LISTING IN RACAP: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Prospective adoptive parent listed in RACAP</a:t>
            </a:r>
          </a:p>
        </p:txBody>
      </p:sp>
      <p:sp>
        <p:nvSpPr>
          <p:cNvPr id="76" name="Rectangle 5">
            <a:extLst>
              <a:ext uri="{FF2B5EF4-FFF2-40B4-BE49-F238E27FC236}">
                <a16:creationId xmlns:a16="http://schemas.microsoft.com/office/drawing/2014/main" id="{16DA5964-99CB-4A5D-9191-5A613CF9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7444" y="2472597"/>
            <a:ext cx="3555369" cy="2375211"/>
          </a:xfrm>
          <a:prstGeom prst="rect">
            <a:avLst/>
          </a:prstGeom>
          <a:solidFill>
            <a:schemeClr val="bg2">
              <a:lumMod val="40000"/>
              <a:lumOff val="60000"/>
              <a:alpha val="34000"/>
            </a:schemeClr>
          </a:solidFill>
          <a:ln w="15875">
            <a:solidFill>
              <a:srgbClr val="BF7196"/>
            </a:solidFill>
          </a:ln>
        </p:spPr>
        <p:txBody>
          <a:bodyPr vert="horz" wrap="squar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2. </a:t>
            </a:r>
            <a:b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ASSESSMENT </a:t>
            </a:r>
            <a:b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altLang="en-NA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AND DECISION: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solidFill>
                  <a:srgbClr val="BF7196"/>
                </a:solidFill>
                <a:latin typeface="MgOpen Cosmetica" panose="020B0500000300020003" pitchFamily="34" charset="0"/>
              </a:rPr>
              <a:t>Social worker assesses applicant through home study and other investigation, and makes decision on application</a:t>
            </a:r>
            <a:endParaRPr lang="en-GB" altLang="en-NA" sz="1800" b="1" kern="0" dirty="0">
              <a:solidFill>
                <a:srgbClr val="BF7196"/>
              </a:solidFill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798370"/>
      </p:ext>
    </p:extLst>
  </p:cSld>
  <p:clrMapOvr>
    <a:masterClrMapping/>
  </p:clrMapOvr>
</p:sld>
</file>

<file path=ppt/theme/theme1.xml><?xml version="1.0" encoding="utf-8"?>
<a:theme xmlns:a="http://schemas.openxmlformats.org/drawingml/2006/main" name="CCPA Presentation for Polic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CPA Template Ch17 - Adoption (10Oct19) - TEMPLATE" id="{B015AC87-AF76-4FA1-8E85-0487DD6B0BD7}" vid="{227D2DA9-5712-49D5-8CD0-73BF39222AB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CCPA Template Ch17 - Adoption (10Oct19) - TEMPLATE</Template>
  <TotalTime>1371</TotalTime>
  <Words>4504</Words>
  <Application>Microsoft Office PowerPoint</Application>
  <PresentationFormat>On-screen Show (4:3)</PresentationFormat>
  <Paragraphs>366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Life BT</vt:lpstr>
      <vt:lpstr>Courier New</vt:lpstr>
      <vt:lpstr>Wingdings</vt:lpstr>
      <vt:lpstr>MgOpen Cosmetica</vt:lpstr>
      <vt:lpstr>CCPA Presentation for Police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Dianne Hubbard</dc:creator>
  <cp:lastModifiedBy>Romy Noeske</cp:lastModifiedBy>
  <cp:revision>861</cp:revision>
  <dcterms:created xsi:type="dcterms:W3CDTF">2019-11-27T13:35:55Z</dcterms:created>
  <dcterms:modified xsi:type="dcterms:W3CDTF">2020-08-04T07:34:08Z</dcterms:modified>
</cp:coreProperties>
</file>