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4" r:id="rId1"/>
  </p:sldMasterIdLst>
  <p:notesMasterIdLst>
    <p:notesMasterId r:id="rId28"/>
  </p:notesMasterIdLst>
  <p:sldIdLst>
    <p:sldId id="419" r:id="rId2"/>
    <p:sldId id="395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38" r:id="rId11"/>
    <p:sldId id="428" r:id="rId12"/>
    <p:sldId id="447" r:id="rId13"/>
    <p:sldId id="429" r:id="rId14"/>
    <p:sldId id="430" r:id="rId15"/>
    <p:sldId id="431" r:id="rId16"/>
    <p:sldId id="432" r:id="rId17"/>
    <p:sldId id="434" r:id="rId18"/>
    <p:sldId id="435" r:id="rId19"/>
    <p:sldId id="436" r:id="rId20"/>
    <p:sldId id="437" r:id="rId21"/>
    <p:sldId id="439" r:id="rId22"/>
    <p:sldId id="441" r:id="rId23"/>
    <p:sldId id="443" r:id="rId24"/>
    <p:sldId id="445" r:id="rId25"/>
    <p:sldId id="444" r:id="rId26"/>
    <p:sldId id="446" r:id="rId27"/>
  </p:sldIdLst>
  <p:sldSz cx="9144000" cy="6858000" type="screen4x3"/>
  <p:notesSz cx="6858000" cy="9144000"/>
  <p:embeddedFontLst>
    <p:embeddedFont>
      <p:font typeface="MgOpen Cosmetica" panose="020B0500000300020003" pitchFamily="34" charset="0"/>
      <p:regular r:id="rId29"/>
      <p:bold r:id="rId30"/>
      <p:italic r:id="rId31"/>
      <p:boldItalic r:id="rId32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5375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i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4F"/>
    <a:srgbClr val="A18E72"/>
    <a:srgbClr val="8B9C84"/>
    <a:srgbClr val="FF66FF"/>
    <a:srgbClr val="2F7572"/>
    <a:srgbClr val="7CBDD9"/>
    <a:srgbClr val="62829C"/>
    <a:srgbClr val="838C1F"/>
    <a:srgbClr val="CC7A17"/>
    <a:srgbClr val="524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2" autoAdjust="0"/>
    <p:restoredTop sz="95268" autoAdjust="0"/>
  </p:normalViewPr>
  <p:slideViewPr>
    <p:cSldViewPr snapToGrid="0" showGuides="1">
      <p:cViewPr varScale="1">
        <p:scale>
          <a:sx n="111" d="100"/>
          <a:sy n="111" d="100"/>
        </p:scale>
        <p:origin x="1536" y="78"/>
      </p:cViewPr>
      <p:guideLst>
        <p:guide orient="horz" pos="346"/>
        <p:guide pos="385"/>
        <p:guide pos="5375"/>
        <p:guide orient="horz" pos="3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18DF021-7038-47EF-87BF-AE45AA2A61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6539493-CBA7-4306-9D22-8115180DAE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82F86E9-C150-4479-AD9E-7DA464365F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BFADCA0-41B4-42FD-85B3-1A86DE5BC2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95B05171-C44F-4037-A594-E759B7A275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AC8A5394-7028-49C4-B014-3A105E164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fld id="{D0DE6DDD-22DE-43FB-8E37-DF40755D59B6}" type="slidenum">
              <a:rPr lang="en-GB" altLang="en-NA" smtClean="0"/>
              <a:pPr>
                <a:defRPr/>
              </a:pPr>
              <a:t>‹#›</a:t>
            </a:fld>
            <a:endParaRPr lang="en-GB" altLang="en-N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4D89C06-A66B-4283-9248-E05F80BCB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30F1023D-22A0-43C0-A4A5-83E1EC8C0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FA463D46-D002-4863-ABC0-092F8B3B3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503022-1CC7-4F5C-826D-C83548050178}" type="slidenum">
              <a:rPr lang="en-GB" altLang="en-NA" smtClean="0">
                <a:latin typeface="MgOpen Cosmetica" panose="020B0500000300020003" pitchFamily="34" charset="0"/>
              </a:rPr>
              <a:pPr/>
              <a:t>1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25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10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35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11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277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12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35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13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82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14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02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15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75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16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99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17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33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18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97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19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2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52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20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94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21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195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22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61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23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80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24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85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25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58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26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2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3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4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4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52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5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27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6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76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7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6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8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49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9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1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CPA Hea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83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F27312-CAEA-455C-801D-56D3D16F3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3ECCC-B48F-4B92-A718-9DB8FF632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11C80C-F740-4D25-82C1-5C59AC318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05CB4-6921-4C90-8E8C-0464CBEE87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16669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FF9BE4-20C8-4E3E-8AAB-F36D6439B7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3F5C43-827A-4062-A813-0C0795EE6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E1199C-5760-44D8-86F3-9B80C489D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CE8-D5EB-4954-BF8E-3F981904935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9372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16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17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7E2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F17626B9-5F21-4BBA-8155-43BD4DFA2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F02DFEC-92C4-4A9A-AA61-843455BF5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3243CD5-079D-4E8E-801B-4614C6DBB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3825-7E85-477F-89C2-A84493665F6C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01742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084BD4-E884-4390-AD8C-E64C347B8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E299D2-54FB-47CA-9E7B-A805E8E47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EDBC86-3C26-4444-B0E2-7C6CB36C4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A453-E842-4475-94AD-AFEDB3B09B87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19354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06DF8A-9E7F-4DE6-B7CF-BB85393D5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589B4-9BA0-4DB2-84D9-E178D0C5C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7CE8BB-F199-4316-B6C0-2BD6C54AA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0B04-6152-4B9E-A119-10348D7356CA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29528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715947-C347-4A19-B942-FD8D80350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EFA3D7-2288-42B2-B3E7-69E3E5270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AB5649-E7F8-4B08-9A3B-5CDEEBF3A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2285-5224-443E-8C59-9B1F7856B558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03434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E096CB-F6E1-4BB8-82B8-D9116EB7C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35ECB4-6B56-404A-B9A6-7AA731C1F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06B6DF-3E04-4217-83A9-09A6E7988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6FC5-9367-400F-8D23-5C0B4180BF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65051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2E0D2-B994-4694-B1A5-9DC70A6E2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5860C-428D-479F-9230-62BAF386F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C2EB0-B6A5-4BB3-97E4-97F78C73E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2F34-3540-4ED1-B138-70B42B173B66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30367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1BA81-47E0-4DF1-BDE6-6E287F0E6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3F3C1-462C-4FA7-93E7-F9CD5F0DF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49BB1-D89E-478A-B80A-334359D3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3F4D-7B74-4E3E-965A-EAF818EFB501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75490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31A30D-9001-465D-A2E1-891EAB29A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 dirty="0"/>
              <a:t>Click to edit Master title style</a:t>
            </a:r>
            <a:endParaRPr lang="en-GB" altLang="en-NA" dirty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9FA117-1045-4F6B-9DC2-AEFAD816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 dirty="0"/>
              <a:t>Click to edit Master text styles</a:t>
            </a:r>
          </a:p>
          <a:p>
            <a:pPr lvl="1"/>
            <a:r>
              <a:rPr lang="en-US" altLang="en-NA" dirty="0"/>
              <a:t>Second level</a:t>
            </a:r>
          </a:p>
          <a:p>
            <a:pPr lvl="2"/>
            <a:r>
              <a:rPr lang="en-US" altLang="en-NA" dirty="0"/>
              <a:t>Third level</a:t>
            </a:r>
          </a:p>
          <a:p>
            <a:pPr lvl="3"/>
            <a:r>
              <a:rPr lang="en-US" altLang="en-NA" dirty="0"/>
              <a:t>Fourth level</a:t>
            </a:r>
          </a:p>
          <a:p>
            <a:pPr lvl="4"/>
            <a:r>
              <a:rPr lang="en-US" altLang="en-NA" dirty="0"/>
              <a:t>Fifth level</a:t>
            </a:r>
            <a:endParaRPr lang="en-GB" altLang="en-NA" dirty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D649B73-EC73-4A35-BEE8-90719F09C2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C0376B1-737A-483E-8D22-4F5C167A75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C90E688-9470-4A42-9590-B0C17A0E7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fld id="{0FEF8E91-B467-4D80-8E7E-6707509D3641}" type="slidenum">
              <a:rPr lang="en-GB" altLang="en-NA" smtClean="0"/>
              <a:pPr>
                <a:defRPr/>
              </a:pPr>
              <a:t>‹#›</a:t>
            </a:fld>
            <a:endParaRPr lang="en-GB" altLang="en-NA" dirty="0"/>
          </a:p>
        </p:txBody>
      </p:sp>
    </p:spTree>
    <p:extLst>
      <p:ext uri="{BB962C8B-B14F-4D97-AF65-F5344CB8AC3E}">
        <p14:creationId xmlns:p14="http://schemas.microsoft.com/office/powerpoint/2010/main" val="270554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2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gOpen Cosmetica" panose="020B0500000300020003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MgOpen Cosmetica" panose="020B0500000300020003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MgOpen Cosmetica" panose="020B05000003000200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MgOpen Cosmetica" panose="020B05000003000200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MgOpen Cosmetica" panose="020B05000003000200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MgOpen Cosmetica" panose="020B05000003000200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00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5F55638-1751-4B34-9DE6-6D92AFBF1DF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2647107"/>
            <a:ext cx="7918156" cy="493712"/>
          </a:xfrm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en-ZA" altLang="en-NA" sz="3200" b="0" dirty="0">
                <a:latin typeface="MgOpen Cosmetica" panose="020B0500000300020003" pitchFamily="34" charset="0"/>
              </a:rPr>
              <a:t>Child Care and Protection Act 3 of 2015 </a:t>
            </a:r>
            <a:endParaRPr lang="en-GB" altLang="en-NA" sz="3200" b="0" cap="all" dirty="0">
              <a:latin typeface="MgOpen Cosmetica" panose="020B05000003000200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6E0693-7719-4A36-BCA2-9DB8B61CB3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7534" y="294469"/>
            <a:ext cx="700107" cy="6269011"/>
          </a:xfrm>
          <a:prstGeom prst="rect">
            <a:avLst/>
          </a:prstGeom>
          <a:solidFill>
            <a:srgbClr val="91004F"/>
          </a:solidFill>
          <a:ln>
            <a:solidFill>
              <a:srgbClr val="91004F"/>
            </a:solidFill>
          </a:ln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5459BF56-154C-4E26-B5A0-E2B03DAC690B}"/>
              </a:ext>
            </a:extLst>
          </p:cNvPr>
          <p:cNvGrpSpPr/>
          <p:nvPr/>
        </p:nvGrpSpPr>
        <p:grpSpPr>
          <a:xfrm>
            <a:off x="4137468" y="5309917"/>
            <a:ext cx="4395345" cy="997565"/>
            <a:chOff x="4137468" y="5309917"/>
            <a:chExt cx="4395345" cy="997565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509D531-FE5E-459E-AAD4-916150640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784294" y="5688180"/>
              <a:ext cx="748519" cy="406368"/>
            </a:xfrm>
            <a:prstGeom prst="rect">
              <a:avLst/>
            </a:prstGeom>
            <a:effectLst>
              <a:glow rad="1689100">
                <a:schemeClr val="bg1">
                  <a:alpha val="0"/>
                </a:schemeClr>
              </a:glow>
            </a:effectLst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58B7BF5-BBFB-4EE5-9DE0-8C40A9233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876920" y="5476795"/>
              <a:ext cx="694830" cy="679124"/>
            </a:xfrm>
            <a:prstGeom prst="rect">
              <a:avLst/>
            </a:prstGeom>
            <a:effectLst>
              <a:glow rad="1689100">
                <a:schemeClr val="bg1">
                  <a:alpha val="0"/>
                </a:schemeClr>
              </a:glow>
            </a:effectLst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F299964-0E30-4F58-8540-FDCF2533F537}"/>
                </a:ext>
              </a:extLst>
            </p:cNvPr>
            <p:cNvGrpSpPr/>
            <p:nvPr/>
          </p:nvGrpSpPr>
          <p:grpSpPr>
            <a:xfrm>
              <a:off x="4923119" y="5431370"/>
              <a:ext cx="969816" cy="876112"/>
              <a:chOff x="4875984" y="5431370"/>
              <a:chExt cx="969816" cy="876112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36841D2E-3111-4B94-BE35-9EC3949830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110231" y="5431370"/>
                <a:ext cx="501323" cy="603027"/>
              </a:xfrm>
              <a:prstGeom prst="rect">
                <a:avLst/>
              </a:prstGeom>
              <a:effectLst>
                <a:glow rad="1689100">
                  <a:schemeClr val="bg1">
                    <a:alpha val="0"/>
                  </a:schemeClr>
                </a:glow>
              </a:effectLst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13E5D5F-B22B-4B76-8B85-0627F7DA08F3}"/>
                  </a:ext>
                </a:extLst>
              </p:cNvPr>
              <p:cNvSpPr txBox="1"/>
              <p:nvPr/>
            </p:nvSpPr>
            <p:spPr>
              <a:xfrm>
                <a:off x="4875984" y="6061261"/>
                <a:ext cx="96981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Legal 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Assistance 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Centre 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7C07A69-A520-4F4A-8E88-95A9E6E10BEE}"/>
                </a:ext>
              </a:extLst>
            </p:cNvPr>
            <p:cNvGrpSpPr/>
            <p:nvPr/>
          </p:nvGrpSpPr>
          <p:grpSpPr>
            <a:xfrm>
              <a:off x="4137468" y="5309917"/>
              <a:ext cx="834138" cy="997565"/>
              <a:chOff x="3957415" y="5309917"/>
              <a:chExt cx="834138" cy="997565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9598CF20-DE44-478E-B472-3834A60AD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041842" y="5309917"/>
                <a:ext cx="665284" cy="718423"/>
              </a:xfrm>
              <a:prstGeom prst="rect">
                <a:avLst/>
              </a:prstGeom>
              <a:effectLst>
                <a:glow rad="1689100">
                  <a:schemeClr val="bg1">
                    <a:alpha val="0"/>
                  </a:schemeClr>
                </a:glow>
              </a:effectLst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C1D78EF-E58B-48D7-9ED1-59592AD022E3}"/>
                  </a:ext>
                </a:extLst>
              </p:cNvPr>
              <p:cNvSpPr txBox="1"/>
              <p:nvPr/>
            </p:nvSpPr>
            <p:spPr>
              <a:xfrm>
                <a:off x="3957415" y="6061261"/>
                <a:ext cx="83413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Ministry of 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Gender Equality and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Child Welfare</a:t>
                </a:r>
                <a:endParaRPr lang="en-NA" sz="800" b="1" baseline="-25000" dirty="0">
                  <a:solidFill>
                    <a:schemeClr val="bg1"/>
                  </a:solidFill>
                  <a:latin typeface="MgOpen Cosmetica" panose="020B0500000300020003" pitchFamily="34" charset="0"/>
                </a:endParaRPr>
              </a:p>
            </p:txBody>
          </p:sp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8444AF4-8CC2-4C6B-8A05-0C54BE927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47889" y="5401110"/>
              <a:ext cx="748519" cy="754809"/>
            </a:xfrm>
            <a:prstGeom prst="rect">
              <a:avLst/>
            </a:prstGeom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F7143E43-D936-4B83-9728-BA34A23B1F60}"/>
              </a:ext>
            </a:extLst>
          </p:cNvPr>
          <p:cNvSpPr/>
          <p:nvPr/>
        </p:nvSpPr>
        <p:spPr>
          <a:xfrm>
            <a:off x="690113" y="3942813"/>
            <a:ext cx="7842700" cy="852136"/>
          </a:xfrm>
          <a:prstGeom prst="rect">
            <a:avLst/>
          </a:prstGeom>
          <a:noFill/>
        </p:spPr>
        <p:txBody>
          <a:bodyPr wrap="none" lIns="0" tIns="0" rIns="0" bIns="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en-NA" sz="3200" b="1" kern="100" cap="all" dirty="0">
                <a:ln w="0"/>
                <a:solidFill>
                  <a:schemeClr val="bg1"/>
                </a:solidFill>
                <a:latin typeface="MgOpen Cosmetica" panose="020B0500000300020003"/>
              </a:rPr>
              <a:t>Prevention and </a:t>
            </a:r>
            <a:br>
              <a:rPr lang="en-US" altLang="en-NA" sz="3200" b="1" kern="100" cap="all" dirty="0">
                <a:ln w="0"/>
                <a:solidFill>
                  <a:schemeClr val="bg1"/>
                </a:solidFill>
                <a:latin typeface="MgOpen Cosmetica" panose="020B0500000300020003"/>
              </a:rPr>
            </a:br>
            <a:r>
              <a:rPr lang="en-US" altLang="en-NA" sz="3200" b="1" kern="100" cap="all" dirty="0">
                <a:ln w="0"/>
                <a:solidFill>
                  <a:schemeClr val="bg1"/>
                </a:solidFill>
                <a:latin typeface="MgOpen Cosmetica" panose="020B0500000300020003"/>
              </a:rPr>
              <a:t>early Intervention Services</a:t>
            </a:r>
            <a:endParaRPr lang="en-US" sz="3200" b="1" kern="100" cap="all" dirty="0">
              <a:ln w="0"/>
              <a:solidFill>
                <a:schemeClr val="bg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80799" y="3231069"/>
            <a:ext cx="1386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  <a:latin typeface="MgOpen Cosmetica" panose="020B0500000300020003"/>
              </a:rPr>
              <a:t>Chapter 13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EAB28F-8C32-46BF-A2BD-9693AA355EAD}"/>
              </a:ext>
            </a:extLst>
          </p:cNvPr>
          <p:cNvGrpSpPr/>
          <p:nvPr/>
        </p:nvGrpSpPr>
        <p:grpSpPr>
          <a:xfrm>
            <a:off x="1" y="477292"/>
            <a:ext cx="5426075" cy="1714500"/>
            <a:chOff x="1" y="477292"/>
            <a:chExt cx="5426075" cy="171450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78FE295-C866-4821-BE15-C10831077A30}"/>
                </a:ext>
              </a:extLst>
            </p:cNvPr>
            <p:cNvGrpSpPr/>
            <p:nvPr/>
          </p:nvGrpSpPr>
          <p:grpSpPr>
            <a:xfrm>
              <a:off x="1" y="631222"/>
              <a:ext cx="4571999" cy="1470588"/>
              <a:chOff x="0" y="624691"/>
              <a:chExt cx="3603428" cy="1464658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928E921-664C-46D5-A0BC-40063B5F9CD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357019"/>
                <a:ext cx="3603428" cy="0"/>
              </a:xfrm>
              <a:prstGeom prst="line">
                <a:avLst/>
              </a:prstGeom>
              <a:ln w="152400" cmpd="sng">
                <a:solidFill>
                  <a:srgbClr val="ED1C2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D3AD9FE-7A4F-4752-9D21-BEFEC6BDE70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540101"/>
                <a:ext cx="3603428" cy="0"/>
              </a:xfrm>
              <a:prstGeom prst="line">
                <a:avLst/>
              </a:prstGeom>
              <a:ln w="152400" cmpd="sng">
                <a:solidFill>
                  <a:srgbClr val="A18E7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ECCB61D-DA8F-481D-9015-91CF6E2CFFE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173937"/>
                <a:ext cx="3603428" cy="0"/>
              </a:xfrm>
              <a:prstGeom prst="line">
                <a:avLst/>
              </a:prstGeom>
              <a:ln w="152400" cmpd="sng">
                <a:solidFill>
                  <a:srgbClr val="ED9D1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3973553-95F7-42CE-9D30-3E10637B809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990855"/>
                <a:ext cx="3603428" cy="0"/>
              </a:xfrm>
              <a:prstGeom prst="line">
                <a:avLst/>
              </a:prstGeom>
              <a:ln w="152400" cmpd="sng">
                <a:solidFill>
                  <a:srgbClr val="0DB14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827BC65-E134-486F-A6EB-C634ED4B02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807773"/>
                <a:ext cx="3603428" cy="0"/>
              </a:xfrm>
              <a:prstGeom prst="line">
                <a:avLst/>
              </a:prstGeom>
              <a:ln w="152400" cmpd="sng">
                <a:solidFill>
                  <a:srgbClr val="7CBDD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D5DB57E-87C6-4B39-92AB-0D134D38C73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624691"/>
                <a:ext cx="3603428" cy="0"/>
              </a:xfrm>
              <a:prstGeom prst="line">
                <a:avLst/>
              </a:prstGeom>
              <a:ln w="152400" cmpd="sng">
                <a:solidFill>
                  <a:srgbClr val="EC008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080BFF5-1CCD-4787-98A0-A64FC6379DD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2089349"/>
                <a:ext cx="3603428" cy="0"/>
              </a:xfrm>
              <a:prstGeom prst="line">
                <a:avLst/>
              </a:prstGeom>
              <a:ln w="152400" cmpd="sng">
                <a:solidFill>
                  <a:srgbClr val="DE9DB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D106BAA-1B43-4E51-A753-0E7C44E9AF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723183"/>
                <a:ext cx="3603428" cy="0"/>
              </a:xfrm>
              <a:prstGeom prst="line">
                <a:avLst/>
              </a:prstGeom>
              <a:ln w="152400" cmpd="sng">
                <a:solidFill>
                  <a:srgbClr val="88C24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CA62DC4-7F84-4FDB-8352-A95AFECC3F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906265"/>
                <a:ext cx="3603428" cy="0"/>
              </a:xfrm>
              <a:prstGeom prst="line">
                <a:avLst/>
              </a:prstGeom>
              <a:ln w="152400" cmpd="sng">
                <a:solidFill>
                  <a:srgbClr val="CA6D47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27">
              <a:extLst>
                <a:ext uri="{FF2B5EF4-FFF2-40B4-BE49-F238E27FC236}">
                  <a16:creationId xmlns:a16="http://schemas.microsoft.com/office/drawing/2014/main" id="{DA35169F-7B6A-4A33-830E-824AF00C52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3001" y="477292"/>
              <a:ext cx="1743075" cy="1714500"/>
              <a:chOff x="2646926" y="450891"/>
              <a:chExt cx="1743075" cy="171405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C88CCCB-ACB6-41DE-8D5B-B49329D19FC4}"/>
                  </a:ext>
                </a:extLst>
              </p:cNvPr>
              <p:cNvSpPr/>
              <p:nvPr/>
            </p:nvSpPr>
            <p:spPr>
              <a:xfrm>
                <a:off x="2646926" y="450891"/>
                <a:ext cx="1743075" cy="1714052"/>
              </a:xfrm>
              <a:prstGeom prst="ellipse">
                <a:avLst/>
              </a:prstGeom>
              <a:solidFill>
                <a:srgbClr val="91004F"/>
              </a:solidFill>
              <a:ln>
                <a:noFill/>
              </a:ln>
              <a:effectLst>
                <a:outerShdw blurRad="50800" dist="38100" dir="5400000" algn="t" rotWithShape="0">
                  <a:schemeClr val="tx1">
                    <a:alpha val="5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NA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38" name="Picture 12">
                <a:extLst>
                  <a:ext uri="{FF2B5EF4-FFF2-40B4-BE49-F238E27FC236}">
                    <a16:creationId xmlns:a16="http://schemas.microsoft.com/office/drawing/2014/main" id="{77C864B4-1417-4092-803B-221D6EFA7C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0996" y="693565"/>
                <a:ext cx="1354933" cy="1388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33687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6950" y="670917"/>
            <a:ext cx="6465857" cy="615553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4000" dirty="0">
                <a:solidFill>
                  <a:srgbClr val="91004F"/>
                </a:solidFill>
                <a:latin typeface="MgOpen Cosmetica" panose="020B0500000300020003" pitchFamily="34" charset="0"/>
              </a:rPr>
              <a:t>Components of intervention 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D677EDF-908F-41B6-A602-E4B876C8A70F}"/>
              </a:ext>
            </a:extLst>
          </p:cNvPr>
          <p:cNvGrpSpPr/>
          <p:nvPr/>
        </p:nvGrpSpPr>
        <p:grpSpPr>
          <a:xfrm>
            <a:off x="602370" y="1482427"/>
            <a:ext cx="7939063" cy="4792710"/>
            <a:chOff x="688634" y="1715341"/>
            <a:chExt cx="8147450" cy="49373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AAE2811-86F0-4945-A4C8-CD5E4FC16CA2}"/>
                </a:ext>
              </a:extLst>
            </p:cNvPr>
            <p:cNvSpPr/>
            <p:nvPr/>
          </p:nvSpPr>
          <p:spPr>
            <a:xfrm>
              <a:off x="1259633" y="2006082"/>
              <a:ext cx="2192693" cy="1800808"/>
            </a:xfrm>
            <a:prstGeom prst="ellipse">
              <a:avLst/>
            </a:prstGeom>
            <a:solidFill>
              <a:srgbClr val="910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gOpen Cosmetica" panose="020B0500000300020003" pitchFamily="34" charset="0"/>
                </a:rPr>
                <a:t>Assisting families to obtain basic necessities</a:t>
              </a:r>
            </a:p>
            <a:p>
              <a:pPr algn="ctr"/>
              <a:endParaRPr lang="en-NA" dirty="0">
                <a:latin typeface="MgOpen Cosmetica" panose="020B0500000300020003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61276A7-4215-4752-9F3E-9099D66D5DFC}"/>
                </a:ext>
              </a:extLst>
            </p:cNvPr>
            <p:cNvSpPr/>
            <p:nvPr/>
          </p:nvSpPr>
          <p:spPr>
            <a:xfrm>
              <a:off x="3298304" y="1715341"/>
              <a:ext cx="2192693" cy="1800808"/>
            </a:xfrm>
            <a:prstGeom prst="ellipse">
              <a:avLst/>
            </a:prstGeom>
            <a:solidFill>
              <a:srgbClr val="A18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gOpen Cosmetica" panose="020B0500000300020003" pitchFamily="34" charset="0"/>
                </a:rPr>
                <a:t>Information on how to access services</a:t>
              </a:r>
            </a:p>
            <a:p>
              <a:pPr algn="ctr"/>
              <a:endParaRPr lang="en-NA" dirty="0">
                <a:latin typeface="MgOpen Cosmetica" panose="020B0500000300020003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DBBB4E2-601F-41DF-8511-49C7E03B2382}"/>
                </a:ext>
              </a:extLst>
            </p:cNvPr>
            <p:cNvSpPr/>
            <p:nvPr/>
          </p:nvSpPr>
          <p:spPr>
            <a:xfrm>
              <a:off x="5160943" y="1959072"/>
              <a:ext cx="2192693" cy="2105670"/>
            </a:xfrm>
            <a:prstGeom prst="ellipse">
              <a:avLst/>
            </a:prstGeom>
            <a:solidFill>
              <a:srgbClr val="910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gOpen Cosmetica" panose="020B0500000300020003" pitchFamily="34" charset="0"/>
                </a:rPr>
                <a:t>Assisting families with abuse </a:t>
              </a:r>
              <a:br>
                <a:rPr lang="en-US" dirty="0">
                  <a:latin typeface="MgOpen Cosmetica" panose="020B0500000300020003" pitchFamily="34" charset="0"/>
                </a:rPr>
              </a:br>
              <a:r>
                <a:rPr lang="en-US" dirty="0">
                  <a:latin typeface="MgOpen Cosmetica" panose="020B0500000300020003" pitchFamily="34" charset="0"/>
                </a:rPr>
                <a:t>of alcohol &amp; drugs</a:t>
              </a:r>
            </a:p>
            <a:p>
              <a:pPr algn="ctr"/>
              <a:endParaRPr lang="en-NA" dirty="0">
                <a:latin typeface="MgOpen Cosmetica" panose="020B0500000300020003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ABCA647-E74E-48BB-B984-A6CB251CAD3E}"/>
                </a:ext>
              </a:extLst>
            </p:cNvPr>
            <p:cNvSpPr/>
            <p:nvPr/>
          </p:nvSpPr>
          <p:spPr>
            <a:xfrm>
              <a:off x="4262907" y="3427414"/>
              <a:ext cx="2192693" cy="1800808"/>
            </a:xfrm>
            <a:prstGeom prst="ellipse">
              <a:avLst/>
            </a:prstGeom>
            <a:solidFill>
              <a:srgbClr val="A18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gOpen Cosmetica" panose="020B0500000300020003" pitchFamily="34" charset="0"/>
                </a:rPr>
                <a:t>Addressing specific </a:t>
              </a:r>
            </a:p>
            <a:p>
              <a:pPr algn="ctr"/>
              <a:r>
                <a:rPr lang="en-US" dirty="0">
                  <a:latin typeface="MgOpen Cosmetica" panose="020B0500000300020003" pitchFamily="34" charset="0"/>
                </a:rPr>
                <a:t>community issues</a:t>
              </a:r>
              <a:endParaRPr lang="en-NA" dirty="0">
                <a:latin typeface="MgOpen Cosmetica" panose="020B0500000300020003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4BE51C0-9D26-4403-BB9F-70D5F6C06716}"/>
                </a:ext>
              </a:extLst>
            </p:cNvPr>
            <p:cNvSpPr/>
            <p:nvPr/>
          </p:nvSpPr>
          <p:spPr>
            <a:xfrm>
              <a:off x="2554290" y="3106549"/>
              <a:ext cx="2192693" cy="1800808"/>
            </a:xfrm>
            <a:prstGeom prst="ellipse">
              <a:avLst/>
            </a:prstGeom>
            <a:solidFill>
              <a:srgbClr val="910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gOpen Cosmetica" panose="020B0500000300020003" pitchFamily="34" charset="0"/>
                </a:rPr>
                <a:t>Information on how to use family meetings in  disputes</a:t>
              </a:r>
              <a:endParaRPr lang="en-NA" dirty="0">
                <a:latin typeface="MgOpen Cosmetica" panose="020B0500000300020003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8CAC77C-50DF-4E22-92C0-C2135569C4D2}"/>
                </a:ext>
              </a:extLst>
            </p:cNvPr>
            <p:cNvSpPr/>
            <p:nvPr/>
          </p:nvSpPr>
          <p:spPr>
            <a:xfrm>
              <a:off x="5053007" y="4831979"/>
              <a:ext cx="2396581" cy="1800808"/>
            </a:xfrm>
            <a:prstGeom prst="ellipse">
              <a:avLst/>
            </a:prstGeom>
            <a:solidFill>
              <a:srgbClr val="910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gOpen Cosmetica" panose="020B0500000300020003" pitchFamily="34" charset="0"/>
                </a:rPr>
                <a:t>Access to early childhood development opportunities</a:t>
              </a:r>
              <a:endParaRPr lang="en-NA" dirty="0">
                <a:latin typeface="MgOpen Cosmetica" panose="020B0500000300020003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030370C-3968-416E-98AF-40A8C9A18D73}"/>
                </a:ext>
              </a:extLst>
            </p:cNvPr>
            <p:cNvSpPr/>
            <p:nvPr/>
          </p:nvSpPr>
          <p:spPr>
            <a:xfrm>
              <a:off x="688634" y="3863181"/>
              <a:ext cx="2316923" cy="1800808"/>
            </a:xfrm>
            <a:prstGeom prst="ellipse">
              <a:avLst/>
            </a:prstGeom>
            <a:solidFill>
              <a:srgbClr val="A18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gOpen Cosmetica" panose="020B0500000300020003" pitchFamily="34" charset="0"/>
                </a:rPr>
                <a:t> Promote </a:t>
              </a:r>
              <a:r>
                <a:rPr lang="en-US" dirty="0" err="1">
                  <a:latin typeface="MgOpen Cosmetica" panose="020B0500000300020003" pitchFamily="34" charset="0"/>
                </a:rPr>
                <a:t>realisation</a:t>
              </a:r>
              <a:r>
                <a:rPr lang="en-US" dirty="0">
                  <a:latin typeface="MgOpen Cosmetica" panose="020B0500000300020003" pitchFamily="34" charset="0"/>
                </a:rPr>
                <a:t> of children’s full potential</a:t>
              </a:r>
              <a:endParaRPr lang="en-NA" dirty="0">
                <a:latin typeface="MgOpen Cosmetica" panose="020B0500000300020003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5C3D00-2A1D-417C-AD33-53AADBF3D7F1}"/>
                </a:ext>
              </a:extLst>
            </p:cNvPr>
            <p:cNvSpPr/>
            <p:nvPr/>
          </p:nvSpPr>
          <p:spPr>
            <a:xfrm>
              <a:off x="6455600" y="3347934"/>
              <a:ext cx="2351236" cy="1911188"/>
            </a:xfrm>
            <a:prstGeom prst="ellipse">
              <a:avLst/>
            </a:prstGeom>
            <a:solidFill>
              <a:srgbClr val="A18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gOpen Cosmetica" panose="020B0500000300020003" pitchFamily="34" charset="0"/>
                </a:rPr>
                <a:t>Supporting chronically &amp; terminally ill family members</a:t>
              </a:r>
              <a:endParaRPr lang="en-NA" dirty="0">
                <a:latin typeface="MgOpen Cosmetica" panose="020B0500000300020003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8958BD-8409-4065-8781-8F89942D1A52}"/>
                </a:ext>
              </a:extLst>
            </p:cNvPr>
            <p:cNvSpPr/>
            <p:nvPr/>
          </p:nvSpPr>
          <p:spPr>
            <a:xfrm>
              <a:off x="6965376" y="1919116"/>
              <a:ext cx="1870708" cy="1473639"/>
            </a:xfrm>
            <a:prstGeom prst="ellipse">
              <a:avLst/>
            </a:prstGeom>
            <a:solidFill>
              <a:srgbClr val="A18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gOpen Cosmetica" panose="020B0500000300020003" pitchFamily="34" charset="0"/>
                </a:rPr>
                <a:t>Help with  gambling addiction</a:t>
              </a:r>
              <a:endParaRPr lang="en-NA" dirty="0">
                <a:latin typeface="MgOpen Cosmetica" panose="020B0500000300020003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843CCAD-6BCD-459C-846D-66B92797D91B}"/>
                </a:ext>
              </a:extLst>
            </p:cNvPr>
            <p:cNvSpPr/>
            <p:nvPr/>
          </p:nvSpPr>
          <p:spPr>
            <a:xfrm>
              <a:off x="2554290" y="4851919"/>
              <a:ext cx="2512232" cy="1800808"/>
            </a:xfrm>
            <a:prstGeom prst="ellipse">
              <a:avLst/>
            </a:prstGeom>
            <a:solidFill>
              <a:srgbClr val="A18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gOpen Cosmetica" panose="020B0500000300020003" pitchFamily="34" charset="0"/>
                </a:rPr>
                <a:t>Promote </a:t>
              </a:r>
              <a:br>
                <a:rPr lang="en-US" dirty="0">
                  <a:latin typeface="MgOpen Cosmetica" panose="020B0500000300020003" pitchFamily="34" charset="0"/>
                </a:rPr>
              </a:br>
              <a:r>
                <a:rPr lang="en-US" dirty="0">
                  <a:latin typeface="MgOpen Cosmetica" panose="020B0500000300020003" pitchFamily="34" charset="0"/>
                </a:rPr>
                <a:t>well-being of children </a:t>
              </a:r>
              <a:endParaRPr lang="en-NA" dirty="0">
                <a:latin typeface="MgOpen Cosmetica" panose="020B050000030002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31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5225" y="610708"/>
            <a:ext cx="6477585" cy="738664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4800" dirty="0">
                <a:solidFill>
                  <a:srgbClr val="91004F"/>
                </a:solidFill>
                <a:latin typeface="MgOpen Cosmetica" panose="020B0500000300020003" pitchFamily="34" charset="0"/>
              </a:rPr>
              <a:t>Examples</a:t>
            </a:r>
            <a:r>
              <a:rPr lang="en-GB" altLang="en-NA" sz="2800" dirty="0">
                <a:solidFill>
                  <a:srgbClr val="91004F"/>
                </a:solidFill>
                <a:latin typeface="MgOpen Cosmetica" panose="020B0500000300020003" pitchFamily="34" charset="0"/>
              </a:rPr>
              <a:t>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667B4A0-6C52-4B7A-9141-E5DB19F304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6" y="1610546"/>
            <a:ext cx="3132669" cy="4106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5ED952-102C-4B72-9C92-502DE95C6B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757" y="1580518"/>
            <a:ext cx="4007056" cy="471319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154C1B-CEFD-4FE6-A44D-1E4EE56BB42E}"/>
              </a:ext>
            </a:extLst>
          </p:cNvPr>
          <p:cNvCxnSpPr>
            <a:cxnSpLocks/>
          </p:cNvCxnSpPr>
          <p:nvPr/>
        </p:nvCxnSpPr>
        <p:spPr>
          <a:xfrm>
            <a:off x="4140678" y="1595532"/>
            <a:ext cx="0" cy="4698177"/>
          </a:xfrm>
          <a:prstGeom prst="line">
            <a:avLst/>
          </a:prstGeom>
          <a:ln w="44450" cmpd="dbl">
            <a:solidFill>
              <a:srgbClr val="9100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156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2593" y="702764"/>
            <a:ext cx="6470220" cy="615553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4000" dirty="0">
                <a:solidFill>
                  <a:srgbClr val="91004F"/>
                </a:solidFill>
                <a:latin typeface="MgOpen Cosmetica" panose="020B0500000300020003" pitchFamily="34" charset="0"/>
              </a:rPr>
              <a:t>Participatory programmes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4C0613-B2E8-46E2-B1EC-9A8B225C7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545210"/>
            <a:ext cx="3469100" cy="4635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latin typeface="MgOpen Cosmetica" panose="020B0500000300020003"/>
              </a:rPr>
              <a:t>All prevention and early intervention </a:t>
            </a:r>
            <a:r>
              <a:rPr lang="en-US" sz="2400" dirty="0" err="1">
                <a:solidFill>
                  <a:schemeClr val="tx1"/>
                </a:solidFill>
                <a:latin typeface="MgOpen Cosmetica" panose="020B0500000300020003"/>
              </a:rPr>
              <a:t>programmes</a:t>
            </a:r>
            <a:r>
              <a:rPr lang="en-US" sz="2400" dirty="0">
                <a:solidFill>
                  <a:schemeClr val="tx1"/>
                </a:solidFill>
                <a:latin typeface="MgOpen Cosmetica" panose="020B0500000300020003"/>
              </a:rPr>
              <a:t> must be </a:t>
            </a:r>
            <a:r>
              <a:rPr lang="en-US" sz="2400" b="1" dirty="0">
                <a:solidFill>
                  <a:srgbClr val="91004F"/>
                </a:solidFill>
                <a:latin typeface="MgOpen Cosmetica" panose="020B0500000300020003"/>
              </a:rPr>
              <a:t>participatory. </a:t>
            </a:r>
            <a:r>
              <a:rPr lang="en-US" sz="2400" dirty="0">
                <a:solidFill>
                  <a:schemeClr val="tx1"/>
                </a:solidFill>
                <a:latin typeface="MgOpen Cosmetica" panose="020B0500000300020003"/>
              </a:rPr>
              <a:t>They must involve </a:t>
            </a:r>
            <a:r>
              <a:rPr lang="en-US" sz="2400" b="1" dirty="0">
                <a:solidFill>
                  <a:schemeClr val="tx1"/>
                </a:solidFill>
                <a:latin typeface="MgOpen Cosmetica" panose="020B0500000300020003"/>
              </a:rPr>
              <a:t>parents, care-givers, children and other family members </a:t>
            </a:r>
            <a:r>
              <a:rPr lang="en-US" sz="2400" dirty="0">
                <a:solidFill>
                  <a:schemeClr val="tx1"/>
                </a:solidFill>
                <a:latin typeface="MgOpen Cosmetica" panose="020B0500000300020003"/>
              </a:rPr>
              <a:t>in identifying and seeking solutions to their problems. They should involve </a:t>
            </a:r>
            <a:r>
              <a:rPr lang="en-US" sz="2400" b="1" dirty="0">
                <a:solidFill>
                  <a:schemeClr val="tx1"/>
                </a:solidFill>
                <a:latin typeface="MgOpen Cosmetica" panose="020B0500000300020003"/>
              </a:rPr>
              <a:t>traditional leaders </a:t>
            </a:r>
            <a:r>
              <a:rPr lang="en-US" sz="2400" dirty="0">
                <a:solidFill>
                  <a:schemeClr val="tx1"/>
                </a:solidFill>
                <a:latin typeface="MgOpen Cosmetica" panose="020B0500000300020003"/>
              </a:rPr>
              <a:t>where appropriate. </a:t>
            </a:r>
          </a:p>
          <a:p>
            <a:pPr marL="0" indent="0" algn="ctr">
              <a:buNone/>
            </a:pPr>
            <a:endParaRPr lang="en-NA" sz="2400" dirty="0">
              <a:solidFill>
                <a:srgbClr val="91004F"/>
              </a:solidFill>
              <a:latin typeface="MgOpen Cosmetica" panose="020B0500000300020003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BBF44B0-530E-45CF-96DF-372B537296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302" y="1673525"/>
            <a:ext cx="4365144" cy="42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4460" y="447143"/>
            <a:ext cx="6488353" cy="1107996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600" dirty="0">
                <a:solidFill>
                  <a:srgbClr val="91004F"/>
                </a:solidFill>
                <a:latin typeface="MgOpen Cosmetica" panose="020B0500000300020003" pitchFamily="34" charset="0"/>
              </a:rPr>
              <a:t>Planning, monitoring </a:t>
            </a:r>
            <a:br>
              <a:rPr lang="en-GB" altLang="en-NA" sz="3600" dirty="0">
                <a:solidFill>
                  <a:srgbClr val="91004F"/>
                </a:solidFill>
                <a:latin typeface="MgOpen Cosmetica" panose="020B0500000300020003" pitchFamily="34" charset="0"/>
              </a:rPr>
            </a:br>
            <a:r>
              <a:rPr lang="en-GB" altLang="en-NA" sz="3600" dirty="0">
                <a:solidFill>
                  <a:srgbClr val="91004F"/>
                </a:solidFill>
                <a:latin typeface="MgOpen Cosmetica" panose="020B0500000300020003" pitchFamily="34" charset="0"/>
              </a:rPr>
              <a:t>&amp; evaluation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4C0613-B2E8-46E2-B1EC-9A8B225C7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77" y="1835840"/>
            <a:ext cx="8472183" cy="5020574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91004F"/>
                </a:solidFill>
                <a:latin typeface="MgOpen Cosmetica" panose="020B0500000300020003"/>
              </a:rPr>
              <a:t>It is important to implement good planning, monitoring and evaluation of prevention and early intervention services </a:t>
            </a:r>
            <a:br>
              <a:rPr lang="en-US" sz="2400" dirty="0">
                <a:solidFill>
                  <a:srgbClr val="91004F"/>
                </a:solidFill>
                <a:latin typeface="MgOpen Cosmetica" panose="020B0500000300020003"/>
              </a:rPr>
            </a:br>
            <a:r>
              <a:rPr lang="en-US" sz="2400" dirty="0">
                <a:solidFill>
                  <a:srgbClr val="91004F"/>
                </a:solidFill>
                <a:latin typeface="MgOpen Cosmetica" panose="020B0500000300020003"/>
              </a:rPr>
              <a:t>to ensure that they are effective.</a:t>
            </a:r>
          </a:p>
          <a:p>
            <a:pPr marL="0" indent="0" algn="ctr">
              <a:buNone/>
            </a:pPr>
            <a:endParaRPr lang="en-NA" sz="2400" dirty="0">
              <a:solidFill>
                <a:srgbClr val="91004F"/>
              </a:solidFill>
              <a:latin typeface="MgOpen Cosmetica" panose="020B0500000300020003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58FD675-D079-4263-9E54-AE839622F2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197" y="3269411"/>
            <a:ext cx="7519606" cy="306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7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6218" y="595042"/>
            <a:ext cx="6466596" cy="830997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5400" dirty="0">
                <a:solidFill>
                  <a:srgbClr val="91004F"/>
                </a:solidFill>
                <a:latin typeface="MgOpen Cosmetica" panose="020B0500000300020003" pitchFamily="34" charset="0"/>
              </a:rPr>
              <a:t>Prevention services 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4C0613-B2E8-46E2-B1EC-9A8B225C7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44" y="1620473"/>
            <a:ext cx="8035470" cy="231744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91004F"/>
              </a:buClr>
            </a:pPr>
            <a:r>
              <a:rPr lang="en-US" sz="2600" dirty="0">
                <a:solidFill>
                  <a:schemeClr val="tx1"/>
                </a:solidFill>
                <a:latin typeface="MgOpen Cosmetica" panose="020B0500000300020003"/>
              </a:rPr>
              <a:t>Prevention services are services that are normally provided to </a:t>
            </a:r>
            <a:r>
              <a:rPr lang="en-US" sz="2600" b="1" dirty="0">
                <a:solidFill>
                  <a:srgbClr val="91004F"/>
                </a:solidFill>
                <a:latin typeface="MgOpen Cosmetica" panose="020B0500000300020003"/>
              </a:rPr>
              <a:t>families with children </a:t>
            </a:r>
            <a:r>
              <a:rPr lang="en-US" sz="2600" dirty="0">
                <a:solidFill>
                  <a:schemeClr val="tx1"/>
                </a:solidFill>
                <a:latin typeface="MgOpen Cosmetica" panose="020B0500000300020003"/>
              </a:rPr>
              <a:t>to strengthen and build their capacity to address problems.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91004F"/>
              </a:buClr>
            </a:pPr>
            <a:r>
              <a:rPr lang="en-US" sz="2600" dirty="0">
                <a:solidFill>
                  <a:schemeClr val="tx1"/>
                </a:solidFill>
                <a:latin typeface="MgOpen Cosmetica" panose="020B0500000300020003"/>
              </a:rPr>
              <a:t>They can also be provided to </a:t>
            </a:r>
            <a:r>
              <a:rPr lang="en-US" sz="2600" b="1" dirty="0">
                <a:solidFill>
                  <a:srgbClr val="91004F"/>
                </a:solidFill>
                <a:latin typeface="MgOpen Cosmetica" panose="020B0500000300020003"/>
              </a:rPr>
              <a:t>families without children </a:t>
            </a:r>
            <a:r>
              <a:rPr lang="en-US" sz="2600" dirty="0">
                <a:solidFill>
                  <a:schemeClr val="tx1"/>
                </a:solidFill>
                <a:latin typeface="MgOpen Cosmetica" panose="020B0500000300020003"/>
              </a:rPr>
              <a:t>to strengthen the community environment.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16656" y="4148746"/>
            <a:ext cx="5897382" cy="212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87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9086" y="585108"/>
            <a:ext cx="6473719" cy="830997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5400" dirty="0">
                <a:solidFill>
                  <a:srgbClr val="91004F"/>
                </a:solidFill>
                <a:latin typeface="MgOpen Cosmetica" panose="020B0500000300020003" pitchFamily="34" charset="0"/>
              </a:rPr>
              <a:t>Example</a:t>
            </a:r>
            <a:r>
              <a:rPr lang="en-GB" altLang="en-NA" sz="3200" dirty="0">
                <a:solidFill>
                  <a:srgbClr val="91004F"/>
                </a:solidFill>
                <a:latin typeface="MgOpen Cosmetica" panose="020B0500000300020003" pitchFamily="34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A514F01-6B53-4C1F-A190-381D922B25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724" y="1637329"/>
            <a:ext cx="4954189" cy="463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31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4459" y="641486"/>
            <a:ext cx="6590841" cy="677108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dirty="0">
                <a:solidFill>
                  <a:srgbClr val="91004F"/>
                </a:solidFill>
                <a:latin typeface="MgOpen Cosmetica" panose="020B0500000300020003" pitchFamily="34" charset="0"/>
              </a:rPr>
              <a:t>Early intervention services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63BF5CA-F037-40F5-83C9-8D83154FB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018" y="1719256"/>
            <a:ext cx="5391543" cy="453748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4C0613-B2E8-46E2-B1EC-9A8B225C7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11" y="1654729"/>
            <a:ext cx="4037077" cy="3938802"/>
          </a:xfrm>
        </p:spPr>
        <p:txBody>
          <a:bodyPr/>
          <a:lstStyle/>
          <a:p>
            <a:pPr>
              <a:buClr>
                <a:srgbClr val="91004F"/>
              </a:buClr>
            </a:pP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These are </a:t>
            </a:r>
            <a:b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</a:b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services </a:t>
            </a:r>
            <a:b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</a:b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provided to </a:t>
            </a:r>
            <a:b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</a:br>
            <a:r>
              <a:rPr lang="en-US" sz="2800" b="1" dirty="0">
                <a:solidFill>
                  <a:srgbClr val="91004F"/>
                </a:solidFill>
                <a:latin typeface="MgOpen Cosmetica" panose="020B0500000300020003"/>
              </a:rPr>
              <a:t>specific </a:t>
            </a:r>
            <a:br>
              <a:rPr lang="en-US" sz="2800" b="1" dirty="0">
                <a:solidFill>
                  <a:srgbClr val="91004F"/>
                </a:solidFill>
                <a:latin typeface="MgOpen Cosmetica" panose="020B0500000300020003"/>
              </a:rPr>
            </a:br>
            <a:r>
              <a:rPr lang="en-US" sz="2800" b="1" dirty="0">
                <a:solidFill>
                  <a:srgbClr val="91004F"/>
                </a:solidFill>
                <a:latin typeface="MgOpen Cosmetica" panose="020B0500000300020003"/>
              </a:rPr>
              <a:t>families </a:t>
            </a:r>
            <a:br>
              <a:rPr lang="en-US" sz="2800" b="1" dirty="0">
                <a:solidFill>
                  <a:srgbClr val="91004F"/>
                </a:solidFill>
                <a:latin typeface="MgOpen Cosmetica" panose="020B0500000300020003"/>
              </a:rPr>
            </a:br>
            <a:r>
              <a:rPr lang="en-US" sz="2800" b="1" dirty="0">
                <a:solidFill>
                  <a:srgbClr val="91004F"/>
                </a:solidFill>
                <a:latin typeface="MgOpen Cosmetica" panose="020B0500000300020003"/>
              </a:rPr>
              <a:t>with children identified as being especially vulnerable or at risk of harm</a:t>
            </a: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.</a:t>
            </a:r>
            <a:endParaRPr lang="en-NA" sz="2800" dirty="0">
              <a:solidFill>
                <a:schemeClr val="tx1"/>
              </a:solidFill>
              <a:latin typeface="MgOpen Cosmetica" panose="020B050000030002000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0018" y="1596431"/>
            <a:ext cx="4735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NA" sz="3200" b="1" kern="0" dirty="0">
                <a:solidFill>
                  <a:srgbClr val="91004F"/>
                </a:solidFill>
                <a:latin typeface="MgOpen Cosmetica" panose="020B0500000300020003" pitchFamily="34" charset="0"/>
                <a:ea typeface="+mj-ea"/>
                <a:cs typeface="+mj-cs"/>
              </a:rPr>
              <a:t>Example</a:t>
            </a:r>
            <a:endParaRPr lang="en-ZA" sz="1050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6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5226" y="448194"/>
            <a:ext cx="6580066" cy="1046440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400" dirty="0">
                <a:solidFill>
                  <a:srgbClr val="91004F"/>
                </a:solidFill>
                <a:latin typeface="MgOpen Cosmetica" panose="020B0500000300020003" pitchFamily="34" charset="0"/>
              </a:rPr>
              <a:t>2. How are prevention and early  </a:t>
            </a:r>
            <a:br>
              <a:rPr lang="en-GB" altLang="en-NA" sz="3400" dirty="0">
                <a:solidFill>
                  <a:srgbClr val="91004F"/>
                </a:solidFill>
                <a:latin typeface="MgOpen Cosmetica" panose="020B0500000300020003" pitchFamily="34" charset="0"/>
              </a:rPr>
            </a:br>
            <a:r>
              <a:rPr lang="en-GB" altLang="en-NA" sz="3400" dirty="0">
                <a:solidFill>
                  <a:srgbClr val="91004F"/>
                </a:solidFill>
                <a:latin typeface="MgOpen Cosmetica" panose="020B0500000300020003" pitchFamily="34" charset="0"/>
              </a:rPr>
              <a:t>    intervention services provided?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516CAF1-F122-4417-A061-33DDC430AA74}"/>
              </a:ext>
            </a:extLst>
          </p:cNvPr>
          <p:cNvGrpSpPr/>
          <p:nvPr/>
        </p:nvGrpSpPr>
        <p:grpSpPr>
          <a:xfrm>
            <a:off x="619217" y="1838809"/>
            <a:ext cx="7913596" cy="2770898"/>
            <a:chOff x="619217" y="2002709"/>
            <a:chExt cx="7913596" cy="277089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99A5D01-01EC-4470-A24E-EEFB2E2A4C24}"/>
                </a:ext>
              </a:extLst>
            </p:cNvPr>
            <p:cNvGrpSpPr/>
            <p:nvPr/>
          </p:nvGrpSpPr>
          <p:grpSpPr>
            <a:xfrm>
              <a:off x="619217" y="2002709"/>
              <a:ext cx="7913596" cy="2770898"/>
              <a:chOff x="619217" y="2002709"/>
              <a:chExt cx="7913596" cy="277089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A70862C-E60D-4130-8153-10A56EDE74AB}"/>
                  </a:ext>
                </a:extLst>
              </p:cNvPr>
              <p:cNvSpPr/>
              <p:nvPr/>
            </p:nvSpPr>
            <p:spPr>
              <a:xfrm>
                <a:off x="619217" y="3005520"/>
                <a:ext cx="2220686" cy="752932"/>
              </a:xfrm>
              <a:prstGeom prst="rect">
                <a:avLst/>
              </a:prstGeom>
              <a:solidFill>
                <a:srgbClr val="910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MgOpen Cosmetica" panose="020B0500000300020003" pitchFamily="34" charset="0"/>
                  </a:rPr>
                  <a:t>NGOs</a:t>
                </a:r>
                <a:endParaRPr lang="en-NA" dirty="0">
                  <a:latin typeface="MgOpen Cosmetica" panose="020B0500000300020003" pitchFamily="34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7293DFB-D6E4-43B2-BCCE-C3FBF927BAE4}"/>
                  </a:ext>
                </a:extLst>
              </p:cNvPr>
              <p:cNvSpPr/>
              <p:nvPr/>
            </p:nvSpPr>
            <p:spPr>
              <a:xfrm>
                <a:off x="619217" y="4020675"/>
                <a:ext cx="2220686" cy="752932"/>
              </a:xfrm>
              <a:prstGeom prst="rect">
                <a:avLst/>
              </a:prstGeom>
              <a:solidFill>
                <a:srgbClr val="910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MgOpen Cosmetica" panose="020B0500000300020003" pitchFamily="34" charset="0"/>
                  </a:rPr>
                  <a:t>Private sector</a:t>
                </a:r>
                <a:endParaRPr lang="en-NA" dirty="0">
                  <a:latin typeface="MgOpen Cosmetica" panose="020B0500000300020003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F5A96C-6134-4AE5-9683-C1C48CDC1FD1}"/>
                  </a:ext>
                </a:extLst>
              </p:cNvPr>
              <p:cNvSpPr/>
              <p:nvPr/>
            </p:nvSpPr>
            <p:spPr>
              <a:xfrm>
                <a:off x="6312127" y="3005520"/>
                <a:ext cx="2220686" cy="752932"/>
              </a:xfrm>
              <a:prstGeom prst="rect">
                <a:avLst/>
              </a:prstGeom>
              <a:solidFill>
                <a:srgbClr val="910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MgOpen Cosmetica" panose="020B0500000300020003" pitchFamily="34" charset="0"/>
                  </a:rPr>
                  <a:t>Faith-based groups</a:t>
                </a:r>
                <a:endParaRPr lang="en-NA" dirty="0">
                  <a:latin typeface="MgOpen Cosmetica" panose="020B0500000300020003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DCE76E8-9C60-4D42-879F-55A389C40054}"/>
                  </a:ext>
                </a:extLst>
              </p:cNvPr>
              <p:cNvSpPr/>
              <p:nvPr/>
            </p:nvSpPr>
            <p:spPr>
              <a:xfrm>
                <a:off x="619217" y="2002709"/>
                <a:ext cx="2220686" cy="752932"/>
              </a:xfrm>
              <a:prstGeom prst="rect">
                <a:avLst/>
              </a:prstGeom>
              <a:solidFill>
                <a:srgbClr val="910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MgOpen Cosmetica" panose="020B0500000300020003" pitchFamily="34" charset="0"/>
                  </a:rPr>
                  <a:t>Government ministries</a:t>
                </a:r>
                <a:endParaRPr lang="en-NA" dirty="0">
                  <a:latin typeface="MgOpen Cosmetica" panose="020B0500000300020003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FBBA760-B6CC-4844-919D-950CB01EEF74}"/>
                  </a:ext>
                </a:extLst>
              </p:cNvPr>
              <p:cNvSpPr/>
              <p:nvPr/>
            </p:nvSpPr>
            <p:spPr>
              <a:xfrm>
                <a:off x="6312127" y="2002709"/>
                <a:ext cx="2220686" cy="752932"/>
              </a:xfrm>
              <a:prstGeom prst="rect">
                <a:avLst/>
              </a:prstGeom>
              <a:solidFill>
                <a:srgbClr val="910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MgOpen Cosmetica" panose="020B0500000300020003" pitchFamily="34" charset="0"/>
                  </a:rPr>
                  <a:t>Private or GRN social workers</a:t>
                </a:r>
                <a:endParaRPr lang="en-NA" dirty="0">
                  <a:latin typeface="MgOpen Cosmetica" panose="020B0500000300020003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7DB43A7-A61C-492D-9B1B-DA54048A814A}"/>
                  </a:ext>
                </a:extLst>
              </p:cNvPr>
              <p:cNvSpPr/>
              <p:nvPr/>
            </p:nvSpPr>
            <p:spPr>
              <a:xfrm>
                <a:off x="6312127" y="4020675"/>
                <a:ext cx="2220686" cy="752932"/>
              </a:xfrm>
              <a:prstGeom prst="rect">
                <a:avLst/>
              </a:prstGeom>
              <a:solidFill>
                <a:srgbClr val="910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MgOpen Cosmetica" panose="020B0500000300020003" pitchFamily="34" charset="0"/>
                  </a:rPr>
                  <a:t>Traditional leaders</a:t>
                </a:r>
                <a:endParaRPr lang="en-NA" dirty="0">
                  <a:latin typeface="MgOpen Cosmetica" panose="020B0500000300020003" pitchFamily="34" charset="0"/>
                </a:endParaRPr>
              </a:p>
            </p:txBody>
          </p:sp>
        </p:grpSp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44D8BBB1-4050-4F47-B6E1-E822B5C6C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10240" y="2002709"/>
              <a:ext cx="2877823" cy="2770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3929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2216" y="564541"/>
            <a:ext cx="6470597" cy="830997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5400" dirty="0">
                <a:solidFill>
                  <a:srgbClr val="91004F"/>
                </a:solidFill>
                <a:latin typeface="MgOpen Cosmetica" panose="020B0500000300020003" pitchFamily="34" charset="0"/>
              </a:rPr>
              <a:t>Examples</a:t>
            </a:r>
            <a:r>
              <a:rPr lang="en-GB" altLang="en-NA" sz="3200" dirty="0">
                <a:solidFill>
                  <a:srgbClr val="91004F"/>
                </a:solidFill>
                <a:latin typeface="MgOpen Cosmetica" panose="020B0500000300020003" pitchFamily="34" charset="0"/>
              </a:rPr>
              <a:t>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4C0613-B2E8-46E2-B1EC-9A8B225C7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14" y="1663316"/>
            <a:ext cx="8472183" cy="2638390"/>
          </a:xfrm>
        </p:spPr>
        <p:txBody>
          <a:bodyPr/>
          <a:lstStyle/>
          <a:p>
            <a:pPr>
              <a:buClr>
                <a:srgbClr val="91004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chemeClr val="tx1"/>
                </a:solidFill>
                <a:latin typeface="MgOpen Cosmetica" panose="020B0500000300020003" pitchFamily="34" charset="0"/>
              </a:rPr>
              <a:t>Home</a:t>
            </a:r>
            <a:r>
              <a:rPr lang="en-US" sz="2800" dirty="0">
                <a:solidFill>
                  <a:schemeClr val="tx1"/>
                </a:solidFill>
                <a:latin typeface="MgOpen Cosmetica" panose="020B0500000300020003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gOpen Cosmetica" panose="020B0500000300020003" pitchFamily="34" charset="0"/>
              </a:rPr>
              <a:t>visits by health workers, social workers or </a:t>
            </a:r>
            <a:br>
              <a:rPr lang="en-US" sz="240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MgOpen Cosmetica" panose="020B0500000300020003" pitchFamily="34" charset="0"/>
              </a:rPr>
              <a:t>community child care workers</a:t>
            </a:r>
          </a:p>
          <a:p>
            <a:pPr>
              <a:buClr>
                <a:srgbClr val="91004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chemeClr val="tx1"/>
                </a:solidFill>
                <a:latin typeface="MgOpen Cosmetica" panose="020B0500000300020003" pitchFamily="34" charset="0"/>
              </a:rPr>
              <a:t>Parenting skills </a:t>
            </a:r>
            <a:r>
              <a:rPr lang="en-US" sz="2400" dirty="0" err="1">
                <a:solidFill>
                  <a:schemeClr val="tx1"/>
                </a:solidFill>
                <a:latin typeface="MgOpen Cosmetica" panose="020B0500000300020003" pitchFamily="34" charset="0"/>
              </a:rPr>
              <a:t>programmes</a:t>
            </a:r>
            <a:endParaRPr lang="en-US" sz="2400" dirty="0">
              <a:solidFill>
                <a:schemeClr val="tx1"/>
              </a:solidFill>
              <a:latin typeface="MgOpen Cosmetica" panose="020B0500000300020003" pitchFamily="34" charset="0"/>
            </a:endParaRPr>
          </a:p>
          <a:p>
            <a:pPr>
              <a:buClr>
                <a:srgbClr val="91004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chemeClr val="tx1"/>
                </a:solidFill>
                <a:latin typeface="MgOpen Cosmetica" panose="020B0500000300020003" pitchFamily="34" charset="0"/>
              </a:rPr>
              <a:t>Early childhood development </a:t>
            </a:r>
            <a:r>
              <a:rPr lang="en-US" sz="2400" dirty="0" err="1">
                <a:solidFill>
                  <a:schemeClr val="tx1"/>
                </a:solidFill>
                <a:latin typeface="MgOpen Cosmetica" panose="020B0500000300020003" pitchFamily="34" charset="0"/>
              </a:rPr>
              <a:t>programmes</a:t>
            </a:r>
            <a:endParaRPr lang="en-US" sz="2400" dirty="0">
              <a:solidFill>
                <a:schemeClr val="tx1"/>
              </a:solidFill>
              <a:latin typeface="MgOpen Cosmetica" panose="020B0500000300020003" pitchFamily="34" charset="0"/>
            </a:endParaRPr>
          </a:p>
          <a:p>
            <a:pPr>
              <a:buClr>
                <a:srgbClr val="91004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chemeClr val="tx1"/>
                </a:solidFill>
                <a:latin typeface="MgOpen Cosmetica" panose="020B0500000300020003" pitchFamily="34" charset="0"/>
              </a:rPr>
              <a:t>Substance abuse </a:t>
            </a:r>
            <a:r>
              <a:rPr lang="en-US" sz="2400" dirty="0" err="1">
                <a:solidFill>
                  <a:schemeClr val="tx1"/>
                </a:solidFill>
                <a:latin typeface="MgOpen Cosmetica" panose="020B0500000300020003" pitchFamily="34" charset="0"/>
              </a:rPr>
              <a:t>programmes</a:t>
            </a:r>
            <a:endParaRPr lang="en-US" sz="2400" dirty="0">
              <a:solidFill>
                <a:schemeClr val="tx1"/>
              </a:solidFill>
              <a:latin typeface="MgOpen Cosmetica" panose="020B0500000300020003" pitchFamily="34" charset="0"/>
            </a:endParaRPr>
          </a:p>
          <a:p>
            <a:pPr>
              <a:buClr>
                <a:srgbClr val="91004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chemeClr val="tx1"/>
                </a:solidFill>
                <a:latin typeface="MgOpen Cosmetica" panose="020B0500000300020003" pitchFamily="34" charset="0"/>
              </a:rPr>
              <a:t>Interventions </a:t>
            </a:r>
            <a:r>
              <a:rPr lang="en-US" sz="2800" dirty="0">
                <a:solidFill>
                  <a:schemeClr val="tx1"/>
                </a:solidFill>
                <a:latin typeface="MgOpen Cosmetica" panose="020B0500000300020003" pitchFamily="34" charset="0"/>
              </a:rPr>
              <a:t>that combine different elements</a:t>
            </a:r>
          </a:p>
          <a:p>
            <a:pPr marL="0" indent="0">
              <a:buClr>
                <a:srgbClr val="91004F"/>
              </a:buClr>
              <a:buSzPct val="90000"/>
              <a:buNone/>
            </a:pPr>
            <a:endParaRPr lang="en-US" sz="1200" dirty="0">
              <a:solidFill>
                <a:srgbClr val="91004F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8D30541-5DF9-4A61-9FA8-6BCEE17DA704}"/>
              </a:ext>
            </a:extLst>
          </p:cNvPr>
          <p:cNvSpPr/>
          <p:nvPr/>
        </p:nvSpPr>
        <p:spPr>
          <a:xfrm>
            <a:off x="665925" y="4588658"/>
            <a:ext cx="78598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91004F"/>
                </a:solidFill>
                <a:latin typeface="MgOpen Cosmetica" panose="020B0500000300020003" pitchFamily="34" charset="0"/>
              </a:rPr>
              <a:t>Some services are suitable </a:t>
            </a:r>
            <a:br>
              <a:rPr lang="en-US" sz="3200" b="1" dirty="0">
                <a:solidFill>
                  <a:srgbClr val="91004F"/>
                </a:solidFill>
                <a:latin typeface="MgOpen Cosmetica" panose="020B0500000300020003" pitchFamily="34" charset="0"/>
              </a:rPr>
            </a:br>
            <a:r>
              <a:rPr lang="en-US" sz="3200" b="1" dirty="0">
                <a:solidFill>
                  <a:srgbClr val="91004F"/>
                </a:solidFill>
                <a:latin typeface="MgOpen Cosmetica" panose="020B0500000300020003" pitchFamily="34" charset="0"/>
              </a:rPr>
              <a:t>for communities in general &amp; </a:t>
            </a:r>
            <a:br>
              <a:rPr lang="en-US" sz="3200" b="1" dirty="0">
                <a:solidFill>
                  <a:srgbClr val="91004F"/>
                </a:solidFill>
                <a:latin typeface="MgOpen Cosmetica" panose="020B0500000300020003" pitchFamily="34" charset="0"/>
              </a:rPr>
            </a:br>
            <a:r>
              <a:rPr lang="en-US" sz="3200" b="1" dirty="0">
                <a:solidFill>
                  <a:srgbClr val="91004F"/>
                </a:solidFill>
                <a:latin typeface="MgOpen Cosmetica" panose="020B0500000300020003" pitchFamily="34" charset="0"/>
              </a:rPr>
              <a:t>some for particular situations.</a:t>
            </a:r>
            <a:endParaRPr lang="en-NA" sz="3200" b="1" dirty="0">
              <a:solidFill>
                <a:srgbClr val="91004F"/>
              </a:solidFill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98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5226" y="751765"/>
            <a:ext cx="6477588" cy="615553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4000" dirty="0">
                <a:solidFill>
                  <a:srgbClr val="91004F"/>
                </a:solidFill>
                <a:latin typeface="MgOpen Cosmetica" panose="020B0500000300020003" pitchFamily="34" charset="0"/>
              </a:rPr>
              <a:t>What services are needed?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4C0613-B2E8-46E2-B1EC-9A8B225C7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7" y="1683444"/>
            <a:ext cx="7917310" cy="5424722"/>
          </a:xfrm>
        </p:spPr>
        <p:txBody>
          <a:bodyPr lIns="0" tIns="0" rIns="0" bIns="0"/>
          <a:lstStyle/>
          <a:p>
            <a:pPr marL="449263" indent="-449263">
              <a:spcBef>
                <a:spcPts val="0"/>
              </a:spcBef>
              <a:spcAft>
                <a:spcPts val="1800"/>
              </a:spcAft>
            </a:pPr>
            <a:r>
              <a:rPr lang="en-US" sz="2600" b="1" dirty="0">
                <a:solidFill>
                  <a:srgbClr val="91004F"/>
                </a:solidFill>
                <a:latin typeface="MgOpen Cosmetica" panose="020B0500000300020003"/>
              </a:rPr>
              <a:t>Example: </a:t>
            </a:r>
            <a:br>
              <a:rPr lang="en-US" sz="2600" b="1" dirty="0">
                <a:solidFill>
                  <a:srgbClr val="91004F"/>
                </a:solidFill>
                <a:latin typeface="MgOpen Cosmetica" panose="020B0500000300020003"/>
              </a:rPr>
            </a:br>
            <a:r>
              <a:rPr lang="en-US" sz="2600" dirty="0">
                <a:solidFill>
                  <a:schemeClr val="tx1"/>
                </a:solidFill>
                <a:latin typeface="MgOpen Cosmetica" panose="020B0500000300020003"/>
              </a:rPr>
              <a:t>Namibia needs </a:t>
            </a:r>
            <a:r>
              <a:rPr lang="en-US" sz="2600" dirty="0" err="1">
                <a:solidFill>
                  <a:schemeClr val="tx1"/>
                </a:solidFill>
                <a:latin typeface="MgOpen Cosmetica" panose="020B0500000300020003"/>
              </a:rPr>
              <a:t>programmes</a:t>
            </a:r>
            <a:r>
              <a:rPr lang="en-US" sz="2600" dirty="0">
                <a:solidFill>
                  <a:schemeClr val="tx1"/>
                </a:solidFill>
                <a:latin typeface="MgOpen Cosmetica" panose="020B0500000300020003"/>
              </a:rPr>
              <a:t> where perpetrators of family violence can learn to manage their anger and resolve problems without violence.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rgbClr val="91004F"/>
                </a:solidFill>
                <a:latin typeface="MgOpen Cosmetica" panose="020B0500000300020003"/>
              </a:rPr>
              <a:t>What other services or </a:t>
            </a:r>
            <a:r>
              <a:rPr lang="en-US" sz="2600" b="1" dirty="0" err="1">
                <a:solidFill>
                  <a:srgbClr val="91004F"/>
                </a:solidFill>
                <a:latin typeface="MgOpen Cosmetica" panose="020B0500000300020003"/>
              </a:rPr>
              <a:t>programmes</a:t>
            </a:r>
            <a:r>
              <a:rPr lang="en-US" sz="2600" b="1" dirty="0">
                <a:solidFill>
                  <a:srgbClr val="91004F"/>
                </a:solidFill>
                <a:latin typeface="MgOpen Cosmetica" panose="020B0500000300020003"/>
              </a:rPr>
              <a:t> </a:t>
            </a:r>
            <a:br>
              <a:rPr lang="en-US" sz="2600" b="1" dirty="0">
                <a:solidFill>
                  <a:srgbClr val="91004F"/>
                </a:solidFill>
                <a:latin typeface="MgOpen Cosmetica" panose="020B0500000300020003"/>
              </a:rPr>
            </a:br>
            <a:r>
              <a:rPr lang="en-US" sz="2600" b="1" dirty="0">
                <a:solidFill>
                  <a:srgbClr val="91004F"/>
                </a:solidFill>
                <a:latin typeface="MgOpen Cosmetica" panose="020B0500000300020003"/>
              </a:rPr>
              <a:t>would help to protect children in Namibia?</a:t>
            </a:r>
            <a:endParaRPr lang="en-NA" sz="2600" b="1" dirty="0">
              <a:solidFill>
                <a:srgbClr val="91004F"/>
              </a:solidFill>
              <a:latin typeface="MgOpen Cosmetica" panose="020B0500000300020003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" name="Picture 2">
            <a:extLst>
              <a:ext uri="{FF2B5EF4-FFF2-40B4-BE49-F238E27FC236}">
                <a16:creationId xmlns:a16="http://schemas.microsoft.com/office/drawing/2014/main" id="{BCC7CD94-4DB1-430A-9C4C-90B91B6E4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7" t="54706" r="71764" b="17647"/>
          <a:stretch/>
        </p:blipFill>
        <p:spPr bwMode="auto">
          <a:xfrm>
            <a:off x="615498" y="4644757"/>
            <a:ext cx="2455506" cy="162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9055AC53-F20B-452B-840A-746B7DB53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7" t="54706" r="71764" b="17647"/>
          <a:stretch/>
        </p:blipFill>
        <p:spPr bwMode="auto">
          <a:xfrm>
            <a:off x="3344247" y="4644756"/>
            <a:ext cx="2455506" cy="162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BEF49FA4-5093-4FB9-B201-E9C08786F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7" t="54706" r="71764" b="17647"/>
          <a:stretch/>
        </p:blipFill>
        <p:spPr bwMode="auto">
          <a:xfrm>
            <a:off x="6077307" y="4644757"/>
            <a:ext cx="2455506" cy="162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9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0583" y="723148"/>
            <a:ext cx="6492227" cy="615553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4000" dirty="0">
                <a:solidFill>
                  <a:srgbClr val="91004F"/>
                </a:solidFill>
                <a:latin typeface="MgOpen Cosmetica" panose="020B0500000300020003" pitchFamily="34" charset="0"/>
              </a:rPr>
              <a:t>Overview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4C0613-B2E8-46E2-B1EC-9A8B225C7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565" y="1665995"/>
            <a:ext cx="5254769" cy="3861443"/>
          </a:xfrm>
        </p:spPr>
        <p:txBody>
          <a:bodyPr lIns="0" tIns="0" rIns="0" bIns="0"/>
          <a:lstStyle/>
          <a:p>
            <a:pPr marL="361950" indent="-361950">
              <a:spcBef>
                <a:spcPts val="0"/>
              </a:spcBef>
              <a:spcAft>
                <a:spcPts val="1200"/>
              </a:spcAft>
              <a:buClr>
                <a:srgbClr val="91004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b="1" dirty="0">
                <a:solidFill>
                  <a:schemeClr val="tx1"/>
                </a:solidFill>
                <a:latin typeface="MgOpen Cosmetica" panose="020B0500000300020003"/>
              </a:rPr>
              <a:t>Prevention &amp; early intervention services are </a:t>
            </a:r>
            <a:r>
              <a:rPr lang="en-US" sz="2400" b="1" dirty="0">
                <a:solidFill>
                  <a:srgbClr val="91004F"/>
                </a:solidFill>
                <a:latin typeface="MgOpen Cosmetica" panose="020B0500000300020003"/>
              </a:rPr>
              <a:t>proactive steps </a:t>
            </a:r>
            <a:r>
              <a:rPr lang="en-US" sz="2400" b="1" dirty="0">
                <a:solidFill>
                  <a:schemeClr val="tx1"/>
                </a:solidFill>
                <a:latin typeface="MgOpen Cosmetica" panose="020B0500000300020003"/>
              </a:rPr>
              <a:t>that </a:t>
            </a:r>
            <a:br>
              <a:rPr lang="en-US" sz="2400" b="1" dirty="0">
                <a:solidFill>
                  <a:schemeClr val="tx1"/>
                </a:solidFill>
                <a:latin typeface="MgOpen Cosmetica" panose="020B0500000300020003"/>
              </a:rPr>
            </a:br>
            <a:r>
              <a:rPr lang="en-US" sz="2400" b="1" dirty="0">
                <a:solidFill>
                  <a:schemeClr val="tx1"/>
                </a:solidFill>
                <a:latin typeface="MgOpen Cosmetica" panose="020B0500000300020003"/>
              </a:rPr>
              <a:t>can prevent harm to children. </a:t>
            </a:r>
          </a:p>
          <a:p>
            <a:pPr marL="361950" indent="-361950">
              <a:spcBef>
                <a:spcPts val="0"/>
              </a:spcBef>
              <a:spcAft>
                <a:spcPts val="1200"/>
              </a:spcAft>
              <a:buClr>
                <a:srgbClr val="91004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b="1" dirty="0">
                <a:solidFill>
                  <a:schemeClr val="tx1"/>
                </a:solidFill>
                <a:latin typeface="MgOpen Cosmetica" panose="020B0500000300020003"/>
              </a:rPr>
              <a:t>The best approach is to </a:t>
            </a:r>
            <a:r>
              <a:rPr lang="en-US" sz="2400" b="1" dirty="0">
                <a:solidFill>
                  <a:srgbClr val="91004F"/>
                </a:solidFill>
                <a:latin typeface="MgOpen Cosmetica" panose="020B0500000300020003"/>
              </a:rPr>
              <a:t>stop a problem </a:t>
            </a:r>
            <a:r>
              <a:rPr lang="en-US" sz="2400" b="1" dirty="0">
                <a:solidFill>
                  <a:schemeClr val="tx1"/>
                </a:solidFill>
                <a:latin typeface="MgOpen Cosmetica" panose="020B0500000300020003"/>
              </a:rPr>
              <a:t>from arising in the first place, or </a:t>
            </a:r>
            <a:r>
              <a:rPr lang="en-US" sz="2400" b="1" dirty="0">
                <a:solidFill>
                  <a:srgbClr val="91004F"/>
                </a:solidFill>
                <a:latin typeface="MgOpen Cosmetica" panose="020B0500000300020003"/>
              </a:rPr>
              <a:t>to prevent it from escalating</a:t>
            </a:r>
            <a:r>
              <a:rPr lang="en-US" sz="2400" b="1" dirty="0">
                <a:solidFill>
                  <a:schemeClr val="tx1"/>
                </a:solidFill>
                <a:latin typeface="MgOpen Cosmetica" panose="020B0500000300020003"/>
              </a:rPr>
              <a:t>. </a:t>
            </a:r>
          </a:p>
          <a:p>
            <a:pPr marL="361950" indent="-361950">
              <a:spcBef>
                <a:spcPts val="0"/>
              </a:spcBef>
              <a:spcAft>
                <a:spcPts val="1200"/>
              </a:spcAft>
              <a:buClr>
                <a:srgbClr val="91004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b="1" dirty="0">
                <a:solidFill>
                  <a:srgbClr val="91004F"/>
                </a:solidFill>
                <a:latin typeface="MgOpen Cosmetica" panose="020B0500000300020003"/>
              </a:rPr>
              <a:t>Prevention services are </a:t>
            </a:r>
            <a:r>
              <a:rPr lang="en-US" sz="2400" b="1" dirty="0" err="1">
                <a:solidFill>
                  <a:srgbClr val="91004F"/>
                </a:solidFill>
                <a:latin typeface="MgOpen Cosmetica" panose="020B0500000300020003"/>
              </a:rPr>
              <a:t>generalised</a:t>
            </a:r>
            <a:r>
              <a:rPr lang="en-US" sz="2400" b="1" dirty="0">
                <a:solidFill>
                  <a:srgbClr val="91004F"/>
                </a:solidFill>
                <a:latin typeface="MgOpen Cosmetica" panose="020B0500000300020003"/>
              </a:rPr>
              <a:t> initiatives </a:t>
            </a:r>
            <a:r>
              <a:rPr lang="en-US" sz="2400" b="1" dirty="0">
                <a:solidFill>
                  <a:schemeClr val="tx1"/>
                </a:solidFill>
                <a:latin typeface="MgOpen Cosmetica" panose="020B0500000300020003"/>
              </a:rPr>
              <a:t>that target communities or groups, while </a:t>
            </a:r>
            <a:r>
              <a:rPr lang="en-US" sz="2400" b="1" dirty="0">
                <a:solidFill>
                  <a:srgbClr val="91004F"/>
                </a:solidFill>
                <a:latin typeface="MgOpen Cosmetica" panose="020B0500000300020003"/>
              </a:rPr>
              <a:t>early intervention services focus on specific families </a:t>
            </a:r>
            <a:r>
              <a:rPr lang="en-US" sz="2400" b="1" dirty="0">
                <a:solidFill>
                  <a:schemeClr val="tx1"/>
                </a:solidFill>
                <a:latin typeface="MgOpen Cosmetica" panose="020B0500000300020003"/>
              </a:rPr>
              <a:t>where children are at risk.</a:t>
            </a:r>
            <a:endParaRPr lang="en-NA" sz="2800" b="1" dirty="0">
              <a:latin typeface="MgOpen Cosmetica" panose="020B0500000300020003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B3479DB3-86D2-436E-A4EB-C368BC46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4734" y="4012580"/>
            <a:ext cx="2442722" cy="226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4164" y="1420762"/>
            <a:ext cx="2783861" cy="244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71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9605" y="549275"/>
            <a:ext cx="6451396" cy="984885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200" dirty="0">
                <a:solidFill>
                  <a:srgbClr val="91004F"/>
                </a:solidFill>
                <a:latin typeface="MgOpen Cosmetica" panose="020B0500000300020003" pitchFamily="34" charset="0"/>
              </a:rPr>
              <a:t>Establishing prevention and </a:t>
            </a:r>
            <a:br>
              <a:rPr lang="en-GB" altLang="en-NA" sz="3200" dirty="0">
                <a:solidFill>
                  <a:srgbClr val="91004F"/>
                </a:solidFill>
                <a:latin typeface="MgOpen Cosmetica" panose="020B0500000300020003" pitchFamily="34" charset="0"/>
              </a:rPr>
            </a:br>
            <a:r>
              <a:rPr lang="en-GB" altLang="en-NA" sz="3200" dirty="0">
                <a:solidFill>
                  <a:srgbClr val="91004F"/>
                </a:solidFill>
                <a:latin typeface="MgOpen Cosmetica" panose="020B0500000300020003" pitchFamily="34" charset="0"/>
              </a:rPr>
              <a:t>early intervention services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4C0613-B2E8-46E2-B1EC-9A8B225C7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99" y="1426792"/>
            <a:ext cx="8093802" cy="4001364"/>
          </a:xfrm>
        </p:spPr>
        <p:txBody>
          <a:bodyPr/>
          <a:lstStyle/>
          <a:p>
            <a:endParaRPr lang="en-US" sz="2800" dirty="0">
              <a:solidFill>
                <a:srgbClr val="91004F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91004F"/>
              </a:buClr>
            </a:pP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One function of the </a:t>
            </a:r>
            <a:r>
              <a:rPr lang="en-US" sz="2800" b="1" dirty="0">
                <a:solidFill>
                  <a:srgbClr val="91004F"/>
                </a:solidFill>
                <a:latin typeface="MgOpen Cosmetica" panose="020B0500000300020003"/>
              </a:rPr>
              <a:t>National Advisory Council on Children </a:t>
            </a: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is to design and recommend </a:t>
            </a:r>
            <a:r>
              <a:rPr lang="en-US" sz="2800" dirty="0" err="1">
                <a:solidFill>
                  <a:schemeClr val="tx1"/>
                </a:solidFill>
                <a:latin typeface="MgOpen Cosmetica" panose="020B0500000300020003"/>
              </a:rPr>
              <a:t>programmes</a:t>
            </a: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 of prevention, protection or care.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91004F"/>
              </a:buClr>
            </a:pP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Minister also has a legal </a:t>
            </a:r>
            <a:b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</a:b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duty to apply money </a:t>
            </a:r>
            <a:b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</a:b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from the </a:t>
            </a:r>
            <a:r>
              <a:rPr lang="en-US" sz="2800" b="1" dirty="0">
                <a:solidFill>
                  <a:srgbClr val="91004F"/>
                </a:solidFill>
                <a:latin typeface="MgOpen Cosmetica" panose="020B0500000300020003"/>
              </a:rPr>
              <a:t>Children’s </a:t>
            </a:r>
            <a:br>
              <a:rPr lang="en-US" sz="2800" b="1" dirty="0">
                <a:solidFill>
                  <a:srgbClr val="91004F"/>
                </a:solidFill>
                <a:latin typeface="MgOpen Cosmetica" panose="020B0500000300020003"/>
              </a:rPr>
            </a:br>
            <a:r>
              <a:rPr lang="en-US" sz="2800" b="1" dirty="0">
                <a:solidFill>
                  <a:srgbClr val="91004F"/>
                </a:solidFill>
                <a:latin typeface="MgOpen Cosmetica" panose="020B0500000300020003"/>
              </a:rPr>
              <a:t>Fund </a:t>
            </a: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to establish </a:t>
            </a:r>
            <a:b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</a:b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prevention and early </a:t>
            </a:r>
            <a:b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</a:b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intervention </a:t>
            </a:r>
            <a:b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</a:b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services.  </a:t>
            </a:r>
            <a:endParaRPr lang="en-NA" sz="2800" dirty="0">
              <a:solidFill>
                <a:schemeClr val="tx1"/>
              </a:solidFill>
              <a:latin typeface="MgOpen Cosmetica" panose="020B0500000300020003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2B642BA-7CD7-437F-B47C-75EA3A7E11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86"/>
          <a:stretch/>
        </p:blipFill>
        <p:spPr>
          <a:xfrm>
            <a:off x="5055079" y="3490548"/>
            <a:ext cx="3477733" cy="278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98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74C06-4B95-4225-AD66-B732020086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2575" y="1564648"/>
            <a:ext cx="2186839" cy="15021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87594" y="558988"/>
            <a:ext cx="6445218" cy="861774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2800" dirty="0">
                <a:solidFill>
                  <a:srgbClr val="91004F"/>
                </a:solidFill>
                <a:latin typeface="MgOpen Cosmetica" panose="020B0500000300020003" pitchFamily="34" charset="0"/>
              </a:rPr>
              <a:t>Government funding for prevention </a:t>
            </a:r>
            <a:br>
              <a:rPr lang="en-GB" altLang="en-NA" sz="2800" dirty="0">
                <a:solidFill>
                  <a:srgbClr val="91004F"/>
                </a:solidFill>
                <a:latin typeface="MgOpen Cosmetica" panose="020B0500000300020003" pitchFamily="34" charset="0"/>
              </a:rPr>
            </a:br>
            <a:r>
              <a:rPr lang="en-GB" altLang="en-NA" sz="2800" dirty="0">
                <a:solidFill>
                  <a:srgbClr val="91004F"/>
                </a:solidFill>
                <a:latin typeface="MgOpen Cosmetica" panose="020B0500000300020003" pitchFamily="34" charset="0"/>
              </a:rPr>
              <a:t>and early intervention services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4C0613-B2E8-46E2-B1EC-9A8B225C7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01" y="1564648"/>
            <a:ext cx="8472183" cy="500332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MgOpen Cosmetica" panose="020B0500000300020003" pitchFamily="34" charset="0"/>
              </a:rPr>
              <a:t>A service seeking State funding </a:t>
            </a:r>
            <a:br>
              <a:rPr lang="en-US" sz="280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MgOpen Cosmetica" panose="020B0500000300020003" pitchFamily="34" charset="0"/>
              </a:rPr>
              <a:t>must promote or advance the </a:t>
            </a:r>
            <a:br>
              <a:rPr lang="en-US" sz="280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MgOpen Cosmetica" panose="020B0500000300020003" pitchFamily="34" charset="0"/>
              </a:rPr>
              <a:t>objectives of the Act.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2693648-7EEA-48E6-BD26-58F04CD88EA8}"/>
              </a:ext>
            </a:extLst>
          </p:cNvPr>
          <p:cNvSpPr/>
          <p:nvPr/>
        </p:nvSpPr>
        <p:spPr>
          <a:xfrm>
            <a:off x="743489" y="3077289"/>
            <a:ext cx="2164702" cy="1539551"/>
          </a:xfrm>
          <a:prstGeom prst="ellipse">
            <a:avLst/>
          </a:prstGeom>
          <a:solidFill>
            <a:srgbClr val="910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gOpen Cosmetica" panose="020B0500000300020003" pitchFamily="34" charset="0"/>
              </a:rPr>
              <a:t>Must be a non-profit </a:t>
            </a:r>
            <a:r>
              <a:rPr lang="en-US" dirty="0" err="1">
                <a:latin typeface="MgOpen Cosmetica" panose="020B0500000300020003" pitchFamily="34" charset="0"/>
              </a:rPr>
              <a:t>organisation</a:t>
            </a:r>
            <a:endParaRPr lang="en-NA" dirty="0">
              <a:latin typeface="MgOpen Cosmetica" panose="020B0500000300020003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EB5E4FA-789E-4511-B786-D72327979845}"/>
              </a:ext>
            </a:extLst>
          </p:cNvPr>
          <p:cNvSpPr/>
          <p:nvPr/>
        </p:nvSpPr>
        <p:spPr>
          <a:xfrm>
            <a:off x="3337847" y="3077289"/>
            <a:ext cx="2164702" cy="1539551"/>
          </a:xfrm>
          <a:prstGeom prst="ellipse">
            <a:avLst/>
          </a:prstGeom>
          <a:solidFill>
            <a:srgbClr val="910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gOpen Cosmetica" panose="020B0500000300020003" pitchFamily="34" charset="0"/>
              </a:rPr>
              <a:t>Must be registered with relevant authorities</a:t>
            </a:r>
            <a:endParaRPr lang="en-NA" dirty="0">
              <a:latin typeface="MgOpen Cosmetica" panose="020B0500000300020003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4882DDA-A925-4ECF-8AC3-57857894F163}"/>
              </a:ext>
            </a:extLst>
          </p:cNvPr>
          <p:cNvSpPr/>
          <p:nvPr/>
        </p:nvSpPr>
        <p:spPr>
          <a:xfrm>
            <a:off x="5932205" y="3077289"/>
            <a:ext cx="2164702" cy="1539551"/>
          </a:xfrm>
          <a:prstGeom prst="ellipse">
            <a:avLst/>
          </a:prstGeom>
          <a:solidFill>
            <a:srgbClr val="910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gOpen Cosmetica" panose="020B0500000300020003" pitchFamily="34" charset="0"/>
              </a:rPr>
              <a:t>Must have appropriate capacity &amp; expertise</a:t>
            </a:r>
            <a:endParaRPr lang="en-NA" dirty="0">
              <a:latin typeface="MgOpen Cosmetica" panose="020B0500000300020003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4FDE06E-068A-400C-9E1A-43D6CE50ABEE}"/>
              </a:ext>
            </a:extLst>
          </p:cNvPr>
          <p:cNvSpPr/>
          <p:nvPr/>
        </p:nvSpPr>
        <p:spPr>
          <a:xfrm>
            <a:off x="743489" y="4731422"/>
            <a:ext cx="2164702" cy="1539551"/>
          </a:xfrm>
          <a:prstGeom prst="ellipse">
            <a:avLst/>
          </a:prstGeom>
          <a:solidFill>
            <a:srgbClr val="910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gOpen Cosmetica" panose="020B0500000300020003" pitchFamily="34" charset="0"/>
              </a:rPr>
              <a:t>Staff must have police clearance certificates</a:t>
            </a:r>
            <a:endParaRPr lang="en-NA" dirty="0">
              <a:latin typeface="MgOpen Cosmetica" panose="020B0500000300020003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0D98D94-4474-457F-B852-2F7BA0076B24}"/>
              </a:ext>
            </a:extLst>
          </p:cNvPr>
          <p:cNvSpPr/>
          <p:nvPr/>
        </p:nvSpPr>
        <p:spPr>
          <a:xfrm>
            <a:off x="3337847" y="4731422"/>
            <a:ext cx="2164702" cy="1539551"/>
          </a:xfrm>
          <a:prstGeom prst="ellipse">
            <a:avLst/>
          </a:prstGeom>
          <a:solidFill>
            <a:srgbClr val="910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gOpen Cosmetica" panose="020B0500000300020003" pitchFamily="34" charset="0"/>
              </a:rPr>
              <a:t>Must have sound financial management </a:t>
            </a:r>
            <a:endParaRPr lang="en-NA" dirty="0">
              <a:latin typeface="MgOpen Cosmetica" panose="020B0500000300020003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5C7D9AE-5D1B-4D24-AB9B-6E7B49876EFF}"/>
              </a:ext>
            </a:extLst>
          </p:cNvPr>
          <p:cNvSpPr/>
          <p:nvPr/>
        </p:nvSpPr>
        <p:spPr>
          <a:xfrm>
            <a:off x="5932205" y="4731422"/>
            <a:ext cx="2164702" cy="1539551"/>
          </a:xfrm>
          <a:prstGeom prst="ellipse">
            <a:avLst/>
          </a:prstGeom>
          <a:solidFill>
            <a:srgbClr val="910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MgOpen Cosmetica" panose="020B0500000300020003" pitchFamily="34" charset="0"/>
              </a:rPr>
              <a:t>Programmes</a:t>
            </a:r>
            <a:r>
              <a:rPr lang="en-US" dirty="0">
                <a:latin typeface="MgOpen Cosmetica" panose="020B0500000300020003" pitchFamily="34" charset="0"/>
              </a:rPr>
              <a:t> must be efficient &amp; effective</a:t>
            </a:r>
            <a:endParaRPr 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68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5226" y="500340"/>
            <a:ext cx="6477584" cy="984885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200" dirty="0">
                <a:solidFill>
                  <a:srgbClr val="91004F"/>
                </a:solidFill>
                <a:latin typeface="MgOpen Cosmetica" panose="020B0500000300020003" pitchFamily="34" charset="0"/>
              </a:rPr>
              <a:t>3.  Participation in prevention and </a:t>
            </a:r>
            <a:br>
              <a:rPr lang="en-GB" altLang="en-NA" sz="3200" dirty="0">
                <a:solidFill>
                  <a:srgbClr val="91004F"/>
                </a:solidFill>
                <a:latin typeface="MgOpen Cosmetica" panose="020B0500000300020003" pitchFamily="34" charset="0"/>
              </a:rPr>
            </a:br>
            <a:r>
              <a:rPr lang="en-GB" altLang="en-NA" sz="3200" dirty="0">
                <a:solidFill>
                  <a:srgbClr val="91004F"/>
                </a:solidFill>
                <a:latin typeface="MgOpen Cosmetica" panose="020B0500000300020003" pitchFamily="34" charset="0"/>
              </a:rPr>
              <a:t>     early intervention services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4C0613-B2E8-46E2-B1EC-9A8B225C7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54" y="1657565"/>
            <a:ext cx="5331124" cy="340613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91004F"/>
              </a:buClr>
            </a:pP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In most case, individuals and families can </a:t>
            </a:r>
            <a:r>
              <a:rPr lang="en-US" sz="2800" b="1" dirty="0">
                <a:solidFill>
                  <a:srgbClr val="91004F"/>
                </a:solidFill>
                <a:latin typeface="MgOpen Cosmetica" panose="020B0500000300020003"/>
              </a:rPr>
              <a:t>voluntarily</a:t>
            </a: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 choose to participate in </a:t>
            </a:r>
            <a:r>
              <a:rPr lang="en-US" sz="2800" dirty="0" err="1">
                <a:solidFill>
                  <a:schemeClr val="tx1"/>
                </a:solidFill>
                <a:latin typeface="MgOpen Cosmetica" panose="020B0500000300020003"/>
              </a:rPr>
              <a:t>programmes</a:t>
            </a: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91004F"/>
              </a:buClr>
            </a:pP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In some cases, the children’s court can </a:t>
            </a:r>
            <a:r>
              <a:rPr lang="en-US" sz="2800" b="1" dirty="0">
                <a:solidFill>
                  <a:srgbClr val="91004F"/>
                </a:solidFill>
                <a:latin typeface="MgOpen Cosmetica" panose="020B0500000300020003"/>
              </a:rPr>
              <a:t>order </a:t>
            </a: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some persons to participate in order to prevent harm to a child. </a:t>
            </a:r>
            <a:b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</a:br>
            <a:r>
              <a:rPr lang="en-US" sz="2800" dirty="0">
                <a:solidFill>
                  <a:srgbClr val="91004F"/>
                </a:solidFill>
                <a:latin typeface="MgOpen Cosmetica" panose="020B0500000300020003"/>
              </a:rPr>
              <a:t>This may be a alternative to removing the child from the home.</a:t>
            </a:r>
            <a:endParaRPr lang="en-NA" sz="2800" dirty="0">
              <a:solidFill>
                <a:srgbClr val="91004F"/>
              </a:solidFill>
              <a:latin typeface="MgOpen Cosmetica" panose="020B0500000300020003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D7BEF3A-9288-46B9-957C-21C7EF6D61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44" r="12787"/>
          <a:stretch/>
        </p:blipFill>
        <p:spPr>
          <a:xfrm>
            <a:off x="5983619" y="1828799"/>
            <a:ext cx="2549191" cy="41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67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90591F-3606-48F5-BCF8-A7FE48053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466529"/>
              </p:ext>
            </p:extLst>
          </p:nvPr>
        </p:nvGraphicFramePr>
        <p:xfrm>
          <a:off x="611188" y="1359692"/>
          <a:ext cx="7921624" cy="491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534">
                  <a:extLst>
                    <a:ext uri="{9D8B030D-6E8A-4147-A177-3AD203B41FA5}">
                      <a16:colId xmlns:a16="http://schemas.microsoft.com/office/drawing/2014/main" val="321184161"/>
                    </a:ext>
                  </a:extLst>
                </a:gridCol>
                <a:gridCol w="3990090">
                  <a:extLst>
                    <a:ext uri="{9D8B030D-6E8A-4147-A177-3AD203B41FA5}">
                      <a16:colId xmlns:a16="http://schemas.microsoft.com/office/drawing/2014/main" val="2083992469"/>
                    </a:ext>
                  </a:extLst>
                </a:gridCol>
              </a:tblGrid>
              <a:tr h="3016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gOpen Cosmetica" panose="020B0500000300020003" pitchFamily="34" charset="0"/>
                        </a:rPr>
                        <a:t>Risk Factors</a:t>
                      </a:r>
                      <a:endParaRPr lang="en-NA" sz="1400" dirty="0">
                        <a:latin typeface="MgOpen Cosmetica" panose="020B0500000300020003" pitchFamily="34" charset="0"/>
                      </a:endParaRPr>
                    </a:p>
                  </a:txBody>
                  <a:tcPr marL="86159" marR="86159" marT="43079" marB="43079">
                    <a:solidFill>
                      <a:srgbClr val="91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gOpen Cosmetica" panose="020B0500000300020003" pitchFamily="34" charset="0"/>
                        </a:rPr>
                        <a:t>Protective Factors</a:t>
                      </a:r>
                      <a:endParaRPr lang="en-NA" sz="1400" dirty="0">
                        <a:latin typeface="MgOpen Cosmetica" panose="020B0500000300020003" pitchFamily="34" charset="0"/>
                      </a:endParaRPr>
                    </a:p>
                  </a:txBody>
                  <a:tcPr marL="86159" marR="86159" marT="43079" marB="43079">
                    <a:solidFill>
                      <a:srgbClr val="9100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44347"/>
                  </a:ext>
                </a:extLst>
              </a:tr>
              <a:tr h="3040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Individual Factors</a:t>
                      </a:r>
                      <a:endParaRPr lang="en-NA" sz="1400" b="1" dirty="0">
                        <a:solidFill>
                          <a:schemeClr val="accent3"/>
                        </a:solidFill>
                        <a:latin typeface="MgOpen Cosmetica" panose="020B0500000300020003" pitchFamily="34" charset="0"/>
                      </a:endParaRPr>
                    </a:p>
                  </a:txBody>
                  <a:tcPr marL="88577" marR="88577" marT="44288" marB="44288">
                    <a:solidFill>
                      <a:srgbClr val="A18E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A" sz="1400" dirty="0"/>
                    </a:p>
                  </a:txBody>
                  <a:tcPr>
                    <a:solidFill>
                      <a:srgbClr val="A18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663522"/>
                  </a:ext>
                </a:extLst>
              </a:tr>
              <a:tr h="73143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Birth Injury, disability, low birth weight</a:t>
                      </a:r>
                    </a:p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Insecure attachment</a:t>
                      </a:r>
                    </a:p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Poor social skills</a:t>
                      </a:r>
                      <a:endParaRPr lang="en-NA" sz="1400" dirty="0">
                        <a:solidFill>
                          <a:schemeClr val="accent3"/>
                        </a:solidFill>
                        <a:latin typeface="MgOpen Cosmetica" panose="020B0500000300020003" pitchFamily="34" charset="0"/>
                      </a:endParaRPr>
                    </a:p>
                  </a:txBody>
                  <a:tcPr marL="86159" marR="86159" marT="43079" marB="43079">
                    <a:solidFill>
                      <a:srgbClr val="A18E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Social skills</a:t>
                      </a:r>
                    </a:p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Attachment to family </a:t>
                      </a:r>
                    </a:p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School achievement</a:t>
                      </a:r>
                    </a:p>
                  </a:txBody>
                  <a:tcPr marL="86159" marR="86159" marT="43079" marB="43079">
                    <a:solidFill>
                      <a:srgbClr val="A18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150905"/>
                  </a:ext>
                </a:extLst>
              </a:tr>
              <a:tr h="3040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Family Factors</a:t>
                      </a:r>
                      <a:endParaRPr lang="en-NA" sz="1400" b="1" dirty="0">
                        <a:solidFill>
                          <a:schemeClr val="accent3"/>
                        </a:solidFill>
                        <a:latin typeface="MgOpen Cosmetica" panose="020B0500000300020003" pitchFamily="34" charset="0"/>
                      </a:endParaRPr>
                    </a:p>
                  </a:txBody>
                  <a:tcPr marL="88577" marR="88577" marT="44288" marB="44288">
                    <a:solidFill>
                      <a:srgbClr val="A18E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A" sz="1400" dirty="0"/>
                    </a:p>
                  </a:txBody>
                  <a:tcPr>
                    <a:solidFill>
                      <a:srgbClr val="A18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974090"/>
                  </a:ext>
                </a:extLst>
              </a:tr>
              <a:tr h="94632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Poor parental supervision &amp; discipline</a:t>
                      </a:r>
                    </a:p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Parental substance abuse</a:t>
                      </a:r>
                    </a:p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Family conflict and domestic violence</a:t>
                      </a:r>
                    </a:p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Social isolation / lack of support network</a:t>
                      </a:r>
                      <a:endParaRPr lang="en-NA" sz="1400" dirty="0">
                        <a:solidFill>
                          <a:schemeClr val="accent3"/>
                        </a:solidFill>
                        <a:latin typeface="MgOpen Cosmetica" panose="020B0500000300020003" pitchFamily="34" charset="0"/>
                      </a:endParaRPr>
                    </a:p>
                  </a:txBody>
                  <a:tcPr marL="86159" marR="86159" marT="43079" marB="43079">
                    <a:solidFill>
                      <a:srgbClr val="A18E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Supportive caring parents</a:t>
                      </a:r>
                    </a:p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Parental employment</a:t>
                      </a:r>
                    </a:p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Access to support networks</a:t>
                      </a:r>
                      <a:endParaRPr lang="en-NA" sz="1400" dirty="0">
                        <a:solidFill>
                          <a:schemeClr val="accent3"/>
                        </a:solidFill>
                        <a:latin typeface="MgOpen Cosmetica" panose="020B0500000300020003" pitchFamily="34" charset="0"/>
                      </a:endParaRPr>
                    </a:p>
                  </a:txBody>
                  <a:tcPr marL="86159" marR="86159" marT="43079" marB="43079">
                    <a:solidFill>
                      <a:srgbClr val="A18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255719"/>
                  </a:ext>
                </a:extLst>
              </a:tr>
              <a:tr h="3040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School Factors</a:t>
                      </a:r>
                      <a:endParaRPr lang="en-NA" sz="1400" b="1" dirty="0">
                        <a:solidFill>
                          <a:schemeClr val="accent3"/>
                        </a:solidFill>
                        <a:latin typeface="MgOpen Cosmetica" panose="020B0500000300020003" pitchFamily="34" charset="0"/>
                      </a:endParaRPr>
                    </a:p>
                  </a:txBody>
                  <a:tcPr marL="88577" marR="88577" marT="44288" marB="44288">
                    <a:solidFill>
                      <a:srgbClr val="A18E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A" sz="14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rgbClr val="A18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381617"/>
                  </a:ext>
                </a:extLst>
              </a:tr>
              <a:tr h="9832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School failure</a:t>
                      </a:r>
                    </a:p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Negative peer group influences</a:t>
                      </a:r>
                    </a:p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Bullying</a:t>
                      </a:r>
                    </a:p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Poor attachment to school</a:t>
                      </a:r>
                      <a:endParaRPr lang="en-NA" sz="1400" dirty="0">
                        <a:solidFill>
                          <a:schemeClr val="accent3"/>
                        </a:solidFill>
                        <a:latin typeface="MgOpen Cosmetica" panose="020B0500000300020003" pitchFamily="34" charset="0"/>
                      </a:endParaRPr>
                    </a:p>
                  </a:txBody>
                  <a:tcPr marL="86159" marR="86159" marT="43079" marB="43079">
                    <a:solidFill>
                      <a:srgbClr val="A18E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Positive school climate</a:t>
                      </a:r>
                    </a:p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Sense of belonging/bonding</a:t>
                      </a:r>
                    </a:p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Opportunities of school success and recognition of achievement</a:t>
                      </a:r>
                    </a:p>
                  </a:txBody>
                  <a:tcPr marL="86159" marR="86159" marT="43079" marB="43079">
                    <a:solidFill>
                      <a:srgbClr val="A18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750817"/>
                  </a:ext>
                </a:extLst>
              </a:tr>
              <a:tr h="3040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Community Factors</a:t>
                      </a:r>
                      <a:endParaRPr lang="en-NA" sz="1400" b="1" dirty="0">
                        <a:solidFill>
                          <a:schemeClr val="accent3"/>
                        </a:solidFill>
                        <a:latin typeface="MgOpen Cosmetica" panose="020B0500000300020003" pitchFamily="34" charset="0"/>
                      </a:endParaRPr>
                    </a:p>
                  </a:txBody>
                  <a:tcPr marL="88577" marR="88577" marT="44288" marB="44288">
                    <a:solidFill>
                      <a:srgbClr val="A18E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A" sz="1400" dirty="0"/>
                    </a:p>
                  </a:txBody>
                  <a:tcPr>
                    <a:solidFill>
                      <a:srgbClr val="A18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890340"/>
                  </a:ext>
                </a:extLst>
              </a:tr>
              <a:tr h="731437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Neighbourhood</a:t>
                      </a:r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 violence and crimes</a:t>
                      </a:r>
                    </a:p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Lack of support services</a:t>
                      </a:r>
                    </a:p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Social &amp; cultural discrimination</a:t>
                      </a:r>
                      <a:endParaRPr lang="en-NA" sz="1400" dirty="0">
                        <a:solidFill>
                          <a:schemeClr val="accent3"/>
                        </a:solidFill>
                        <a:latin typeface="MgOpen Cosmetica" panose="020B0500000300020003" pitchFamily="34" charset="0"/>
                      </a:endParaRPr>
                    </a:p>
                  </a:txBody>
                  <a:tcPr marL="86159" marR="86159" marT="43079" marB="43079">
                    <a:solidFill>
                      <a:srgbClr val="A18E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Access to support services</a:t>
                      </a:r>
                    </a:p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Community networking</a:t>
                      </a:r>
                    </a:p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  <a:latin typeface="MgOpen Cosmetica" panose="020B0500000300020003" pitchFamily="34" charset="0"/>
                        </a:rPr>
                        <a:t>Participation in community groups</a:t>
                      </a:r>
                      <a:endParaRPr lang="en-NA" sz="1400" dirty="0">
                        <a:solidFill>
                          <a:schemeClr val="accent3"/>
                        </a:solidFill>
                        <a:latin typeface="MgOpen Cosmetica" panose="020B0500000300020003" pitchFamily="34" charset="0"/>
                      </a:endParaRPr>
                    </a:p>
                  </a:txBody>
                  <a:tcPr marL="86159" marR="86159" marT="43079" marB="43079">
                    <a:solidFill>
                      <a:srgbClr val="A18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0908"/>
                  </a:ext>
                </a:extLst>
              </a:tr>
            </a:tbl>
          </a:graphicData>
        </a:graphic>
      </p:graphicFrame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5227" y="656002"/>
            <a:ext cx="6477586" cy="553998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600" dirty="0">
                <a:solidFill>
                  <a:srgbClr val="91004F"/>
                </a:solidFill>
                <a:latin typeface="MgOpen Cosmetica" panose="020B0500000300020003" pitchFamily="34" charset="0"/>
              </a:rPr>
              <a:t>Risk and protective factors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0714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5149" y="489925"/>
            <a:ext cx="6277655" cy="861774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2800" dirty="0">
                <a:solidFill>
                  <a:schemeClr val="tx1"/>
                </a:solidFill>
                <a:latin typeface="MgOpen Cosmetica" panose="020B0500000300020003" pitchFamily="34" charset="0"/>
              </a:rPr>
              <a:t>Court orders after </a:t>
            </a:r>
            <a:br>
              <a:rPr lang="en-GB" altLang="en-NA" sz="280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GB" altLang="en-NA" sz="2800" dirty="0">
                <a:solidFill>
                  <a:schemeClr val="tx1"/>
                </a:solidFill>
                <a:latin typeface="MgOpen Cosmetica" panose="020B0500000300020003" pitchFamily="34" charset="0"/>
              </a:rPr>
              <a:t>social worker investigation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8026EB-ABDD-4F15-9349-29D579293315}"/>
              </a:ext>
            </a:extLst>
          </p:cNvPr>
          <p:cNvGrpSpPr/>
          <p:nvPr/>
        </p:nvGrpSpPr>
        <p:grpSpPr>
          <a:xfrm>
            <a:off x="624239" y="1456148"/>
            <a:ext cx="7917194" cy="4818939"/>
            <a:chOff x="615619" y="1438887"/>
            <a:chExt cx="7917194" cy="481893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16B856AA-23E7-45C8-A606-E2584AEE63D7}"/>
                </a:ext>
              </a:extLst>
            </p:cNvPr>
            <p:cNvSpPr/>
            <p:nvPr/>
          </p:nvSpPr>
          <p:spPr>
            <a:xfrm>
              <a:off x="615619" y="3215978"/>
              <a:ext cx="3870651" cy="845792"/>
            </a:xfrm>
            <a:prstGeom prst="roundRect">
              <a:avLst/>
            </a:prstGeom>
            <a:solidFill>
              <a:srgbClr val="910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02E603CF-07AC-4FD1-8C85-D3AA2D8088F9}"/>
                </a:ext>
              </a:extLst>
            </p:cNvPr>
            <p:cNvSpPr/>
            <p:nvPr/>
          </p:nvSpPr>
          <p:spPr>
            <a:xfrm>
              <a:off x="4662165" y="3206572"/>
              <a:ext cx="3870648" cy="855191"/>
            </a:xfrm>
            <a:prstGeom prst="roundRect">
              <a:avLst/>
            </a:prstGeom>
            <a:solidFill>
              <a:srgbClr val="910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Participation in </a:t>
              </a:r>
              <a:r>
                <a:rPr lang="en-US" sz="1600" dirty="0" err="1">
                  <a:solidFill>
                    <a:schemeClr val="bg1"/>
                  </a:solidFill>
                  <a:latin typeface="MgOpen Cosmetica" panose="020B0500000300020003" pitchFamily="34" charset="0"/>
                </a:rPr>
                <a:t>programme</a:t>
              </a:r>
              <a:r>
                <a:rPr lang="en-US" sz="1600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 can be ordered for maximum of 6 months</a:t>
              </a:r>
              <a:endParaRPr lang="en-NA" sz="1600" dirty="0">
                <a:solidFill>
                  <a:schemeClr val="bg1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0B231DE3-1398-4C48-92C0-BE6CC87F3754}"/>
                </a:ext>
              </a:extLst>
            </p:cNvPr>
            <p:cNvSpPr/>
            <p:nvPr/>
          </p:nvSpPr>
          <p:spPr>
            <a:xfrm>
              <a:off x="2246529" y="1438887"/>
              <a:ext cx="5037616" cy="541142"/>
            </a:xfrm>
            <a:prstGeom prst="roundRect">
              <a:avLst/>
            </a:prstGeom>
            <a:solidFill>
              <a:srgbClr val="910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Report:  Child is NOT in need of protective services BUT recommends early intervention </a:t>
              </a:r>
              <a:r>
                <a:rPr lang="en-US" sz="1600" b="1" dirty="0" err="1">
                  <a:solidFill>
                    <a:schemeClr val="bg1"/>
                  </a:solidFill>
                  <a:latin typeface="MgOpen Cosmetica" panose="020B0500000300020003" pitchFamily="34" charset="0"/>
                </a:rPr>
                <a:t>programme</a:t>
              </a:r>
              <a:r>
                <a:rPr lang="en-US" sz="1600" b="1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 </a:t>
              </a:r>
              <a:endParaRPr lang="en-NA" sz="1600" b="1" dirty="0">
                <a:solidFill>
                  <a:schemeClr val="bg1"/>
                </a:solidFill>
                <a:latin typeface="MgOpen Cosmetica" panose="020B0500000300020003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0350B9A-0B24-4FC8-BB47-46C24F9D019F}"/>
                </a:ext>
              </a:extLst>
            </p:cNvPr>
            <p:cNvGrpSpPr/>
            <p:nvPr/>
          </p:nvGrpSpPr>
          <p:grpSpPr>
            <a:xfrm>
              <a:off x="2246529" y="1889185"/>
              <a:ext cx="5013935" cy="1326793"/>
              <a:chOff x="3020250" y="4252912"/>
              <a:chExt cx="3154363" cy="205004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FCE5F37-3BAE-42AE-9216-699E2F0454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20251" y="4576329"/>
                <a:ext cx="3154362" cy="0"/>
              </a:xfrm>
              <a:prstGeom prst="line">
                <a:avLst/>
              </a:prstGeom>
              <a:ln w="25400">
                <a:solidFill>
                  <a:srgbClr val="910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C8B0A0A-61A3-4AF7-9247-A874EABABA0D}"/>
                  </a:ext>
                </a:extLst>
              </p:cNvPr>
              <p:cNvGrpSpPr/>
              <p:nvPr/>
            </p:nvGrpSpPr>
            <p:grpSpPr>
              <a:xfrm>
                <a:off x="3020250" y="4252912"/>
                <a:ext cx="3154363" cy="2050043"/>
                <a:chOff x="3020250" y="4252912"/>
                <a:chExt cx="3154363" cy="2050043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3B283069-7AC9-4E24-892D-779F9247447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629976" y="4252912"/>
                  <a:ext cx="0" cy="692695"/>
                </a:xfrm>
                <a:prstGeom prst="line">
                  <a:avLst/>
                </a:prstGeom>
                <a:ln w="25400">
                  <a:solidFill>
                    <a:srgbClr val="9100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E3C0FC61-B504-4DD6-BBEF-1ED7A09171F6}"/>
                    </a:ext>
                  </a:extLst>
                </p:cNvPr>
                <p:cNvGrpSpPr/>
                <p:nvPr/>
              </p:nvGrpSpPr>
              <p:grpSpPr>
                <a:xfrm>
                  <a:off x="3020250" y="4565851"/>
                  <a:ext cx="3154363" cy="1737104"/>
                  <a:chOff x="3020250" y="4584386"/>
                  <a:chExt cx="3154363" cy="1594354"/>
                </a:xfrm>
              </p:grpSpPr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2C8F6E6C-3653-4CFF-BCCF-AC82375572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020250" y="4584386"/>
                    <a:ext cx="1" cy="1594354"/>
                  </a:xfrm>
                  <a:prstGeom prst="line">
                    <a:avLst/>
                  </a:prstGeom>
                  <a:ln w="25400">
                    <a:solidFill>
                      <a:srgbClr val="91004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3FF02330-C00D-46BA-98D8-21ACC2D895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174613" y="4584386"/>
                    <a:ext cx="0" cy="1594354"/>
                  </a:xfrm>
                  <a:prstGeom prst="line">
                    <a:avLst/>
                  </a:prstGeom>
                  <a:ln w="25400">
                    <a:solidFill>
                      <a:srgbClr val="91004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99B1B74-D064-4961-A915-2B7EBB251F8F}"/>
                </a:ext>
              </a:extLst>
            </p:cNvPr>
            <p:cNvSpPr/>
            <p:nvPr/>
          </p:nvSpPr>
          <p:spPr>
            <a:xfrm>
              <a:off x="2658881" y="2234493"/>
              <a:ext cx="4238582" cy="850910"/>
            </a:xfrm>
            <a:prstGeom prst="roundRect">
              <a:avLst/>
            </a:prstGeom>
            <a:solidFill>
              <a:srgbClr val="910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Court can order participation in </a:t>
              </a:r>
              <a:br>
                <a:rPr lang="en-US" sz="1600" dirty="0">
                  <a:solidFill>
                    <a:schemeClr val="bg1"/>
                  </a:solidFill>
                  <a:latin typeface="MgOpen Cosmetica" panose="020B0500000300020003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early intervention </a:t>
              </a:r>
              <a:r>
                <a:rPr lang="en-US" sz="1600" dirty="0" err="1">
                  <a:solidFill>
                    <a:schemeClr val="bg1"/>
                  </a:solidFill>
                  <a:latin typeface="MgOpen Cosmetica" panose="020B0500000300020003" pitchFamily="34" charset="0"/>
                </a:rPr>
                <a:t>programme</a:t>
              </a:r>
              <a:endParaRPr lang="en-US" sz="1600" dirty="0">
                <a:solidFill>
                  <a:schemeClr val="bg1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AEED9739-9E9C-434C-9D9B-1F9DAC7A7A63}"/>
                </a:ext>
              </a:extLst>
            </p:cNvPr>
            <p:cNvSpPr/>
            <p:nvPr/>
          </p:nvSpPr>
          <p:spPr>
            <a:xfrm>
              <a:off x="4676201" y="4180419"/>
              <a:ext cx="3847984" cy="863293"/>
            </a:xfrm>
            <a:prstGeom prst="roundRect">
              <a:avLst/>
            </a:prstGeom>
            <a:solidFill>
              <a:srgbClr val="910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Social workers submits progress report </a:t>
              </a:r>
              <a:br>
                <a:rPr lang="en-US" sz="1600" dirty="0">
                  <a:solidFill>
                    <a:schemeClr val="bg1"/>
                  </a:solidFill>
                  <a:latin typeface="MgOpen Cosmetica" panose="020B0500000300020003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to the Court after 6 months 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7E93027-3B1C-4E77-86F8-95B9B6DB80A2}"/>
                </a:ext>
              </a:extLst>
            </p:cNvPr>
            <p:cNvSpPr/>
            <p:nvPr/>
          </p:nvSpPr>
          <p:spPr>
            <a:xfrm>
              <a:off x="4676200" y="5146565"/>
              <a:ext cx="3847993" cy="1111261"/>
            </a:xfrm>
            <a:prstGeom prst="roundRect">
              <a:avLst/>
            </a:prstGeom>
            <a:solidFill>
              <a:srgbClr val="910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Court may issue no further order, 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order  continuation of intervention </a:t>
              </a:r>
              <a:br>
                <a:rPr lang="en-US" sz="1600" dirty="0">
                  <a:solidFill>
                    <a:schemeClr val="bg1"/>
                  </a:solidFill>
                  <a:latin typeface="MgOpen Cosmetica" panose="020B0500000300020003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(for not longer than 6 months) OR 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Order removal of child from home.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B6A4DB6-01A5-47D5-B0CC-5C57F577A365}"/>
              </a:ext>
            </a:extLst>
          </p:cNvPr>
          <p:cNvCxnSpPr>
            <a:cxnSpLocks/>
          </p:cNvCxnSpPr>
          <p:nvPr/>
        </p:nvCxnSpPr>
        <p:spPr bwMode="auto">
          <a:xfrm flipH="1">
            <a:off x="6602901" y="3897866"/>
            <a:ext cx="11840" cy="1248699"/>
          </a:xfrm>
          <a:prstGeom prst="line">
            <a:avLst/>
          </a:prstGeom>
          <a:ln w="25400">
            <a:solidFill>
              <a:srgbClr val="9100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94298" y="3341786"/>
            <a:ext cx="3217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MgOpen Cosmetica" panose="020B0500000300020003" pitchFamily="34" charset="0"/>
              </a:rPr>
              <a:t>If person is unhappy with order, can ask for child protection hearing</a:t>
            </a:r>
          </a:p>
        </p:txBody>
      </p:sp>
    </p:spTree>
    <p:extLst>
      <p:ext uri="{BB962C8B-B14F-4D97-AF65-F5344CB8AC3E}">
        <p14:creationId xmlns:p14="http://schemas.microsoft.com/office/powerpoint/2010/main" val="2151100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2208" y="487597"/>
            <a:ext cx="5747445" cy="984885"/>
          </a:xfrm>
        </p:spPr>
        <p:txBody>
          <a:bodyPr wrap="square" lIns="0" tIns="0" rIns="0" bIns="0">
            <a:spAutoFit/>
          </a:bodyPr>
          <a:lstStyle/>
          <a:p>
            <a:pPr algn="l">
              <a:tabLst>
                <a:tab pos="1884363" algn="l"/>
              </a:tabLst>
            </a:pPr>
            <a:r>
              <a:rPr lang="en-GB" altLang="en-NA" sz="3200" dirty="0">
                <a:solidFill>
                  <a:schemeClr val="tx1"/>
                </a:solidFill>
                <a:latin typeface="MgOpen Cosmetica" panose="020B0500000300020003" pitchFamily="34" charset="0"/>
              </a:rPr>
              <a:t>Court orders after </a:t>
            </a:r>
            <a:br>
              <a:rPr lang="en-GB" altLang="en-NA" sz="320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GB" altLang="en-NA" sz="3200" dirty="0">
                <a:solidFill>
                  <a:schemeClr val="tx1"/>
                </a:solidFill>
                <a:latin typeface="MgOpen Cosmetica" panose="020B0500000300020003" pitchFamily="34" charset="0"/>
              </a:rPr>
              <a:t>social worker investigation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Picture 2">
            <a:extLst>
              <a:ext uri="{FF2B5EF4-FFF2-40B4-BE49-F238E27FC236}">
                <a16:creationId xmlns:a16="http://schemas.microsoft.com/office/drawing/2014/main" id="{04137B86-63E7-4620-87E5-55D6BAE8A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1021" y="5035478"/>
            <a:ext cx="2321792" cy="124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2346031-1B84-403E-8745-D48890F804A3}"/>
              </a:ext>
            </a:extLst>
          </p:cNvPr>
          <p:cNvGrpSpPr/>
          <p:nvPr/>
        </p:nvGrpSpPr>
        <p:grpSpPr>
          <a:xfrm>
            <a:off x="2042208" y="1793400"/>
            <a:ext cx="4048041" cy="4480400"/>
            <a:chOff x="2780886" y="1793401"/>
            <a:chExt cx="3870651" cy="431305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99B1B74-D064-4961-A915-2B7EBB251F8F}"/>
                </a:ext>
              </a:extLst>
            </p:cNvPr>
            <p:cNvSpPr/>
            <p:nvPr/>
          </p:nvSpPr>
          <p:spPr>
            <a:xfrm>
              <a:off x="2780886" y="1793401"/>
              <a:ext cx="3788589" cy="971421"/>
            </a:xfrm>
            <a:prstGeom prst="roundRect">
              <a:avLst/>
            </a:prstGeom>
            <a:solidFill>
              <a:srgbClr val="910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Report: Child IS in need of </a:t>
              </a:r>
              <a:br>
                <a:rPr lang="en-US" b="1" dirty="0">
                  <a:solidFill>
                    <a:schemeClr val="bg1"/>
                  </a:solidFill>
                  <a:latin typeface="MgOpen Cosmetica" panose="020B0500000300020003" pitchFamily="34" charset="0"/>
                </a:rPr>
              </a:br>
              <a:r>
                <a:rPr lang="en-US" b="1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protective services</a:t>
              </a:r>
              <a:endParaRPr lang="en-NA" dirty="0">
                <a:solidFill>
                  <a:schemeClr val="bg1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FCBEAA0A-3009-42F0-A6DA-8222D52E5E5C}"/>
                </a:ext>
              </a:extLst>
            </p:cNvPr>
            <p:cNvSpPr/>
            <p:nvPr/>
          </p:nvSpPr>
          <p:spPr>
            <a:xfrm>
              <a:off x="2780886" y="4916025"/>
              <a:ext cx="3870651" cy="1190435"/>
            </a:xfrm>
            <a:prstGeom prst="roundRect">
              <a:avLst/>
            </a:prstGeom>
            <a:solidFill>
              <a:srgbClr val="910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After the hearing the court </a:t>
              </a:r>
              <a:br>
                <a:rPr lang="en-US" dirty="0">
                  <a:solidFill>
                    <a:schemeClr val="bg1"/>
                  </a:solidFill>
                  <a:latin typeface="MgOpen Cosmetica" panose="020B0500000300020003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may make an order for early intervention services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B6A4DB6-01A5-47D5-B0CC-5C57F577A36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75180" y="2716176"/>
              <a:ext cx="0" cy="2231235"/>
            </a:xfrm>
            <a:prstGeom prst="line">
              <a:avLst/>
            </a:prstGeom>
            <a:ln w="25400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16B856AA-23E7-45C8-A606-E2584AEE63D7}"/>
                </a:ext>
              </a:extLst>
            </p:cNvPr>
            <p:cNvSpPr/>
            <p:nvPr/>
          </p:nvSpPr>
          <p:spPr>
            <a:xfrm>
              <a:off x="2780886" y="3282877"/>
              <a:ext cx="3870651" cy="1115093"/>
            </a:xfrm>
            <a:prstGeom prst="roundRect">
              <a:avLst/>
            </a:prstGeom>
            <a:solidFill>
              <a:srgbClr val="910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There must be a </a:t>
              </a:r>
              <a:br>
                <a:rPr lang="en-US" dirty="0">
                  <a:solidFill>
                    <a:schemeClr val="bg1"/>
                  </a:solidFill>
                  <a:latin typeface="MgOpen Cosmetica" panose="020B0500000300020003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child protection hearing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2473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87594" y="474924"/>
            <a:ext cx="6445214" cy="1231106"/>
          </a:xfrm>
        </p:spPr>
        <p:txBody>
          <a:bodyPr wrap="square" lIns="0" tIns="0" rIns="0" bIns="0">
            <a:spAutoFit/>
          </a:bodyPr>
          <a:lstStyle/>
          <a:p>
            <a:pPr marL="630238" indent="-630238" algn="l" eaLnBrk="1" hangingPunct="1">
              <a:tabLst>
                <a:tab pos="1884363" algn="l"/>
              </a:tabLst>
            </a:pPr>
            <a:r>
              <a:rPr lang="en-GB" altLang="en-NA" sz="4000" dirty="0">
                <a:solidFill>
                  <a:srgbClr val="91004F"/>
                </a:solidFill>
                <a:latin typeface="MgOpen Cosmetica" panose="020B0500000300020003" pitchFamily="34" charset="0"/>
              </a:rPr>
              <a:t>3. Examples of successful programmes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334100B0-725E-49EF-840A-CB5F00B8354A}"/>
              </a:ext>
            </a:extLst>
          </p:cNvPr>
          <p:cNvSpPr/>
          <p:nvPr/>
        </p:nvSpPr>
        <p:spPr>
          <a:xfrm>
            <a:off x="611189" y="2182540"/>
            <a:ext cx="2550152" cy="2300683"/>
          </a:xfrm>
          <a:prstGeom prst="ellipse">
            <a:avLst/>
          </a:prstGeom>
          <a:solidFill>
            <a:srgbClr val="A18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gOpen Cosmetica" panose="020B0500000300020003" pitchFamily="34" charset="0"/>
              </a:rPr>
              <a:t>Home </a:t>
            </a:r>
            <a:br>
              <a:rPr lang="en-US" b="1" dirty="0">
                <a:latin typeface="MgOpen Cosmetica" panose="020B0500000300020003" pitchFamily="34" charset="0"/>
              </a:rPr>
            </a:br>
            <a:r>
              <a:rPr lang="en-US" b="1" dirty="0">
                <a:latin typeface="MgOpen Cosmetica" panose="020B0500000300020003" pitchFamily="34" charset="0"/>
              </a:rPr>
              <a:t>visiting </a:t>
            </a:r>
            <a:r>
              <a:rPr lang="en-US" b="1" dirty="0" err="1">
                <a:latin typeface="MgOpen Cosmetica" panose="020B0500000300020003" pitchFamily="34" charset="0"/>
              </a:rPr>
              <a:t>programmes</a:t>
            </a:r>
            <a:endParaRPr lang="en-NA" b="1" dirty="0">
              <a:latin typeface="MgOpen Cosmetica" panose="020B0500000300020003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835ED06-AF2B-4EBB-AC37-55F3DB4E3FE6}"/>
              </a:ext>
            </a:extLst>
          </p:cNvPr>
          <p:cNvSpPr/>
          <p:nvPr/>
        </p:nvSpPr>
        <p:spPr>
          <a:xfrm>
            <a:off x="5982662" y="2182540"/>
            <a:ext cx="2550152" cy="2300683"/>
          </a:xfrm>
          <a:prstGeom prst="ellipse">
            <a:avLst/>
          </a:prstGeom>
          <a:solidFill>
            <a:srgbClr val="A18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gOpen Cosmetica" panose="020B0500000300020003" pitchFamily="34" charset="0"/>
              </a:rPr>
              <a:t>Parenting skills </a:t>
            </a:r>
            <a:br>
              <a:rPr lang="en-US" b="1" dirty="0">
                <a:latin typeface="MgOpen Cosmetica" panose="020B0500000300020003" pitchFamily="34" charset="0"/>
              </a:rPr>
            </a:br>
            <a:r>
              <a:rPr lang="en-US" b="1" dirty="0">
                <a:latin typeface="MgOpen Cosmetica" panose="020B0500000300020003" pitchFamily="34" charset="0"/>
              </a:rPr>
              <a:t>courses</a:t>
            </a:r>
            <a:endParaRPr lang="en-NA" b="1" dirty="0">
              <a:latin typeface="MgOpen Cosmetica" panose="020B0500000300020003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A4205C6-319A-440F-A57E-164B48E341B9}"/>
              </a:ext>
            </a:extLst>
          </p:cNvPr>
          <p:cNvSpPr/>
          <p:nvPr/>
        </p:nvSpPr>
        <p:spPr>
          <a:xfrm>
            <a:off x="3296925" y="2182540"/>
            <a:ext cx="2550152" cy="2300683"/>
          </a:xfrm>
          <a:prstGeom prst="ellipse">
            <a:avLst/>
          </a:prstGeom>
          <a:solidFill>
            <a:srgbClr val="910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gOpen Cosmetica" panose="020B0500000300020003" pitchFamily="34" charset="0"/>
              </a:rPr>
              <a:t>Teenage parenting skills workshop</a:t>
            </a:r>
            <a:endParaRPr lang="en-NA" b="1" dirty="0">
              <a:latin typeface="MgOpen Cosmetica" panose="020B050000030002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2604" y="544326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rgbClr val="91004F"/>
                </a:solidFill>
                <a:latin typeface="MgOpen Cosmetica" panose="020B0500000300020003" pitchFamily="34" charset="0"/>
              </a:rPr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15177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5837" y="456543"/>
            <a:ext cx="6496976" cy="1107996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600" dirty="0">
                <a:solidFill>
                  <a:srgbClr val="91004F"/>
                </a:solidFill>
                <a:latin typeface="MgOpen Cosmetica" panose="020B0500000300020003" pitchFamily="34" charset="0"/>
              </a:rPr>
              <a:t>1.  What are prevention and </a:t>
            </a:r>
            <a:br>
              <a:rPr lang="en-GB" altLang="en-NA" sz="3600" dirty="0">
                <a:solidFill>
                  <a:srgbClr val="91004F"/>
                </a:solidFill>
                <a:latin typeface="MgOpen Cosmetica" panose="020B0500000300020003" pitchFamily="34" charset="0"/>
              </a:rPr>
            </a:br>
            <a:r>
              <a:rPr lang="en-GB" altLang="en-NA" sz="3600" dirty="0">
                <a:solidFill>
                  <a:srgbClr val="91004F"/>
                </a:solidFill>
                <a:latin typeface="MgOpen Cosmetica" panose="020B0500000300020003" pitchFamily="34" charset="0"/>
              </a:rPr>
              <a:t>      early intervention services?  </a:t>
            </a:r>
            <a:endParaRPr lang="en-GB" altLang="en-NA" sz="2400" dirty="0">
              <a:solidFill>
                <a:srgbClr val="91004F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788456CF-F1C2-4F70-8DD8-C8A4C22EA250}"/>
              </a:ext>
            </a:extLst>
          </p:cNvPr>
          <p:cNvSpPr/>
          <p:nvPr/>
        </p:nvSpPr>
        <p:spPr>
          <a:xfrm>
            <a:off x="1288354" y="2144367"/>
            <a:ext cx="3184491" cy="2569267"/>
          </a:xfrm>
          <a:prstGeom prst="ellipse">
            <a:avLst/>
          </a:prstGeom>
          <a:solidFill>
            <a:srgbClr val="910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gOpen Cosmetica" panose="020B0500000300020003" pitchFamily="34" charset="0"/>
              </a:rPr>
              <a:t>Services designed to reduce risk of violence or harm </a:t>
            </a:r>
            <a:br>
              <a:rPr lang="en-US" dirty="0">
                <a:latin typeface="MgOpen Cosmetica" panose="020B0500000300020003" pitchFamily="34" charset="0"/>
              </a:rPr>
            </a:br>
            <a:r>
              <a:rPr lang="en-US" dirty="0">
                <a:latin typeface="MgOpen Cosmetica" panose="020B0500000300020003" pitchFamily="34" charset="0"/>
              </a:rPr>
              <a:t>to children within family environment</a:t>
            </a:r>
            <a:endParaRPr lang="en-NA" dirty="0">
              <a:latin typeface="MgOpen Cosmetica" panose="020B0500000300020003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B75D480-A081-471B-A1D0-DE5A89F89E7F}"/>
              </a:ext>
            </a:extLst>
          </p:cNvPr>
          <p:cNvSpPr/>
          <p:nvPr/>
        </p:nvSpPr>
        <p:spPr>
          <a:xfrm>
            <a:off x="4671155" y="2144366"/>
            <a:ext cx="3184491" cy="2569267"/>
          </a:xfrm>
          <a:prstGeom prst="ellipse">
            <a:avLst/>
          </a:prstGeom>
          <a:solidFill>
            <a:srgbClr val="A18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gOpen Cosmetica" panose="020B0500000300020003" pitchFamily="34" charset="0"/>
              </a:rPr>
              <a:t>Efforts to intervene to prevent harm or minimize worst damage to children</a:t>
            </a:r>
            <a:endParaRPr 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7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5225" y="723150"/>
            <a:ext cx="6477587" cy="615553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tabLst>
                <a:tab pos="1884363" algn="l"/>
              </a:tabLst>
            </a:pPr>
            <a:r>
              <a:rPr lang="en-GB" altLang="en-NA" sz="4000" dirty="0">
                <a:solidFill>
                  <a:srgbClr val="91004F"/>
                </a:solidFill>
                <a:latin typeface="MgOpen Cosmetica" panose="020B0500000300020003" pitchFamily="34" charset="0"/>
              </a:rPr>
              <a:t>Namibian Constitution </a:t>
            </a:r>
          </a:p>
        </p:txBody>
      </p:sp>
      <p:pic>
        <p:nvPicPr>
          <p:cNvPr id="1026" name="Picture 2" descr="Image result for images of the namibian constitution cover">
            <a:extLst>
              <a:ext uri="{FF2B5EF4-FFF2-40B4-BE49-F238E27FC236}">
                <a16:creationId xmlns:a16="http://schemas.microsoft.com/office/drawing/2014/main" id="{8D346299-A271-4618-B121-8A29470C16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4630" y="2302206"/>
            <a:ext cx="3629899" cy="269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0C7E0-E47D-4A58-A7E7-7F75E0822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6598" y="1469248"/>
            <a:ext cx="3812875" cy="4691063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91004F"/>
                </a:solidFill>
              </a:rPr>
              <a:t>           </a:t>
            </a:r>
          </a:p>
          <a:p>
            <a:r>
              <a:rPr lang="en-US" sz="2800" dirty="0">
                <a:solidFill>
                  <a:srgbClr val="91004F"/>
                </a:solidFill>
              </a:rPr>
              <a:t>    </a:t>
            </a: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Article 14(3)</a:t>
            </a:r>
            <a:endParaRPr lang="en-NA" sz="2800" dirty="0">
              <a:solidFill>
                <a:schemeClr val="tx1"/>
              </a:solidFill>
              <a:latin typeface="MgOpen Cosmetica" panose="020B0500000300020003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97DB32-B4BC-4DE4-82F7-FB6AC6148FE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16497" y="1778006"/>
            <a:ext cx="3816316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MgOpen Cosmetica" panose="020B0500000300020003"/>
              </a:rPr>
              <a:t>“The family is the natural and  fundamental group unit of society and is entitled to protection by soci</a:t>
            </a:r>
            <a:r>
              <a:rPr lang="en-US" dirty="0">
                <a:solidFill>
                  <a:srgbClr val="91004F"/>
                </a:solidFill>
                <a:latin typeface="MgOpen Cosmetica" panose="020B0500000300020003"/>
              </a:rPr>
              <a:t>ety and the state.”</a:t>
            </a:r>
            <a:endParaRPr lang="en-NA" dirty="0">
              <a:solidFill>
                <a:srgbClr val="91004F"/>
              </a:solidFill>
              <a:latin typeface="MgOpen Cosmetica" panose="020B0500000300020003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999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5227" y="440489"/>
            <a:ext cx="6477586" cy="1107996"/>
          </a:xfrm>
        </p:spPr>
        <p:txBody>
          <a:bodyPr wrap="square" lIns="0" tIns="0" rIns="0" bIns="0">
            <a:spAutoFit/>
          </a:bodyPr>
          <a:lstStyle/>
          <a:p>
            <a:pPr algn="l">
              <a:tabLst>
                <a:tab pos="1884363" algn="l"/>
              </a:tabLst>
            </a:pPr>
            <a:r>
              <a:rPr lang="en-US" sz="3600" dirty="0">
                <a:solidFill>
                  <a:srgbClr val="91004F"/>
                </a:solidFill>
                <a:latin typeface="MgOpen Cosmetica" panose="020B0500000300020003"/>
              </a:rPr>
              <a:t>UN Convention on the </a:t>
            </a:r>
            <a:br>
              <a:rPr lang="en-US" sz="3600" dirty="0">
                <a:solidFill>
                  <a:srgbClr val="91004F"/>
                </a:solidFill>
                <a:latin typeface="MgOpen Cosmetica" panose="020B0500000300020003"/>
              </a:rPr>
            </a:br>
            <a:r>
              <a:rPr lang="en-US" sz="3600" dirty="0">
                <a:solidFill>
                  <a:srgbClr val="91004F"/>
                </a:solidFill>
                <a:latin typeface="MgOpen Cosmetica" panose="020B0500000300020003"/>
              </a:rPr>
              <a:t>Rights of the Child</a:t>
            </a:r>
            <a:endParaRPr lang="en-GB" altLang="en-NA" sz="3600" dirty="0">
              <a:solidFill>
                <a:srgbClr val="91004F"/>
              </a:solidFill>
              <a:latin typeface="MgOpen Cosmetica" panose="020B0500000300020003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14556-2AD0-47EB-8A05-733C88EB0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788940"/>
            <a:ext cx="7921624" cy="2740444"/>
          </a:xfrm>
        </p:spPr>
        <p:txBody>
          <a:bodyPr lIns="88900" tIns="38100" rIns="88900" bIns="38100"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MgOpen Cosmetica" panose="020B0500000300020003"/>
              </a:rPr>
              <a:t>Article 18(2)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MgOpen Cosmetica" panose="020B0500000300020003"/>
              </a:rPr>
              <a:t>“…States Parties shall render appropriate assistance to parents and legal guardians in the performance of their child-rearing responsibilities…”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DF24517-8B2E-4C89-9DC9-9C3B32484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2030" y="4769839"/>
            <a:ext cx="3060959" cy="150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3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5226" y="446667"/>
            <a:ext cx="6477584" cy="1107996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600" dirty="0">
                <a:solidFill>
                  <a:srgbClr val="91004F"/>
                </a:solidFill>
                <a:latin typeface="MgOpen Cosmetica" panose="020B0500000300020003" pitchFamily="34" charset="0"/>
              </a:rPr>
              <a:t>African Charter on the Rights </a:t>
            </a:r>
            <a:br>
              <a:rPr lang="en-GB" altLang="en-NA" sz="3600" dirty="0">
                <a:solidFill>
                  <a:srgbClr val="91004F"/>
                </a:solidFill>
                <a:latin typeface="MgOpen Cosmetica" panose="020B0500000300020003" pitchFamily="34" charset="0"/>
              </a:rPr>
            </a:br>
            <a:r>
              <a:rPr lang="en-GB" altLang="en-NA" sz="3600" dirty="0">
                <a:solidFill>
                  <a:srgbClr val="91004F"/>
                </a:solidFill>
                <a:latin typeface="MgOpen Cosmetica" panose="020B0500000300020003" pitchFamily="34" charset="0"/>
              </a:rPr>
              <a:t>and Welfare of the Child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4C0613-B2E8-46E2-B1EC-9A8B225C7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90" y="1848605"/>
            <a:ext cx="5372548" cy="3946002"/>
          </a:xfr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Article 20(2)</a:t>
            </a:r>
          </a:p>
          <a:p>
            <a:pPr marL="361950" indent="-361950">
              <a:spcBef>
                <a:spcPts val="0"/>
              </a:spcBef>
              <a:spcAft>
                <a:spcPts val="1200"/>
              </a:spcAft>
              <a:buClr>
                <a:srgbClr val="91004F"/>
              </a:buClr>
            </a:pP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“material assistance” </a:t>
            </a:r>
          </a:p>
          <a:p>
            <a:pPr marL="361950" indent="-361950">
              <a:spcBef>
                <a:spcPts val="0"/>
              </a:spcBef>
              <a:spcAft>
                <a:spcPts val="1200"/>
              </a:spcAft>
              <a:buClr>
                <a:srgbClr val="91004F"/>
              </a:buClr>
            </a:pP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“</a:t>
            </a:r>
            <a:r>
              <a:rPr lang="en-US" sz="2800" dirty="0" err="1">
                <a:solidFill>
                  <a:schemeClr val="tx1"/>
                </a:solidFill>
                <a:latin typeface="MgOpen Cosmetica" panose="020B0500000300020003"/>
              </a:rPr>
              <a:t>programmes</a:t>
            </a: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 particularly </a:t>
            </a:r>
            <a:b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</a:b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with regard to nutrition, health, education, clothing and housing” </a:t>
            </a:r>
          </a:p>
          <a:p>
            <a:pPr marL="361950" indent="-361950">
              <a:spcBef>
                <a:spcPts val="0"/>
              </a:spcBef>
              <a:spcAft>
                <a:spcPts val="1200"/>
              </a:spcAft>
              <a:buClr>
                <a:srgbClr val="91004F"/>
              </a:buClr>
            </a:pPr>
            <a:r>
              <a:rPr lang="en-US" sz="2800" dirty="0">
                <a:solidFill>
                  <a:schemeClr val="tx1"/>
                </a:solidFill>
                <a:latin typeface="MgOpen Cosmetica" panose="020B0500000300020003"/>
              </a:rPr>
              <a:t>“assist parents and others responsible for the child in the performance of child-rearing”</a:t>
            </a:r>
            <a:endParaRPr lang="en-NA" sz="2800" dirty="0">
              <a:solidFill>
                <a:schemeClr val="tx1"/>
              </a:solidFill>
              <a:latin typeface="MgOpen Cosmetica" panose="020B0500000300020003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2">
            <a:extLst>
              <a:ext uri="{FF2B5EF4-FFF2-40B4-BE49-F238E27FC236}">
                <a16:creationId xmlns:a16="http://schemas.microsoft.com/office/drawing/2014/main" id="{24DB6E15-FFC6-4F60-8E46-B2E57B49D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29944" y="1952122"/>
            <a:ext cx="2502869" cy="222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9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0333" y="558471"/>
            <a:ext cx="6492479" cy="830997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5400" dirty="0">
                <a:solidFill>
                  <a:srgbClr val="91004F"/>
                </a:solidFill>
                <a:latin typeface="MgOpen Cosmetica" panose="020B0500000300020003" pitchFamily="34" charset="0"/>
              </a:rPr>
              <a:t>Objectives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BCB3296-3EA5-4611-B675-4FB61D5230A7}"/>
              </a:ext>
            </a:extLst>
          </p:cNvPr>
          <p:cNvGrpSpPr/>
          <p:nvPr/>
        </p:nvGrpSpPr>
        <p:grpSpPr>
          <a:xfrm>
            <a:off x="624036" y="1608026"/>
            <a:ext cx="7916120" cy="4665774"/>
            <a:chOff x="624036" y="1608026"/>
            <a:chExt cx="7916120" cy="466577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8CAC77C-50DF-4E22-92C0-C2135569C4D2}"/>
                </a:ext>
              </a:extLst>
            </p:cNvPr>
            <p:cNvSpPr/>
            <p:nvPr/>
          </p:nvSpPr>
          <p:spPr>
            <a:xfrm>
              <a:off x="4451234" y="5046080"/>
              <a:ext cx="4088922" cy="1227720"/>
            </a:xfrm>
            <a:prstGeom prst="ellipse">
              <a:avLst/>
            </a:prstGeom>
            <a:solidFill>
              <a:srgbClr val="910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MgOpen Cosmetica" panose="020B0500000300020003" pitchFamily="34" charset="0"/>
                </a:rPr>
                <a:t>Prevent developmental delays </a:t>
              </a:r>
              <a:endParaRPr lang="en-NA" dirty="0">
                <a:latin typeface="MgOpen Cosmetica" panose="020B0500000300020003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AAE2811-86F0-4945-A4C8-CD5E4FC16CA2}"/>
                </a:ext>
              </a:extLst>
            </p:cNvPr>
            <p:cNvSpPr/>
            <p:nvPr/>
          </p:nvSpPr>
          <p:spPr>
            <a:xfrm>
              <a:off x="1310064" y="1608026"/>
              <a:ext cx="2192693" cy="1800808"/>
            </a:xfrm>
            <a:prstGeom prst="ellipse">
              <a:avLst/>
            </a:prstGeom>
            <a:solidFill>
              <a:srgbClr val="910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gOpen Cosmetica" panose="020B0500000300020003" pitchFamily="34" charset="0"/>
                </a:rPr>
                <a:t>Preserving the family structure</a:t>
              </a:r>
              <a:endParaRPr lang="en-NA" dirty="0">
                <a:latin typeface="MgOpen Cosmetica" panose="020B0500000300020003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61276A7-4215-4752-9F3E-9099D66D5DFC}"/>
                </a:ext>
              </a:extLst>
            </p:cNvPr>
            <p:cNvSpPr/>
            <p:nvPr/>
          </p:nvSpPr>
          <p:spPr>
            <a:xfrm>
              <a:off x="3272168" y="1608026"/>
              <a:ext cx="2192693" cy="1800808"/>
            </a:xfrm>
            <a:prstGeom prst="ellipse">
              <a:avLst/>
            </a:prstGeom>
            <a:solidFill>
              <a:srgbClr val="A18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gOpen Cosmetica" panose="020B0500000300020003" pitchFamily="34" charset="0"/>
                </a:rPr>
                <a:t>Improving parenting skills</a:t>
              </a:r>
              <a:endParaRPr lang="en-NA" dirty="0">
                <a:latin typeface="MgOpen Cosmetica" panose="020B0500000300020003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DBBB4E2-601F-41DF-8511-49C7E03B2382}"/>
                </a:ext>
              </a:extLst>
            </p:cNvPr>
            <p:cNvSpPr/>
            <p:nvPr/>
          </p:nvSpPr>
          <p:spPr>
            <a:xfrm>
              <a:off x="4718658" y="2543585"/>
              <a:ext cx="2673794" cy="1244134"/>
            </a:xfrm>
            <a:prstGeom prst="ellipse">
              <a:avLst/>
            </a:prstGeom>
            <a:solidFill>
              <a:srgbClr val="910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 bIns="0" rtlCol="0" anchor="ctr"/>
            <a:lstStyle/>
            <a:p>
              <a:pPr algn="ctr"/>
              <a:r>
                <a:rPr lang="en-US" dirty="0">
                  <a:latin typeface="MgOpen Cosmetica" panose="020B0500000300020003" pitchFamily="34" charset="0"/>
                </a:rPr>
                <a:t>Establish interpersonal relationships</a:t>
              </a:r>
            </a:p>
            <a:p>
              <a:pPr algn="ctr"/>
              <a:endParaRPr lang="en-NA" dirty="0">
                <a:latin typeface="MgOpen Cosmetica" panose="020B0500000300020003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ABCA647-E74E-48BB-B984-A6CB251CAD3E}"/>
                </a:ext>
              </a:extLst>
            </p:cNvPr>
            <p:cNvSpPr/>
            <p:nvPr/>
          </p:nvSpPr>
          <p:spPr>
            <a:xfrm>
              <a:off x="4743243" y="3670790"/>
              <a:ext cx="1945375" cy="1646667"/>
            </a:xfrm>
            <a:prstGeom prst="ellipse">
              <a:avLst/>
            </a:prstGeom>
            <a:solidFill>
              <a:srgbClr val="A18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gOpen Cosmetica" panose="020B0500000300020003" pitchFamily="34" charset="0"/>
                </a:rPr>
                <a:t>Prevent recurrence of problems</a:t>
              </a:r>
              <a:endParaRPr lang="en-NA" dirty="0">
                <a:latin typeface="MgOpen Cosmetica" panose="020B0500000300020003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0EEB27C-4FE1-4251-80CE-43A4A40F1073}"/>
                </a:ext>
              </a:extLst>
            </p:cNvPr>
            <p:cNvSpPr/>
            <p:nvPr/>
          </p:nvSpPr>
          <p:spPr>
            <a:xfrm>
              <a:off x="2507899" y="4711459"/>
              <a:ext cx="2380457" cy="1562341"/>
            </a:xfrm>
            <a:prstGeom prst="ellipse">
              <a:avLst/>
            </a:prstGeom>
            <a:solidFill>
              <a:srgbClr val="910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gOpen Cosmetica" panose="020B0500000300020003" pitchFamily="34" charset="0"/>
                </a:rPr>
                <a:t>Prevent neglect and abuse of children</a:t>
              </a:r>
              <a:endParaRPr lang="en-NA" dirty="0">
                <a:latin typeface="MgOpen Cosmetica" panose="020B0500000300020003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030370C-3968-416E-98AF-40A8C9A18D73}"/>
                </a:ext>
              </a:extLst>
            </p:cNvPr>
            <p:cNvSpPr/>
            <p:nvPr/>
          </p:nvSpPr>
          <p:spPr>
            <a:xfrm>
              <a:off x="624036" y="4012164"/>
              <a:ext cx="2388609" cy="1800808"/>
            </a:xfrm>
            <a:prstGeom prst="ellipse">
              <a:avLst/>
            </a:prstGeom>
            <a:solidFill>
              <a:srgbClr val="A18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gOpen Cosmetica" panose="020B0500000300020003" pitchFamily="34" charset="0"/>
                </a:rPr>
                <a:t>Psychological, rehabilitation or therapeutic </a:t>
              </a:r>
              <a:r>
                <a:rPr lang="en-US" dirty="0" err="1">
                  <a:latin typeface="MgOpen Cosmetica" panose="020B0500000300020003" pitchFamily="34" charset="0"/>
                </a:rPr>
                <a:t>programmes</a:t>
              </a:r>
              <a:r>
                <a:rPr lang="en-US" dirty="0">
                  <a:latin typeface="MgOpen Cosmetica" panose="020B0500000300020003" pitchFamily="34" charset="0"/>
                </a:rPr>
                <a:t> </a:t>
              </a:r>
              <a:endParaRPr lang="en-NA" dirty="0">
                <a:latin typeface="MgOpen Cosmetica" panose="020B0500000300020003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5C3D00-2A1D-417C-AD33-53AADBF3D7F1}"/>
                </a:ext>
              </a:extLst>
            </p:cNvPr>
            <p:cNvSpPr/>
            <p:nvPr/>
          </p:nvSpPr>
          <p:spPr>
            <a:xfrm>
              <a:off x="6390483" y="3418594"/>
              <a:ext cx="2149673" cy="1911188"/>
            </a:xfrm>
            <a:prstGeom prst="ellipse">
              <a:avLst/>
            </a:prstGeom>
            <a:solidFill>
              <a:srgbClr val="A18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gOpen Cosmetica" panose="020B0500000300020003" pitchFamily="34" charset="0"/>
                </a:rPr>
                <a:t>Avoid removal of a child from the family</a:t>
              </a:r>
              <a:endParaRPr lang="en-NA" dirty="0">
                <a:latin typeface="MgOpen Cosmetica" panose="020B0500000300020003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8958BD-8409-4065-8781-8F89942D1A52}"/>
                </a:ext>
              </a:extLst>
            </p:cNvPr>
            <p:cNvSpPr/>
            <p:nvPr/>
          </p:nvSpPr>
          <p:spPr>
            <a:xfrm>
              <a:off x="6669448" y="1641664"/>
              <a:ext cx="1870708" cy="1473639"/>
            </a:xfrm>
            <a:prstGeom prst="ellipse">
              <a:avLst/>
            </a:prstGeom>
            <a:solidFill>
              <a:srgbClr val="A18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gOpen Cosmetica" panose="020B0500000300020003" pitchFamily="34" charset="0"/>
                </a:rPr>
                <a:t>Prevent criminal activities</a:t>
              </a:r>
              <a:endParaRPr lang="en-NA" dirty="0">
                <a:latin typeface="MgOpen Cosmetica" panose="020B0500000300020003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4BE51C0-9D26-4403-BB9F-70D5F6C06716}"/>
                </a:ext>
              </a:extLst>
            </p:cNvPr>
            <p:cNvSpPr/>
            <p:nvPr/>
          </p:nvSpPr>
          <p:spPr>
            <a:xfrm>
              <a:off x="2422059" y="3023923"/>
              <a:ext cx="2809707" cy="1800808"/>
            </a:xfrm>
            <a:prstGeom prst="ellipse">
              <a:avLst/>
            </a:prstGeom>
            <a:solidFill>
              <a:srgbClr val="910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gOpen Cosmetica" panose="020B0500000300020003" pitchFamily="34" charset="0"/>
                </a:rPr>
                <a:t>How to </a:t>
              </a:r>
              <a:br>
                <a:rPr lang="en-US" dirty="0">
                  <a:latin typeface="MgOpen Cosmetica" panose="020B0500000300020003" pitchFamily="34" charset="0"/>
                </a:rPr>
              </a:br>
              <a:r>
                <a:rPr lang="en-US" dirty="0">
                  <a:latin typeface="MgOpen Cosmetica" panose="020B0500000300020003" pitchFamily="34" charset="0"/>
                </a:rPr>
                <a:t>care for children with disabilities &amp; chronic illnesses</a:t>
              </a:r>
              <a:endParaRPr lang="en-NA" dirty="0">
                <a:latin typeface="MgOpen Cosmetica" panose="020B050000030002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35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04AC2D-6865-48EC-B9BE-E80873342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576" y="549275"/>
            <a:ext cx="3900407" cy="570604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4852" y="641209"/>
            <a:ext cx="6427945" cy="738664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4800" dirty="0">
                <a:solidFill>
                  <a:srgbClr val="91004F"/>
                </a:solidFill>
                <a:latin typeface="MgOpen Cosmetica" panose="020B0500000300020003" pitchFamily="34" charset="0"/>
              </a:rPr>
              <a:t>Example</a:t>
            </a:r>
            <a:endParaRPr lang="en-GB" altLang="en-NA" sz="2800" dirty="0">
              <a:solidFill>
                <a:srgbClr val="91004F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15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B8E41-9EAD-4C0C-B7C4-56A3F757EA38}"/>
              </a:ext>
            </a:extLst>
          </p:cNvPr>
          <p:cNvGrpSpPr/>
          <p:nvPr/>
        </p:nvGrpSpPr>
        <p:grpSpPr>
          <a:xfrm>
            <a:off x="144881" y="587804"/>
            <a:ext cx="1042088" cy="788559"/>
            <a:chOff x="0" y="624691"/>
            <a:chExt cx="3603428" cy="146465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06087F-875B-4691-B4F6-E26F12E77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2C603-6BE9-4C52-ABA4-6A33770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C1570-D9FA-46F7-902A-306CA5FE5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B54108-DEAC-4CFB-BB8B-7CA6CB301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C52318-950F-471B-8C0C-86F0DA7E0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EE9FAF-7613-418B-B83A-DFCF478DD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27EC4D-53C0-4A8D-8441-1A664513EC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1B460F-5A13-410F-9BB6-974F3570C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0217BE-C12C-4BF3-9007-4ADC2719B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76200" cmpd="sng">
              <a:solidFill>
                <a:srgbClr val="9100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910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9AE3B54E-5081-4619-BA59-9B8392B3ADAE}"/>
              </a:ext>
            </a:extLst>
          </p:cNvPr>
          <p:cNvGrpSpPr>
            <a:grpSpLocks/>
          </p:cNvGrpSpPr>
          <p:nvPr/>
        </p:nvGrpSpPr>
        <p:grpSpPr bwMode="auto">
          <a:xfrm>
            <a:off x="738852" y="539318"/>
            <a:ext cx="896234" cy="881444"/>
            <a:chOff x="785813" y="539748"/>
            <a:chExt cx="962298" cy="9461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52B1037-7256-415F-AABC-7BE8B42EF89C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91004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FE914719-C1D7-4ABC-A618-6CB429E71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5298C9B-CDD8-4CE4-9DB7-CA2D61D6BD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948" y="1680388"/>
            <a:ext cx="5445957" cy="4593412"/>
          </a:xfrm>
          <a:prstGeom prst="rect">
            <a:avLst/>
          </a:prstGeom>
        </p:spPr>
      </p:pic>
      <p:sp>
        <p:nvSpPr>
          <p:cNvPr id="30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4850" y="585484"/>
            <a:ext cx="6427961" cy="738664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4800" dirty="0">
                <a:solidFill>
                  <a:srgbClr val="91004F"/>
                </a:solidFill>
                <a:latin typeface="MgOpen Cosmetica" panose="020B0500000300020003" pitchFamily="34" charset="0"/>
              </a:rPr>
              <a:t>Example</a:t>
            </a:r>
            <a:endParaRPr lang="en-GB" altLang="en-NA" sz="2800" dirty="0">
              <a:solidFill>
                <a:srgbClr val="91004F"/>
              </a:solidFill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25718"/>
      </p:ext>
    </p:extLst>
  </p:cSld>
  <p:clrMapOvr>
    <a:masterClrMapping/>
  </p:clrMapOvr>
</p:sld>
</file>

<file path=ppt/theme/theme1.xml><?xml version="1.0" encoding="utf-8"?>
<a:theme xmlns:a="http://schemas.openxmlformats.org/drawingml/2006/main" name="CCPA Presentation for Polic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CPA Presentation for Police" id="{6B1F0E36-F9D7-4302-8AF6-FF7D21684B65}" vid="{9BF36CCD-B7D2-429D-9468-23F238B1DC0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4207</TotalTime>
  <Words>1093</Words>
  <Application>Microsoft Office PowerPoint</Application>
  <PresentationFormat>On-screen Show (4:3)</PresentationFormat>
  <Paragraphs>170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Wingdings</vt:lpstr>
      <vt:lpstr>Arial</vt:lpstr>
      <vt:lpstr>MgOpen Cosmetica</vt:lpstr>
      <vt:lpstr>CCPA Presentation for Police</vt:lpstr>
      <vt:lpstr>Child Care and Protection Act 3 of 2015 </vt:lpstr>
      <vt:lpstr>Overview</vt:lpstr>
      <vt:lpstr>1.  What are prevention and        early intervention services?  </vt:lpstr>
      <vt:lpstr>Namibian Constitution </vt:lpstr>
      <vt:lpstr>UN Convention on the  Rights of the Child</vt:lpstr>
      <vt:lpstr>African Charter on the Rights  and Welfare of the Child  </vt:lpstr>
      <vt:lpstr>Objectives  </vt:lpstr>
      <vt:lpstr>Example</vt:lpstr>
      <vt:lpstr>Example</vt:lpstr>
      <vt:lpstr>Components of intervention   </vt:lpstr>
      <vt:lpstr>Examples  </vt:lpstr>
      <vt:lpstr>Participatory programmes </vt:lpstr>
      <vt:lpstr>Planning, monitoring  &amp; evaluation  </vt:lpstr>
      <vt:lpstr>Prevention services   </vt:lpstr>
      <vt:lpstr>Example </vt:lpstr>
      <vt:lpstr>Early intervention services </vt:lpstr>
      <vt:lpstr>2. How are prevention and early       intervention services provided?  </vt:lpstr>
      <vt:lpstr>Examples  </vt:lpstr>
      <vt:lpstr>What services are needed?</vt:lpstr>
      <vt:lpstr>Establishing prevention and  early intervention services  </vt:lpstr>
      <vt:lpstr>Government funding for prevention  and early intervention services  </vt:lpstr>
      <vt:lpstr>3.  Participation in prevention and       early intervention services</vt:lpstr>
      <vt:lpstr>Risk and protective factors  </vt:lpstr>
      <vt:lpstr>Court orders after  social worker investigation  </vt:lpstr>
      <vt:lpstr>Court orders after  social worker investigation </vt:lpstr>
      <vt:lpstr>3. Examples of successful programmes  </vt:lpstr>
    </vt:vector>
  </TitlesOfParts>
  <Company>Legal Assistance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Consent</dc:title>
  <dc:creator>rcoomer</dc:creator>
  <cp:lastModifiedBy>Perri</cp:lastModifiedBy>
  <cp:revision>1271</cp:revision>
  <dcterms:created xsi:type="dcterms:W3CDTF">2009-04-14T14:35:01Z</dcterms:created>
  <dcterms:modified xsi:type="dcterms:W3CDTF">2020-05-12T10:11:58Z</dcterms:modified>
</cp:coreProperties>
</file>