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7.jpg" ContentType="image/jpeg"/>
  <Override PartName="/ppt/media/image13.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72" r:id="rId2"/>
    <p:sldId id="273" r:id="rId3"/>
    <p:sldId id="306" r:id="rId4"/>
    <p:sldId id="307" r:id="rId5"/>
    <p:sldId id="274" r:id="rId6"/>
    <p:sldId id="302" r:id="rId7"/>
    <p:sldId id="276" r:id="rId8"/>
    <p:sldId id="288" r:id="rId9"/>
    <p:sldId id="294" r:id="rId10"/>
    <p:sldId id="312" r:id="rId11"/>
    <p:sldId id="286" r:id="rId12"/>
    <p:sldId id="296" r:id="rId13"/>
    <p:sldId id="313" r:id="rId14"/>
    <p:sldId id="314" r:id="rId15"/>
    <p:sldId id="315" r:id="rId16"/>
    <p:sldId id="269" r:id="rId17"/>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000"/>
    <a:srgbClr val="00552B"/>
    <a:srgbClr val="809236"/>
    <a:srgbClr val="0AD4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047" autoAdjust="0"/>
  </p:normalViewPr>
  <p:slideViewPr>
    <p:cSldViewPr>
      <p:cViewPr varScale="1">
        <p:scale>
          <a:sx n="54" d="100"/>
          <a:sy n="54" d="100"/>
        </p:scale>
        <p:origin x="90" y="528"/>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85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86C6DC23-38ED-4129-89E1-2296C01F00E9}" type="datetimeFigureOut">
              <a:rPr lang="en-GB" smtClean="0"/>
              <a:t>07/08/2024</a:t>
            </a:fld>
            <a:endParaRPr lang="en-GB"/>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7E9F47EC-7995-4002-9E4E-42A1E7C6336C}" type="slidenum">
              <a:rPr lang="en-GB" smtClean="0"/>
              <a:t>‹#›</a:t>
            </a:fld>
            <a:endParaRPr lang="en-GB"/>
          </a:p>
        </p:txBody>
      </p:sp>
    </p:spTree>
    <p:extLst>
      <p:ext uri="{BB962C8B-B14F-4D97-AF65-F5344CB8AC3E}">
        <p14:creationId xmlns:p14="http://schemas.microsoft.com/office/powerpoint/2010/main" val="2800290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500">
        <p:cover dir="d"/>
      </p:transition>
    </mc:Choice>
    <mc:Fallback xmlns="">
      <p:transition spd="slow">
        <p:cover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6" name="bk object 16"/>
          <p:cNvSpPr/>
          <p:nvPr/>
        </p:nvSpPr>
        <p:spPr>
          <a:xfrm>
            <a:off x="601333" y="899301"/>
            <a:ext cx="8267651" cy="84835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0820674" y="898025"/>
            <a:ext cx="3958411" cy="3251199"/>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13863649" y="5674557"/>
            <a:ext cx="1459865" cy="2438400"/>
          </a:xfrm>
          <a:custGeom>
            <a:avLst/>
            <a:gdLst/>
            <a:ahLst/>
            <a:cxnLst/>
            <a:rect l="l" t="t" r="r" b="b"/>
            <a:pathLst>
              <a:path w="1459865" h="2438400">
                <a:moveTo>
                  <a:pt x="505126" y="2438399"/>
                </a:moveTo>
                <a:lnTo>
                  <a:pt x="220016" y="2438399"/>
                </a:lnTo>
                <a:lnTo>
                  <a:pt x="167180" y="2425699"/>
                </a:lnTo>
                <a:lnTo>
                  <a:pt x="118606" y="2412999"/>
                </a:lnTo>
                <a:lnTo>
                  <a:pt x="78673" y="2400299"/>
                </a:lnTo>
                <a:lnTo>
                  <a:pt x="38864" y="2362199"/>
                </a:lnTo>
                <a:lnTo>
                  <a:pt x="18932" y="2311399"/>
                </a:lnTo>
                <a:lnTo>
                  <a:pt x="6343" y="2247899"/>
                </a:lnTo>
                <a:lnTo>
                  <a:pt x="2626" y="2209799"/>
                </a:lnTo>
                <a:lnTo>
                  <a:pt x="535" y="2171699"/>
                </a:lnTo>
                <a:lnTo>
                  <a:pt x="0" y="2133599"/>
                </a:lnTo>
                <a:lnTo>
                  <a:pt x="948" y="2082799"/>
                </a:lnTo>
                <a:lnTo>
                  <a:pt x="3312" y="2044699"/>
                </a:lnTo>
                <a:lnTo>
                  <a:pt x="7020" y="1993899"/>
                </a:lnTo>
                <a:lnTo>
                  <a:pt x="12002" y="1943099"/>
                </a:lnTo>
                <a:lnTo>
                  <a:pt x="18188" y="1892299"/>
                </a:lnTo>
                <a:lnTo>
                  <a:pt x="25508" y="1841499"/>
                </a:lnTo>
                <a:lnTo>
                  <a:pt x="33891" y="1777999"/>
                </a:lnTo>
                <a:lnTo>
                  <a:pt x="43268" y="1727199"/>
                </a:lnTo>
                <a:lnTo>
                  <a:pt x="53567" y="1663699"/>
                </a:lnTo>
                <a:lnTo>
                  <a:pt x="64720" y="1612899"/>
                </a:lnTo>
                <a:lnTo>
                  <a:pt x="76655" y="1549399"/>
                </a:lnTo>
                <a:lnTo>
                  <a:pt x="89303" y="1485899"/>
                </a:lnTo>
                <a:lnTo>
                  <a:pt x="102593" y="1422399"/>
                </a:lnTo>
                <a:lnTo>
                  <a:pt x="116455" y="1371599"/>
                </a:lnTo>
                <a:lnTo>
                  <a:pt x="130818" y="1308099"/>
                </a:lnTo>
                <a:lnTo>
                  <a:pt x="145614" y="1244599"/>
                </a:lnTo>
                <a:lnTo>
                  <a:pt x="160770" y="1193799"/>
                </a:lnTo>
                <a:lnTo>
                  <a:pt x="176218" y="1130299"/>
                </a:lnTo>
                <a:lnTo>
                  <a:pt x="191887" y="1066799"/>
                </a:lnTo>
                <a:lnTo>
                  <a:pt x="207706" y="1015999"/>
                </a:lnTo>
                <a:lnTo>
                  <a:pt x="223606" y="965199"/>
                </a:lnTo>
                <a:lnTo>
                  <a:pt x="239516" y="901699"/>
                </a:lnTo>
                <a:lnTo>
                  <a:pt x="255367" y="850899"/>
                </a:lnTo>
                <a:lnTo>
                  <a:pt x="271087" y="800099"/>
                </a:lnTo>
                <a:lnTo>
                  <a:pt x="286606" y="749299"/>
                </a:lnTo>
                <a:lnTo>
                  <a:pt x="301856" y="698499"/>
                </a:lnTo>
                <a:lnTo>
                  <a:pt x="316764" y="660399"/>
                </a:lnTo>
                <a:lnTo>
                  <a:pt x="331261" y="609599"/>
                </a:lnTo>
                <a:lnTo>
                  <a:pt x="345277" y="571499"/>
                </a:lnTo>
                <a:lnTo>
                  <a:pt x="358742" y="533399"/>
                </a:lnTo>
                <a:lnTo>
                  <a:pt x="371585" y="507999"/>
                </a:lnTo>
                <a:lnTo>
                  <a:pt x="383736" y="469899"/>
                </a:lnTo>
                <a:lnTo>
                  <a:pt x="395125" y="444499"/>
                </a:lnTo>
                <a:lnTo>
                  <a:pt x="435472" y="368299"/>
                </a:lnTo>
                <a:lnTo>
                  <a:pt x="470617" y="317499"/>
                </a:lnTo>
                <a:lnTo>
                  <a:pt x="510345" y="266699"/>
                </a:lnTo>
                <a:lnTo>
                  <a:pt x="553879" y="228599"/>
                </a:lnTo>
                <a:lnTo>
                  <a:pt x="600448" y="190499"/>
                </a:lnTo>
                <a:lnTo>
                  <a:pt x="649276" y="152399"/>
                </a:lnTo>
                <a:lnTo>
                  <a:pt x="801577" y="76199"/>
                </a:lnTo>
                <a:lnTo>
                  <a:pt x="851703" y="63499"/>
                </a:lnTo>
                <a:lnTo>
                  <a:pt x="900219" y="38099"/>
                </a:lnTo>
                <a:lnTo>
                  <a:pt x="946350" y="25399"/>
                </a:lnTo>
                <a:lnTo>
                  <a:pt x="989322" y="25399"/>
                </a:lnTo>
                <a:lnTo>
                  <a:pt x="1028363" y="12699"/>
                </a:lnTo>
                <a:lnTo>
                  <a:pt x="1062696" y="0"/>
                </a:lnTo>
                <a:lnTo>
                  <a:pt x="1181276" y="0"/>
                </a:lnTo>
                <a:lnTo>
                  <a:pt x="1213589" y="25399"/>
                </a:lnTo>
                <a:lnTo>
                  <a:pt x="1244076" y="50799"/>
                </a:lnTo>
                <a:lnTo>
                  <a:pt x="1253593" y="63499"/>
                </a:lnTo>
                <a:lnTo>
                  <a:pt x="1124999" y="63499"/>
                </a:lnTo>
                <a:lnTo>
                  <a:pt x="1103476" y="76199"/>
                </a:lnTo>
                <a:lnTo>
                  <a:pt x="1075201" y="76199"/>
                </a:lnTo>
                <a:lnTo>
                  <a:pt x="1041073" y="88899"/>
                </a:lnTo>
                <a:lnTo>
                  <a:pt x="1001989" y="88899"/>
                </a:lnTo>
                <a:lnTo>
                  <a:pt x="958845" y="101599"/>
                </a:lnTo>
                <a:lnTo>
                  <a:pt x="912539" y="114299"/>
                </a:lnTo>
                <a:lnTo>
                  <a:pt x="863968" y="139699"/>
                </a:lnTo>
                <a:lnTo>
                  <a:pt x="814029" y="152399"/>
                </a:lnTo>
                <a:lnTo>
                  <a:pt x="713637" y="203199"/>
                </a:lnTo>
                <a:lnTo>
                  <a:pt x="664978" y="228599"/>
                </a:lnTo>
                <a:lnTo>
                  <a:pt x="618540" y="266699"/>
                </a:lnTo>
                <a:lnTo>
                  <a:pt x="575220" y="304799"/>
                </a:lnTo>
                <a:lnTo>
                  <a:pt x="535916" y="355599"/>
                </a:lnTo>
                <a:lnTo>
                  <a:pt x="501524" y="393699"/>
                </a:lnTo>
                <a:lnTo>
                  <a:pt x="472942" y="457199"/>
                </a:lnTo>
                <a:lnTo>
                  <a:pt x="460177" y="482599"/>
                </a:lnTo>
                <a:lnTo>
                  <a:pt x="446799" y="507999"/>
                </a:lnTo>
                <a:lnTo>
                  <a:pt x="432868" y="546099"/>
                </a:lnTo>
                <a:lnTo>
                  <a:pt x="418450" y="584199"/>
                </a:lnTo>
                <a:lnTo>
                  <a:pt x="403607" y="634999"/>
                </a:lnTo>
                <a:lnTo>
                  <a:pt x="388403" y="673099"/>
                </a:lnTo>
                <a:lnTo>
                  <a:pt x="372900" y="723899"/>
                </a:lnTo>
                <a:lnTo>
                  <a:pt x="357164" y="774699"/>
                </a:lnTo>
                <a:lnTo>
                  <a:pt x="341256" y="825499"/>
                </a:lnTo>
                <a:lnTo>
                  <a:pt x="309180" y="927099"/>
                </a:lnTo>
                <a:lnTo>
                  <a:pt x="293139" y="990599"/>
                </a:lnTo>
                <a:lnTo>
                  <a:pt x="277180" y="1041399"/>
                </a:lnTo>
                <a:lnTo>
                  <a:pt x="261367" y="1104899"/>
                </a:lnTo>
                <a:lnTo>
                  <a:pt x="245763" y="1155699"/>
                </a:lnTo>
                <a:lnTo>
                  <a:pt x="230432" y="1219199"/>
                </a:lnTo>
                <a:lnTo>
                  <a:pt x="215436" y="1282699"/>
                </a:lnTo>
                <a:lnTo>
                  <a:pt x="200840" y="1346199"/>
                </a:lnTo>
                <a:lnTo>
                  <a:pt x="186706" y="1396999"/>
                </a:lnTo>
                <a:lnTo>
                  <a:pt x="173099" y="1460499"/>
                </a:lnTo>
                <a:lnTo>
                  <a:pt x="160080" y="1523999"/>
                </a:lnTo>
                <a:lnTo>
                  <a:pt x="147715" y="1574799"/>
                </a:lnTo>
                <a:lnTo>
                  <a:pt x="136065" y="1638299"/>
                </a:lnTo>
                <a:lnTo>
                  <a:pt x="125195" y="1701799"/>
                </a:lnTo>
                <a:lnTo>
                  <a:pt x="115168" y="1752599"/>
                </a:lnTo>
                <a:lnTo>
                  <a:pt x="106047" y="1803399"/>
                </a:lnTo>
                <a:lnTo>
                  <a:pt x="97896" y="1866899"/>
                </a:lnTo>
                <a:lnTo>
                  <a:pt x="90778" y="1917699"/>
                </a:lnTo>
                <a:lnTo>
                  <a:pt x="84756" y="1968499"/>
                </a:lnTo>
                <a:lnTo>
                  <a:pt x="76255" y="2057399"/>
                </a:lnTo>
                <a:lnTo>
                  <a:pt x="73903" y="2108199"/>
                </a:lnTo>
                <a:lnTo>
                  <a:pt x="72901" y="2146299"/>
                </a:lnTo>
                <a:lnTo>
                  <a:pt x="73311" y="2184399"/>
                </a:lnTo>
                <a:lnTo>
                  <a:pt x="78626" y="2247899"/>
                </a:lnTo>
                <a:lnTo>
                  <a:pt x="90355" y="2298699"/>
                </a:lnTo>
                <a:lnTo>
                  <a:pt x="98783" y="2311399"/>
                </a:lnTo>
                <a:lnTo>
                  <a:pt x="109004" y="2336799"/>
                </a:lnTo>
                <a:lnTo>
                  <a:pt x="124018" y="2336799"/>
                </a:lnTo>
                <a:lnTo>
                  <a:pt x="156098" y="2349499"/>
                </a:lnTo>
                <a:lnTo>
                  <a:pt x="205802" y="2362199"/>
                </a:lnTo>
                <a:lnTo>
                  <a:pt x="896027" y="2362199"/>
                </a:lnTo>
                <a:lnTo>
                  <a:pt x="702962" y="2412999"/>
                </a:lnTo>
                <a:lnTo>
                  <a:pt x="653510" y="2412999"/>
                </a:lnTo>
                <a:lnTo>
                  <a:pt x="603937" y="2425699"/>
                </a:lnTo>
                <a:lnTo>
                  <a:pt x="554416" y="2425699"/>
                </a:lnTo>
                <a:lnTo>
                  <a:pt x="505126" y="2438399"/>
                </a:lnTo>
                <a:close/>
              </a:path>
              <a:path w="1459865" h="2438400">
                <a:moveTo>
                  <a:pt x="896027" y="2362199"/>
                </a:moveTo>
                <a:lnTo>
                  <a:pt x="531124" y="2362199"/>
                </a:lnTo>
                <a:lnTo>
                  <a:pt x="577806" y="2349499"/>
                </a:lnTo>
                <a:lnTo>
                  <a:pt x="625489" y="2349499"/>
                </a:lnTo>
                <a:lnTo>
                  <a:pt x="722661" y="2324099"/>
                </a:lnTo>
                <a:lnTo>
                  <a:pt x="771553" y="2324099"/>
                </a:lnTo>
                <a:lnTo>
                  <a:pt x="820250" y="2311399"/>
                </a:lnTo>
                <a:lnTo>
                  <a:pt x="868454" y="2285999"/>
                </a:lnTo>
                <a:lnTo>
                  <a:pt x="962187" y="2260599"/>
                </a:lnTo>
                <a:lnTo>
                  <a:pt x="1007119" y="2235199"/>
                </a:lnTo>
                <a:lnTo>
                  <a:pt x="1050362" y="2222499"/>
                </a:lnTo>
                <a:lnTo>
                  <a:pt x="1091618" y="2197099"/>
                </a:lnTo>
                <a:lnTo>
                  <a:pt x="1130589" y="2171699"/>
                </a:lnTo>
                <a:lnTo>
                  <a:pt x="1166975" y="2146299"/>
                </a:lnTo>
                <a:lnTo>
                  <a:pt x="1200477" y="2108199"/>
                </a:lnTo>
                <a:lnTo>
                  <a:pt x="1230798" y="2082799"/>
                </a:lnTo>
                <a:lnTo>
                  <a:pt x="1257638" y="2044699"/>
                </a:lnTo>
                <a:lnTo>
                  <a:pt x="1280698" y="2006599"/>
                </a:lnTo>
                <a:lnTo>
                  <a:pt x="1299680" y="1968499"/>
                </a:lnTo>
                <a:lnTo>
                  <a:pt x="1314285" y="1917699"/>
                </a:lnTo>
                <a:lnTo>
                  <a:pt x="1323843" y="1892299"/>
                </a:lnTo>
                <a:lnTo>
                  <a:pt x="1332711" y="1854199"/>
                </a:lnTo>
                <a:lnTo>
                  <a:pt x="1340890" y="1803399"/>
                </a:lnTo>
                <a:lnTo>
                  <a:pt x="1348379" y="1765299"/>
                </a:lnTo>
                <a:lnTo>
                  <a:pt x="1355179" y="1714499"/>
                </a:lnTo>
                <a:lnTo>
                  <a:pt x="1361290" y="1663699"/>
                </a:lnTo>
                <a:lnTo>
                  <a:pt x="1366713" y="1625599"/>
                </a:lnTo>
                <a:lnTo>
                  <a:pt x="1371446" y="1574799"/>
                </a:lnTo>
                <a:lnTo>
                  <a:pt x="1375491" y="1511299"/>
                </a:lnTo>
                <a:lnTo>
                  <a:pt x="1378848" y="1460499"/>
                </a:lnTo>
                <a:lnTo>
                  <a:pt x="1381517" y="1409699"/>
                </a:lnTo>
                <a:lnTo>
                  <a:pt x="1383498" y="1358899"/>
                </a:lnTo>
                <a:lnTo>
                  <a:pt x="1384792" y="1295399"/>
                </a:lnTo>
                <a:lnTo>
                  <a:pt x="1385246" y="1257299"/>
                </a:lnTo>
                <a:lnTo>
                  <a:pt x="1385317" y="1181099"/>
                </a:lnTo>
                <a:lnTo>
                  <a:pt x="1384549" y="1130299"/>
                </a:lnTo>
                <a:lnTo>
                  <a:pt x="1383094" y="1066799"/>
                </a:lnTo>
                <a:lnTo>
                  <a:pt x="1380952" y="1003299"/>
                </a:lnTo>
                <a:lnTo>
                  <a:pt x="1374610" y="888999"/>
                </a:lnTo>
                <a:lnTo>
                  <a:pt x="1370410" y="838199"/>
                </a:lnTo>
                <a:lnTo>
                  <a:pt x="1365524" y="787399"/>
                </a:lnTo>
                <a:lnTo>
                  <a:pt x="1359952" y="723899"/>
                </a:lnTo>
                <a:lnTo>
                  <a:pt x="1353696" y="673099"/>
                </a:lnTo>
                <a:lnTo>
                  <a:pt x="1346754" y="622299"/>
                </a:lnTo>
                <a:lnTo>
                  <a:pt x="1339126" y="571499"/>
                </a:lnTo>
                <a:lnTo>
                  <a:pt x="1330815" y="520699"/>
                </a:lnTo>
                <a:lnTo>
                  <a:pt x="1321818" y="469899"/>
                </a:lnTo>
                <a:lnTo>
                  <a:pt x="1312138" y="419099"/>
                </a:lnTo>
                <a:lnTo>
                  <a:pt x="1301773" y="380999"/>
                </a:lnTo>
                <a:lnTo>
                  <a:pt x="1290724" y="330199"/>
                </a:lnTo>
                <a:lnTo>
                  <a:pt x="1278991" y="292099"/>
                </a:lnTo>
                <a:lnTo>
                  <a:pt x="1266575" y="253999"/>
                </a:lnTo>
                <a:lnTo>
                  <a:pt x="1253475" y="215899"/>
                </a:lnTo>
                <a:lnTo>
                  <a:pt x="1225227" y="165099"/>
                </a:lnTo>
                <a:lnTo>
                  <a:pt x="1210079" y="139699"/>
                </a:lnTo>
                <a:lnTo>
                  <a:pt x="1196142" y="114299"/>
                </a:lnTo>
                <a:lnTo>
                  <a:pt x="1179313" y="88899"/>
                </a:lnTo>
                <a:lnTo>
                  <a:pt x="1160065" y="76199"/>
                </a:lnTo>
                <a:lnTo>
                  <a:pt x="1138875" y="63499"/>
                </a:lnTo>
                <a:lnTo>
                  <a:pt x="1253593" y="63499"/>
                </a:lnTo>
                <a:lnTo>
                  <a:pt x="1272626" y="88899"/>
                </a:lnTo>
                <a:lnTo>
                  <a:pt x="1288322" y="126999"/>
                </a:lnTo>
                <a:lnTo>
                  <a:pt x="1303333" y="152399"/>
                </a:lnTo>
                <a:lnTo>
                  <a:pt x="1317657" y="190499"/>
                </a:lnTo>
                <a:lnTo>
                  <a:pt x="1331294" y="215899"/>
                </a:lnTo>
                <a:lnTo>
                  <a:pt x="1344246" y="253999"/>
                </a:lnTo>
                <a:lnTo>
                  <a:pt x="1356510" y="292099"/>
                </a:lnTo>
                <a:lnTo>
                  <a:pt x="1368087" y="342899"/>
                </a:lnTo>
                <a:lnTo>
                  <a:pt x="1378978" y="380999"/>
                </a:lnTo>
                <a:lnTo>
                  <a:pt x="1389181" y="431799"/>
                </a:lnTo>
                <a:lnTo>
                  <a:pt x="1398696" y="482599"/>
                </a:lnTo>
                <a:lnTo>
                  <a:pt x="1407524" y="533399"/>
                </a:lnTo>
                <a:lnTo>
                  <a:pt x="1415665" y="584199"/>
                </a:lnTo>
                <a:lnTo>
                  <a:pt x="1423117" y="634999"/>
                </a:lnTo>
                <a:lnTo>
                  <a:pt x="1429881" y="685799"/>
                </a:lnTo>
                <a:lnTo>
                  <a:pt x="1435957" y="736599"/>
                </a:lnTo>
                <a:lnTo>
                  <a:pt x="1441345" y="800099"/>
                </a:lnTo>
                <a:lnTo>
                  <a:pt x="1446044" y="850899"/>
                </a:lnTo>
                <a:lnTo>
                  <a:pt x="1450054" y="914399"/>
                </a:lnTo>
                <a:lnTo>
                  <a:pt x="1453376" y="965199"/>
                </a:lnTo>
                <a:lnTo>
                  <a:pt x="1456008" y="1028699"/>
                </a:lnTo>
                <a:lnTo>
                  <a:pt x="1457951" y="1079499"/>
                </a:lnTo>
                <a:lnTo>
                  <a:pt x="1459205" y="1142999"/>
                </a:lnTo>
                <a:lnTo>
                  <a:pt x="1459656" y="1193799"/>
                </a:lnTo>
                <a:lnTo>
                  <a:pt x="1459643" y="1257299"/>
                </a:lnTo>
                <a:lnTo>
                  <a:pt x="1458828" y="1320799"/>
                </a:lnTo>
                <a:lnTo>
                  <a:pt x="1457322" y="1371599"/>
                </a:lnTo>
                <a:lnTo>
                  <a:pt x="1455126" y="1422399"/>
                </a:lnTo>
                <a:lnTo>
                  <a:pt x="1452240" y="1485899"/>
                </a:lnTo>
                <a:lnTo>
                  <a:pt x="1448663" y="1536699"/>
                </a:lnTo>
                <a:lnTo>
                  <a:pt x="1444396" y="1587499"/>
                </a:lnTo>
                <a:lnTo>
                  <a:pt x="1439437" y="1638299"/>
                </a:lnTo>
                <a:lnTo>
                  <a:pt x="1433788" y="1689099"/>
                </a:lnTo>
                <a:lnTo>
                  <a:pt x="1427447" y="1739899"/>
                </a:lnTo>
                <a:lnTo>
                  <a:pt x="1420415" y="1777999"/>
                </a:lnTo>
                <a:lnTo>
                  <a:pt x="1412692" y="1828799"/>
                </a:lnTo>
                <a:lnTo>
                  <a:pt x="1404276" y="1866899"/>
                </a:lnTo>
                <a:lnTo>
                  <a:pt x="1395169" y="1904999"/>
                </a:lnTo>
                <a:lnTo>
                  <a:pt x="1385370" y="1943099"/>
                </a:lnTo>
                <a:lnTo>
                  <a:pt x="1371661" y="1981199"/>
                </a:lnTo>
                <a:lnTo>
                  <a:pt x="1354488" y="2019299"/>
                </a:lnTo>
                <a:lnTo>
                  <a:pt x="1334027" y="2057399"/>
                </a:lnTo>
                <a:lnTo>
                  <a:pt x="1310453" y="2095499"/>
                </a:lnTo>
                <a:lnTo>
                  <a:pt x="1283943" y="2133599"/>
                </a:lnTo>
                <a:lnTo>
                  <a:pt x="1254672" y="2158999"/>
                </a:lnTo>
                <a:lnTo>
                  <a:pt x="1222817" y="2184399"/>
                </a:lnTo>
                <a:lnTo>
                  <a:pt x="1188552" y="2222499"/>
                </a:lnTo>
                <a:lnTo>
                  <a:pt x="1152055" y="2247899"/>
                </a:lnTo>
                <a:lnTo>
                  <a:pt x="1113500" y="2273299"/>
                </a:lnTo>
                <a:lnTo>
                  <a:pt x="1073064" y="2285999"/>
                </a:lnTo>
                <a:lnTo>
                  <a:pt x="1030923" y="2311399"/>
                </a:lnTo>
                <a:lnTo>
                  <a:pt x="987253" y="2324099"/>
                </a:lnTo>
                <a:lnTo>
                  <a:pt x="942229" y="2349499"/>
                </a:lnTo>
                <a:lnTo>
                  <a:pt x="896027" y="2362199"/>
                </a:lnTo>
                <a:close/>
              </a:path>
            </a:pathLst>
          </a:custGeom>
          <a:solidFill>
            <a:srgbClr val="040507"/>
          </a:solidFill>
        </p:spPr>
        <p:txBody>
          <a:bodyPr wrap="square" lIns="0" tIns="0" rIns="0" bIns="0" rtlCol="0"/>
          <a:lstStyle/>
          <a:p>
            <a:endParaRPr/>
          </a:p>
        </p:txBody>
      </p:sp>
      <p:sp>
        <p:nvSpPr>
          <p:cNvPr id="19" name="bk object 19"/>
          <p:cNvSpPr/>
          <p:nvPr/>
        </p:nvSpPr>
        <p:spPr>
          <a:xfrm>
            <a:off x="14630364" y="5401071"/>
            <a:ext cx="927735" cy="1526540"/>
          </a:xfrm>
          <a:custGeom>
            <a:avLst/>
            <a:gdLst/>
            <a:ahLst/>
            <a:cxnLst/>
            <a:rect l="l" t="t" r="r" b="b"/>
            <a:pathLst>
              <a:path w="927734" h="1526540">
                <a:moveTo>
                  <a:pt x="41920" y="1526534"/>
                </a:moveTo>
                <a:lnTo>
                  <a:pt x="36956" y="1526534"/>
                </a:lnTo>
                <a:lnTo>
                  <a:pt x="26537" y="1525032"/>
                </a:lnTo>
                <a:lnTo>
                  <a:pt x="17000" y="1520695"/>
                </a:lnTo>
                <a:lnTo>
                  <a:pt x="8984" y="1513773"/>
                </a:lnTo>
                <a:lnTo>
                  <a:pt x="3127" y="1504518"/>
                </a:lnTo>
                <a:lnTo>
                  <a:pt x="0" y="1490234"/>
                </a:lnTo>
                <a:lnTo>
                  <a:pt x="2527" y="1476346"/>
                </a:lnTo>
                <a:lnTo>
                  <a:pt x="10092" y="1464412"/>
                </a:lnTo>
                <a:lnTo>
                  <a:pt x="22080" y="1455994"/>
                </a:lnTo>
                <a:lnTo>
                  <a:pt x="853851" y="1091616"/>
                </a:lnTo>
                <a:lnTo>
                  <a:pt x="853851" y="36816"/>
                </a:lnTo>
                <a:lnTo>
                  <a:pt x="856752" y="22483"/>
                </a:lnTo>
                <a:lnTo>
                  <a:pt x="864666" y="10781"/>
                </a:lnTo>
                <a:lnTo>
                  <a:pt x="876405" y="2892"/>
                </a:lnTo>
                <a:lnTo>
                  <a:pt x="890782" y="0"/>
                </a:lnTo>
                <a:lnTo>
                  <a:pt x="905159" y="2892"/>
                </a:lnTo>
                <a:lnTo>
                  <a:pt x="916898" y="10781"/>
                </a:lnTo>
                <a:lnTo>
                  <a:pt x="924812" y="22483"/>
                </a:lnTo>
                <a:lnTo>
                  <a:pt x="927714" y="36816"/>
                </a:lnTo>
                <a:lnTo>
                  <a:pt x="927714" y="1115650"/>
                </a:lnTo>
                <a:lnTo>
                  <a:pt x="905643" y="1149359"/>
                </a:lnTo>
                <a:lnTo>
                  <a:pt x="46972" y="1525518"/>
                </a:lnTo>
                <a:lnTo>
                  <a:pt x="41920" y="1526534"/>
                </a:lnTo>
                <a:close/>
              </a:path>
            </a:pathLst>
          </a:custGeom>
          <a:solidFill>
            <a:srgbClr val="040507"/>
          </a:solidFill>
        </p:spPr>
        <p:txBody>
          <a:bodyPr wrap="square" lIns="0" tIns="0" rIns="0" bIns="0" rtlCol="0"/>
          <a:lstStyle/>
          <a:p>
            <a:endParaRPr/>
          </a:p>
        </p:txBody>
      </p:sp>
      <p:sp>
        <p:nvSpPr>
          <p:cNvPr id="20" name="bk object 20"/>
          <p:cNvSpPr/>
          <p:nvPr/>
        </p:nvSpPr>
        <p:spPr>
          <a:xfrm>
            <a:off x="14556533" y="6550511"/>
            <a:ext cx="421640" cy="257175"/>
          </a:xfrm>
          <a:custGeom>
            <a:avLst/>
            <a:gdLst/>
            <a:ahLst/>
            <a:cxnLst/>
            <a:rect l="l" t="t" r="r" b="b"/>
            <a:pathLst>
              <a:path w="421640" h="257175">
                <a:moveTo>
                  <a:pt x="384701" y="257059"/>
                </a:moveTo>
                <a:lnTo>
                  <a:pt x="378866" y="257059"/>
                </a:lnTo>
                <a:lnTo>
                  <a:pt x="372957" y="255675"/>
                </a:lnTo>
                <a:lnTo>
                  <a:pt x="19537" y="69237"/>
                </a:lnTo>
                <a:lnTo>
                  <a:pt x="8183" y="59975"/>
                </a:lnTo>
                <a:lnTo>
                  <a:pt x="1506" y="47527"/>
                </a:lnTo>
                <a:lnTo>
                  <a:pt x="0" y="33493"/>
                </a:lnTo>
                <a:lnTo>
                  <a:pt x="4159" y="19476"/>
                </a:lnTo>
                <a:lnTo>
                  <a:pt x="13465" y="8158"/>
                </a:lnTo>
                <a:lnTo>
                  <a:pt x="25965" y="1501"/>
                </a:lnTo>
                <a:lnTo>
                  <a:pt x="40042" y="0"/>
                </a:lnTo>
                <a:lnTo>
                  <a:pt x="54076" y="4146"/>
                </a:lnTo>
                <a:lnTo>
                  <a:pt x="402000" y="187682"/>
                </a:lnTo>
                <a:lnTo>
                  <a:pt x="413354" y="196944"/>
                </a:lnTo>
                <a:lnTo>
                  <a:pt x="420031" y="209393"/>
                </a:lnTo>
                <a:lnTo>
                  <a:pt x="421537" y="223426"/>
                </a:lnTo>
                <a:lnTo>
                  <a:pt x="417378" y="237443"/>
                </a:lnTo>
                <a:lnTo>
                  <a:pt x="411337" y="245777"/>
                </a:lnTo>
                <a:lnTo>
                  <a:pt x="403521" y="251934"/>
                </a:lnTo>
                <a:lnTo>
                  <a:pt x="394464" y="255750"/>
                </a:lnTo>
                <a:lnTo>
                  <a:pt x="384701" y="257059"/>
                </a:lnTo>
                <a:close/>
              </a:path>
            </a:pathLst>
          </a:custGeom>
          <a:solidFill>
            <a:srgbClr val="040507"/>
          </a:solidFill>
        </p:spPr>
        <p:txBody>
          <a:bodyPr wrap="square" lIns="0" tIns="0" rIns="0" bIns="0" rtlCol="0"/>
          <a:lstStyle/>
          <a:p>
            <a:endParaRPr/>
          </a:p>
        </p:txBody>
      </p:sp>
      <p:sp>
        <p:nvSpPr>
          <p:cNvPr id="21" name="bk object 21"/>
          <p:cNvSpPr/>
          <p:nvPr/>
        </p:nvSpPr>
        <p:spPr>
          <a:xfrm>
            <a:off x="14630917" y="6393696"/>
            <a:ext cx="124460" cy="296545"/>
          </a:xfrm>
          <a:custGeom>
            <a:avLst/>
            <a:gdLst/>
            <a:ahLst/>
            <a:cxnLst/>
            <a:rect l="l" t="t" r="r" b="b"/>
            <a:pathLst>
              <a:path w="124459" h="296545">
                <a:moveTo>
                  <a:pt x="90381" y="296415"/>
                </a:moveTo>
                <a:lnTo>
                  <a:pt x="87663" y="296415"/>
                </a:lnTo>
                <a:lnTo>
                  <a:pt x="75488" y="294342"/>
                </a:lnTo>
                <a:lnTo>
                  <a:pt x="386" y="44489"/>
                </a:lnTo>
                <a:lnTo>
                  <a:pt x="0" y="29873"/>
                </a:lnTo>
                <a:lnTo>
                  <a:pt x="5091" y="16705"/>
                </a:lnTo>
                <a:lnTo>
                  <a:pt x="14770" y="6407"/>
                </a:lnTo>
                <a:lnTo>
                  <a:pt x="28144" y="398"/>
                </a:lnTo>
                <a:lnTo>
                  <a:pt x="42787" y="0"/>
                </a:lnTo>
                <a:lnTo>
                  <a:pt x="55998" y="5077"/>
                </a:lnTo>
                <a:lnTo>
                  <a:pt x="66339" y="14732"/>
                </a:lnTo>
                <a:lnTo>
                  <a:pt x="72373" y="28069"/>
                </a:lnTo>
                <a:lnTo>
                  <a:pt x="123679" y="251381"/>
                </a:lnTo>
                <a:lnTo>
                  <a:pt x="124065" y="265997"/>
                </a:lnTo>
                <a:lnTo>
                  <a:pt x="118974" y="279165"/>
                </a:lnTo>
                <a:lnTo>
                  <a:pt x="109295" y="289463"/>
                </a:lnTo>
                <a:lnTo>
                  <a:pt x="95921" y="295473"/>
                </a:lnTo>
                <a:lnTo>
                  <a:pt x="93158" y="296091"/>
                </a:lnTo>
                <a:lnTo>
                  <a:pt x="90381" y="296415"/>
                </a:lnTo>
                <a:close/>
              </a:path>
            </a:pathLst>
          </a:custGeom>
          <a:solidFill>
            <a:srgbClr val="040507"/>
          </a:solidFill>
        </p:spPr>
        <p:txBody>
          <a:bodyPr wrap="square" lIns="0" tIns="0" rIns="0" bIns="0" rtlCol="0"/>
          <a:lstStyle/>
          <a:p>
            <a:endParaRPr/>
          </a:p>
        </p:txBody>
      </p:sp>
      <p:sp>
        <p:nvSpPr>
          <p:cNvPr id="22" name="bk object 22"/>
          <p:cNvSpPr/>
          <p:nvPr/>
        </p:nvSpPr>
        <p:spPr>
          <a:xfrm>
            <a:off x="14630737" y="6676248"/>
            <a:ext cx="480059" cy="744855"/>
          </a:xfrm>
          <a:custGeom>
            <a:avLst/>
            <a:gdLst/>
            <a:ahLst/>
            <a:cxnLst/>
            <a:rect l="l" t="t" r="r" b="b"/>
            <a:pathLst>
              <a:path w="480059" h="744854">
                <a:moveTo>
                  <a:pt x="36537" y="744709"/>
                </a:moveTo>
                <a:lnTo>
                  <a:pt x="30037" y="744709"/>
                </a:lnTo>
                <a:lnTo>
                  <a:pt x="23449" y="743016"/>
                </a:lnTo>
                <a:lnTo>
                  <a:pt x="17481" y="739422"/>
                </a:lnTo>
                <a:lnTo>
                  <a:pt x="6673" y="729537"/>
                </a:lnTo>
                <a:lnTo>
                  <a:pt x="712" y="716735"/>
                </a:lnTo>
                <a:lnTo>
                  <a:pt x="0" y="702637"/>
                </a:lnTo>
                <a:lnTo>
                  <a:pt x="4939" y="688866"/>
                </a:lnTo>
                <a:lnTo>
                  <a:pt x="411451" y="17426"/>
                </a:lnTo>
                <a:lnTo>
                  <a:pt x="421367" y="6653"/>
                </a:lnTo>
                <a:lnTo>
                  <a:pt x="434210" y="710"/>
                </a:lnTo>
                <a:lnTo>
                  <a:pt x="448352" y="0"/>
                </a:lnTo>
                <a:lnTo>
                  <a:pt x="462165" y="4923"/>
                </a:lnTo>
                <a:lnTo>
                  <a:pt x="472973" y="14809"/>
                </a:lnTo>
                <a:lnTo>
                  <a:pt x="478934" y="27611"/>
                </a:lnTo>
                <a:lnTo>
                  <a:pt x="479646" y="41709"/>
                </a:lnTo>
                <a:lnTo>
                  <a:pt x="474707" y="55479"/>
                </a:lnTo>
                <a:lnTo>
                  <a:pt x="68195" y="726920"/>
                </a:lnTo>
                <a:lnTo>
                  <a:pt x="36537" y="744709"/>
                </a:lnTo>
                <a:close/>
              </a:path>
            </a:pathLst>
          </a:custGeom>
          <a:solidFill>
            <a:srgbClr val="040507"/>
          </a:solidFill>
        </p:spPr>
        <p:txBody>
          <a:bodyPr wrap="square" lIns="0" tIns="0" rIns="0" bIns="0" rtlCol="0"/>
          <a:lstStyle/>
          <a:p>
            <a:endParaRPr/>
          </a:p>
        </p:txBody>
      </p:sp>
      <p:sp>
        <p:nvSpPr>
          <p:cNvPr id="23" name="bk object 23"/>
          <p:cNvSpPr/>
          <p:nvPr/>
        </p:nvSpPr>
        <p:spPr>
          <a:xfrm>
            <a:off x="14742926" y="7162051"/>
            <a:ext cx="113664" cy="432434"/>
          </a:xfrm>
          <a:custGeom>
            <a:avLst/>
            <a:gdLst/>
            <a:ahLst/>
            <a:cxnLst/>
            <a:rect l="l" t="t" r="r" b="b"/>
            <a:pathLst>
              <a:path w="113665" h="432434">
                <a:moveTo>
                  <a:pt x="77999" y="432370"/>
                </a:moveTo>
                <a:lnTo>
                  <a:pt x="76640" y="432370"/>
                </a:lnTo>
                <a:lnTo>
                  <a:pt x="63372" y="429901"/>
                </a:lnTo>
                <a:lnTo>
                  <a:pt x="52132" y="423057"/>
                </a:lnTo>
                <a:lnTo>
                  <a:pt x="43983" y="412681"/>
                </a:lnTo>
                <a:lnTo>
                  <a:pt x="39989" y="399618"/>
                </a:lnTo>
                <a:lnTo>
                  <a:pt x="0" y="40659"/>
                </a:lnTo>
                <a:lnTo>
                  <a:pt x="1299" y="26093"/>
                </a:lnTo>
                <a:lnTo>
                  <a:pt x="7866" y="13592"/>
                </a:lnTo>
                <a:lnTo>
                  <a:pt x="18654" y="4460"/>
                </a:lnTo>
                <a:lnTo>
                  <a:pt x="32617" y="0"/>
                </a:lnTo>
                <a:lnTo>
                  <a:pt x="47229" y="1201"/>
                </a:lnTo>
                <a:lnTo>
                  <a:pt x="59769" y="7758"/>
                </a:lnTo>
                <a:lnTo>
                  <a:pt x="68930" y="18565"/>
                </a:lnTo>
                <a:lnTo>
                  <a:pt x="73404" y="32515"/>
                </a:lnTo>
                <a:lnTo>
                  <a:pt x="113394" y="391474"/>
                </a:lnTo>
                <a:lnTo>
                  <a:pt x="112095" y="406040"/>
                </a:lnTo>
                <a:lnTo>
                  <a:pt x="80776" y="432134"/>
                </a:lnTo>
                <a:lnTo>
                  <a:pt x="77999" y="432370"/>
                </a:lnTo>
                <a:close/>
              </a:path>
            </a:pathLst>
          </a:custGeom>
          <a:solidFill>
            <a:srgbClr val="040507"/>
          </a:solidFill>
        </p:spPr>
        <p:txBody>
          <a:bodyPr wrap="square" lIns="0" tIns="0" rIns="0" bIns="0" rtlCol="0"/>
          <a:lstStyle/>
          <a:p>
            <a:endParaRPr/>
          </a:p>
        </p:txBody>
      </p:sp>
      <p:sp>
        <p:nvSpPr>
          <p:cNvPr id="24" name="bk object 24"/>
          <p:cNvSpPr/>
          <p:nvPr/>
        </p:nvSpPr>
        <p:spPr>
          <a:xfrm>
            <a:off x="14320496" y="7064282"/>
            <a:ext cx="555625" cy="232410"/>
          </a:xfrm>
          <a:custGeom>
            <a:avLst/>
            <a:gdLst/>
            <a:ahLst/>
            <a:cxnLst/>
            <a:rect l="l" t="t" r="r" b="b"/>
            <a:pathLst>
              <a:path w="555625" h="232409">
                <a:moveTo>
                  <a:pt x="40648" y="232001"/>
                </a:moveTo>
                <a:lnTo>
                  <a:pt x="36822" y="232001"/>
                </a:lnTo>
                <a:lnTo>
                  <a:pt x="25519" y="230227"/>
                </a:lnTo>
                <a:lnTo>
                  <a:pt x="15392" y="225162"/>
                </a:lnTo>
                <a:lnTo>
                  <a:pt x="7212" y="217196"/>
                </a:lnTo>
                <a:lnTo>
                  <a:pt x="1751" y="206716"/>
                </a:lnTo>
                <a:lnTo>
                  <a:pt x="0" y="192193"/>
                </a:lnTo>
                <a:lnTo>
                  <a:pt x="3834" y="178603"/>
                </a:lnTo>
                <a:lnTo>
                  <a:pt x="12500" y="167443"/>
                </a:lnTo>
                <a:lnTo>
                  <a:pt x="25240" y="160209"/>
                </a:lnTo>
                <a:lnTo>
                  <a:pt x="506664" y="1752"/>
                </a:lnTo>
                <a:lnTo>
                  <a:pt x="521239" y="0"/>
                </a:lnTo>
                <a:lnTo>
                  <a:pt x="534870" y="3823"/>
                </a:lnTo>
                <a:lnTo>
                  <a:pt x="546062" y="12465"/>
                </a:lnTo>
                <a:lnTo>
                  <a:pt x="553316" y="25167"/>
                </a:lnTo>
                <a:lnTo>
                  <a:pt x="555068" y="39690"/>
                </a:lnTo>
                <a:lnTo>
                  <a:pt x="551233" y="53280"/>
                </a:lnTo>
                <a:lnTo>
                  <a:pt x="542567" y="64440"/>
                </a:lnTo>
                <a:lnTo>
                  <a:pt x="529827" y="71674"/>
                </a:lnTo>
                <a:lnTo>
                  <a:pt x="44548" y="231397"/>
                </a:lnTo>
                <a:lnTo>
                  <a:pt x="40648" y="232001"/>
                </a:lnTo>
                <a:close/>
              </a:path>
            </a:pathLst>
          </a:custGeom>
          <a:solidFill>
            <a:srgbClr val="040507"/>
          </a:solidFill>
        </p:spPr>
        <p:txBody>
          <a:bodyPr wrap="square" lIns="0" tIns="0" rIns="0" bIns="0" rtlCol="0"/>
          <a:lstStyle/>
          <a:p>
            <a:endParaRPr/>
          </a:p>
        </p:txBody>
      </p:sp>
      <p:sp>
        <p:nvSpPr>
          <p:cNvPr id="25" name="bk object 25"/>
          <p:cNvSpPr/>
          <p:nvPr/>
        </p:nvSpPr>
        <p:spPr>
          <a:xfrm>
            <a:off x="15827711" y="5674528"/>
            <a:ext cx="1459865" cy="2438400"/>
          </a:xfrm>
          <a:custGeom>
            <a:avLst/>
            <a:gdLst/>
            <a:ahLst/>
            <a:cxnLst/>
            <a:rect l="l" t="t" r="r" b="b"/>
            <a:pathLst>
              <a:path w="1459865" h="2438400">
                <a:moveTo>
                  <a:pt x="1239635" y="2438399"/>
                </a:moveTo>
                <a:lnTo>
                  <a:pt x="954629" y="2438399"/>
                </a:lnTo>
                <a:lnTo>
                  <a:pt x="905336" y="2425699"/>
                </a:lnTo>
                <a:lnTo>
                  <a:pt x="855813" y="2425699"/>
                </a:lnTo>
                <a:lnTo>
                  <a:pt x="806236" y="2412999"/>
                </a:lnTo>
                <a:lnTo>
                  <a:pt x="756782" y="2412999"/>
                </a:lnTo>
                <a:lnTo>
                  <a:pt x="517497" y="2349499"/>
                </a:lnTo>
                <a:lnTo>
                  <a:pt x="472469" y="2324099"/>
                </a:lnTo>
                <a:lnTo>
                  <a:pt x="428795" y="2311399"/>
                </a:lnTo>
                <a:lnTo>
                  <a:pt x="386650" y="2285999"/>
                </a:lnTo>
                <a:lnTo>
                  <a:pt x="346210" y="2273299"/>
                </a:lnTo>
                <a:lnTo>
                  <a:pt x="307652" y="2247899"/>
                </a:lnTo>
                <a:lnTo>
                  <a:pt x="271150" y="2222499"/>
                </a:lnTo>
                <a:lnTo>
                  <a:pt x="236882" y="2184399"/>
                </a:lnTo>
                <a:lnTo>
                  <a:pt x="205022" y="2158999"/>
                </a:lnTo>
                <a:lnTo>
                  <a:pt x="175748" y="2133599"/>
                </a:lnTo>
                <a:lnTo>
                  <a:pt x="149234" y="2095499"/>
                </a:lnTo>
                <a:lnTo>
                  <a:pt x="125656" y="2057399"/>
                </a:lnTo>
                <a:lnTo>
                  <a:pt x="105191" y="2019299"/>
                </a:lnTo>
                <a:lnTo>
                  <a:pt x="88014" y="1981199"/>
                </a:lnTo>
                <a:lnTo>
                  <a:pt x="74302" y="1943099"/>
                </a:lnTo>
                <a:lnTo>
                  <a:pt x="64502" y="1904999"/>
                </a:lnTo>
                <a:lnTo>
                  <a:pt x="55394" y="1866899"/>
                </a:lnTo>
                <a:lnTo>
                  <a:pt x="46977" y="1828799"/>
                </a:lnTo>
                <a:lnTo>
                  <a:pt x="39252" y="1777999"/>
                </a:lnTo>
                <a:lnTo>
                  <a:pt x="32219" y="1739899"/>
                </a:lnTo>
                <a:lnTo>
                  <a:pt x="25877" y="1689099"/>
                </a:lnTo>
                <a:lnTo>
                  <a:pt x="20227" y="1638299"/>
                </a:lnTo>
                <a:lnTo>
                  <a:pt x="15267" y="1587499"/>
                </a:lnTo>
                <a:lnTo>
                  <a:pt x="10999" y="1536699"/>
                </a:lnTo>
                <a:lnTo>
                  <a:pt x="7421" y="1485899"/>
                </a:lnTo>
                <a:lnTo>
                  <a:pt x="4534" y="1422399"/>
                </a:lnTo>
                <a:lnTo>
                  <a:pt x="2337" y="1371599"/>
                </a:lnTo>
                <a:lnTo>
                  <a:pt x="830" y="1320799"/>
                </a:lnTo>
                <a:lnTo>
                  <a:pt x="14" y="1257299"/>
                </a:lnTo>
                <a:lnTo>
                  <a:pt x="0" y="1193799"/>
                </a:lnTo>
                <a:lnTo>
                  <a:pt x="450" y="1142999"/>
                </a:lnTo>
                <a:lnTo>
                  <a:pt x="1703" y="1079499"/>
                </a:lnTo>
                <a:lnTo>
                  <a:pt x="3645" y="1028699"/>
                </a:lnTo>
                <a:lnTo>
                  <a:pt x="6276" y="965199"/>
                </a:lnTo>
                <a:lnTo>
                  <a:pt x="9597" y="914399"/>
                </a:lnTo>
                <a:lnTo>
                  <a:pt x="13606" y="850899"/>
                </a:lnTo>
                <a:lnTo>
                  <a:pt x="18305" y="800099"/>
                </a:lnTo>
                <a:lnTo>
                  <a:pt x="23691" y="736599"/>
                </a:lnTo>
                <a:lnTo>
                  <a:pt x="29767" y="685799"/>
                </a:lnTo>
                <a:lnTo>
                  <a:pt x="36530" y="634999"/>
                </a:lnTo>
                <a:lnTo>
                  <a:pt x="43982" y="584199"/>
                </a:lnTo>
                <a:lnTo>
                  <a:pt x="52122" y="533399"/>
                </a:lnTo>
                <a:lnTo>
                  <a:pt x="60949" y="482599"/>
                </a:lnTo>
                <a:lnTo>
                  <a:pt x="70464" y="431799"/>
                </a:lnTo>
                <a:lnTo>
                  <a:pt x="80667" y="380999"/>
                </a:lnTo>
                <a:lnTo>
                  <a:pt x="91557" y="342899"/>
                </a:lnTo>
                <a:lnTo>
                  <a:pt x="103134" y="292099"/>
                </a:lnTo>
                <a:lnTo>
                  <a:pt x="115398" y="253999"/>
                </a:lnTo>
                <a:lnTo>
                  <a:pt x="128349" y="215899"/>
                </a:lnTo>
                <a:lnTo>
                  <a:pt x="141986" y="190499"/>
                </a:lnTo>
                <a:lnTo>
                  <a:pt x="156310" y="152399"/>
                </a:lnTo>
                <a:lnTo>
                  <a:pt x="171321" y="126999"/>
                </a:lnTo>
                <a:lnTo>
                  <a:pt x="187017" y="88899"/>
                </a:lnTo>
                <a:lnTo>
                  <a:pt x="215567" y="50799"/>
                </a:lnTo>
                <a:lnTo>
                  <a:pt x="246054" y="25399"/>
                </a:lnTo>
                <a:lnTo>
                  <a:pt x="278366" y="0"/>
                </a:lnTo>
                <a:lnTo>
                  <a:pt x="396948" y="0"/>
                </a:lnTo>
                <a:lnTo>
                  <a:pt x="431283" y="12699"/>
                </a:lnTo>
                <a:lnTo>
                  <a:pt x="470324" y="25399"/>
                </a:lnTo>
                <a:lnTo>
                  <a:pt x="513298" y="25399"/>
                </a:lnTo>
                <a:lnTo>
                  <a:pt x="559430" y="38099"/>
                </a:lnTo>
                <a:lnTo>
                  <a:pt x="607947" y="63499"/>
                </a:lnTo>
                <a:lnTo>
                  <a:pt x="320782" y="63499"/>
                </a:lnTo>
                <a:lnTo>
                  <a:pt x="299600" y="76199"/>
                </a:lnTo>
                <a:lnTo>
                  <a:pt x="280354" y="88899"/>
                </a:lnTo>
                <a:lnTo>
                  <a:pt x="263517" y="114299"/>
                </a:lnTo>
                <a:lnTo>
                  <a:pt x="249564" y="139699"/>
                </a:lnTo>
                <a:lnTo>
                  <a:pt x="234417" y="165099"/>
                </a:lnTo>
                <a:lnTo>
                  <a:pt x="206171" y="215899"/>
                </a:lnTo>
                <a:lnTo>
                  <a:pt x="193073" y="253999"/>
                </a:lnTo>
                <a:lnTo>
                  <a:pt x="180658" y="292099"/>
                </a:lnTo>
                <a:lnTo>
                  <a:pt x="168927" y="330199"/>
                </a:lnTo>
                <a:lnTo>
                  <a:pt x="157880" y="380999"/>
                </a:lnTo>
                <a:lnTo>
                  <a:pt x="147516" y="419099"/>
                </a:lnTo>
                <a:lnTo>
                  <a:pt x="137837" y="469899"/>
                </a:lnTo>
                <a:lnTo>
                  <a:pt x="128842" y="520699"/>
                </a:lnTo>
                <a:lnTo>
                  <a:pt x="120532" y="571499"/>
                </a:lnTo>
                <a:lnTo>
                  <a:pt x="112907" y="622299"/>
                </a:lnTo>
                <a:lnTo>
                  <a:pt x="105966" y="673099"/>
                </a:lnTo>
                <a:lnTo>
                  <a:pt x="99711" y="723899"/>
                </a:lnTo>
                <a:lnTo>
                  <a:pt x="94141" y="787399"/>
                </a:lnTo>
                <a:lnTo>
                  <a:pt x="89257" y="838199"/>
                </a:lnTo>
                <a:lnTo>
                  <a:pt x="85058" y="888999"/>
                </a:lnTo>
                <a:lnTo>
                  <a:pt x="78719" y="1003299"/>
                </a:lnTo>
                <a:lnTo>
                  <a:pt x="76579" y="1066799"/>
                </a:lnTo>
                <a:lnTo>
                  <a:pt x="75126" y="1130299"/>
                </a:lnTo>
                <a:lnTo>
                  <a:pt x="74359" y="1181099"/>
                </a:lnTo>
                <a:lnTo>
                  <a:pt x="74279" y="1244599"/>
                </a:lnTo>
                <a:lnTo>
                  <a:pt x="74886" y="1295399"/>
                </a:lnTo>
                <a:lnTo>
                  <a:pt x="76181" y="1358899"/>
                </a:lnTo>
                <a:lnTo>
                  <a:pt x="78163" y="1409699"/>
                </a:lnTo>
                <a:lnTo>
                  <a:pt x="80833" y="1460499"/>
                </a:lnTo>
                <a:lnTo>
                  <a:pt x="84191" y="1511299"/>
                </a:lnTo>
                <a:lnTo>
                  <a:pt x="88237" y="1574799"/>
                </a:lnTo>
                <a:lnTo>
                  <a:pt x="92972" y="1625599"/>
                </a:lnTo>
                <a:lnTo>
                  <a:pt x="98395" y="1663699"/>
                </a:lnTo>
                <a:lnTo>
                  <a:pt x="104506" y="1714499"/>
                </a:lnTo>
                <a:lnTo>
                  <a:pt x="111307" y="1765299"/>
                </a:lnTo>
                <a:lnTo>
                  <a:pt x="118797" y="1803399"/>
                </a:lnTo>
                <a:lnTo>
                  <a:pt x="126976" y="1854199"/>
                </a:lnTo>
                <a:lnTo>
                  <a:pt x="135844" y="1892299"/>
                </a:lnTo>
                <a:lnTo>
                  <a:pt x="145402" y="1917699"/>
                </a:lnTo>
                <a:lnTo>
                  <a:pt x="160008" y="1968499"/>
                </a:lnTo>
                <a:lnTo>
                  <a:pt x="178990" y="2006599"/>
                </a:lnTo>
                <a:lnTo>
                  <a:pt x="202052" y="2044699"/>
                </a:lnTo>
                <a:lnTo>
                  <a:pt x="228893" y="2082799"/>
                </a:lnTo>
                <a:lnTo>
                  <a:pt x="259216" y="2108199"/>
                </a:lnTo>
                <a:lnTo>
                  <a:pt x="292721" y="2146299"/>
                </a:lnTo>
                <a:lnTo>
                  <a:pt x="329110" y="2171699"/>
                </a:lnTo>
                <a:lnTo>
                  <a:pt x="368084" y="2197099"/>
                </a:lnTo>
                <a:lnTo>
                  <a:pt x="409344" y="2222499"/>
                </a:lnTo>
                <a:lnTo>
                  <a:pt x="452590" y="2235199"/>
                </a:lnTo>
                <a:lnTo>
                  <a:pt x="497526" y="2260599"/>
                </a:lnTo>
                <a:lnTo>
                  <a:pt x="591266" y="2285999"/>
                </a:lnTo>
                <a:lnTo>
                  <a:pt x="639474" y="2311399"/>
                </a:lnTo>
                <a:lnTo>
                  <a:pt x="688175" y="2324099"/>
                </a:lnTo>
                <a:lnTo>
                  <a:pt x="737070" y="2324099"/>
                </a:lnTo>
                <a:lnTo>
                  <a:pt x="834248" y="2349499"/>
                </a:lnTo>
                <a:lnTo>
                  <a:pt x="881933" y="2349499"/>
                </a:lnTo>
                <a:lnTo>
                  <a:pt x="928618" y="2362199"/>
                </a:lnTo>
                <a:lnTo>
                  <a:pt x="1420792" y="2362199"/>
                </a:lnTo>
                <a:lnTo>
                  <a:pt x="1407898" y="2374899"/>
                </a:lnTo>
                <a:lnTo>
                  <a:pt x="1380976" y="2400299"/>
                </a:lnTo>
                <a:lnTo>
                  <a:pt x="1341039" y="2412999"/>
                </a:lnTo>
                <a:lnTo>
                  <a:pt x="1292466" y="2425699"/>
                </a:lnTo>
                <a:lnTo>
                  <a:pt x="1239635" y="2438399"/>
                </a:lnTo>
                <a:close/>
              </a:path>
              <a:path w="1459865" h="2438400">
                <a:moveTo>
                  <a:pt x="1420792" y="2362199"/>
                </a:moveTo>
                <a:lnTo>
                  <a:pt x="1253912" y="2362199"/>
                </a:lnTo>
                <a:lnTo>
                  <a:pt x="1303730" y="2349499"/>
                </a:lnTo>
                <a:lnTo>
                  <a:pt x="1336032" y="2336799"/>
                </a:lnTo>
                <a:lnTo>
                  <a:pt x="1351407" y="2336799"/>
                </a:lnTo>
                <a:lnTo>
                  <a:pt x="1361574" y="2311399"/>
                </a:lnTo>
                <a:lnTo>
                  <a:pt x="1369951" y="2298699"/>
                </a:lnTo>
                <a:lnTo>
                  <a:pt x="1381584" y="2247899"/>
                </a:lnTo>
                <a:lnTo>
                  <a:pt x="1384968" y="2209799"/>
                </a:lnTo>
                <a:lnTo>
                  <a:pt x="1387186" y="2146299"/>
                </a:lnTo>
                <a:lnTo>
                  <a:pt x="1386146" y="2108199"/>
                </a:lnTo>
                <a:lnTo>
                  <a:pt x="1383759" y="2057399"/>
                </a:lnTo>
                <a:lnTo>
                  <a:pt x="1375195" y="1968499"/>
                </a:lnTo>
                <a:lnTo>
                  <a:pt x="1369145" y="1917699"/>
                </a:lnTo>
                <a:lnTo>
                  <a:pt x="1362000" y="1866899"/>
                </a:lnTo>
                <a:lnTo>
                  <a:pt x="1353824" y="1803399"/>
                </a:lnTo>
                <a:lnTo>
                  <a:pt x="1344681" y="1752599"/>
                </a:lnTo>
                <a:lnTo>
                  <a:pt x="1334632" y="1701799"/>
                </a:lnTo>
                <a:lnTo>
                  <a:pt x="1323743" y="1638299"/>
                </a:lnTo>
                <a:lnTo>
                  <a:pt x="1312076" y="1574799"/>
                </a:lnTo>
                <a:lnTo>
                  <a:pt x="1299694" y="1523999"/>
                </a:lnTo>
                <a:lnTo>
                  <a:pt x="1286661" y="1460499"/>
                </a:lnTo>
                <a:lnTo>
                  <a:pt x="1273039" y="1396999"/>
                </a:lnTo>
                <a:lnTo>
                  <a:pt x="1258894" y="1346199"/>
                </a:lnTo>
                <a:lnTo>
                  <a:pt x="1244287" y="1282699"/>
                </a:lnTo>
                <a:lnTo>
                  <a:pt x="1229281" y="1219199"/>
                </a:lnTo>
                <a:lnTo>
                  <a:pt x="1213942" y="1155699"/>
                </a:lnTo>
                <a:lnTo>
                  <a:pt x="1198330" y="1104899"/>
                </a:lnTo>
                <a:lnTo>
                  <a:pt x="1182511" y="1041399"/>
                </a:lnTo>
                <a:lnTo>
                  <a:pt x="1166547" y="990599"/>
                </a:lnTo>
                <a:lnTo>
                  <a:pt x="1150501" y="927099"/>
                </a:lnTo>
                <a:lnTo>
                  <a:pt x="1118419" y="825499"/>
                </a:lnTo>
                <a:lnTo>
                  <a:pt x="1102509" y="774699"/>
                </a:lnTo>
                <a:lnTo>
                  <a:pt x="1086771" y="723899"/>
                </a:lnTo>
                <a:lnTo>
                  <a:pt x="1071268" y="673099"/>
                </a:lnTo>
                <a:lnTo>
                  <a:pt x="1056063" y="634999"/>
                </a:lnTo>
                <a:lnTo>
                  <a:pt x="1041220" y="584199"/>
                </a:lnTo>
                <a:lnTo>
                  <a:pt x="1026802" y="546099"/>
                </a:lnTo>
                <a:lnTo>
                  <a:pt x="1012872" y="507999"/>
                </a:lnTo>
                <a:lnTo>
                  <a:pt x="999494" y="482599"/>
                </a:lnTo>
                <a:lnTo>
                  <a:pt x="986731" y="457199"/>
                </a:lnTo>
                <a:lnTo>
                  <a:pt x="958146" y="393699"/>
                </a:lnTo>
                <a:lnTo>
                  <a:pt x="923752" y="355599"/>
                </a:lnTo>
                <a:lnTo>
                  <a:pt x="884447" y="304799"/>
                </a:lnTo>
                <a:lnTo>
                  <a:pt x="841126" y="266699"/>
                </a:lnTo>
                <a:lnTo>
                  <a:pt x="794687" y="228599"/>
                </a:lnTo>
                <a:lnTo>
                  <a:pt x="746028" y="203199"/>
                </a:lnTo>
                <a:lnTo>
                  <a:pt x="645636" y="152399"/>
                </a:lnTo>
                <a:lnTo>
                  <a:pt x="595697" y="139699"/>
                </a:lnTo>
                <a:lnTo>
                  <a:pt x="547126" y="114299"/>
                </a:lnTo>
                <a:lnTo>
                  <a:pt x="500820" y="101599"/>
                </a:lnTo>
                <a:lnTo>
                  <a:pt x="457676" y="88899"/>
                </a:lnTo>
                <a:lnTo>
                  <a:pt x="418591" y="88899"/>
                </a:lnTo>
                <a:lnTo>
                  <a:pt x="384462" y="76199"/>
                </a:lnTo>
                <a:lnTo>
                  <a:pt x="356186" y="76199"/>
                </a:lnTo>
                <a:lnTo>
                  <a:pt x="334660" y="63499"/>
                </a:lnTo>
                <a:lnTo>
                  <a:pt x="607947" y="63499"/>
                </a:lnTo>
                <a:lnTo>
                  <a:pt x="658074" y="76199"/>
                </a:lnTo>
                <a:lnTo>
                  <a:pt x="810378" y="152399"/>
                </a:lnTo>
                <a:lnTo>
                  <a:pt x="859207" y="190499"/>
                </a:lnTo>
                <a:lnTo>
                  <a:pt x="905776" y="228599"/>
                </a:lnTo>
                <a:lnTo>
                  <a:pt x="949312" y="266699"/>
                </a:lnTo>
                <a:lnTo>
                  <a:pt x="989040" y="317499"/>
                </a:lnTo>
                <a:lnTo>
                  <a:pt x="1024186" y="368299"/>
                </a:lnTo>
                <a:lnTo>
                  <a:pt x="1053976" y="419099"/>
                </a:lnTo>
                <a:lnTo>
                  <a:pt x="1064532" y="444499"/>
                </a:lnTo>
                <a:lnTo>
                  <a:pt x="1075921" y="469899"/>
                </a:lnTo>
                <a:lnTo>
                  <a:pt x="1088072" y="507999"/>
                </a:lnTo>
                <a:lnTo>
                  <a:pt x="1100915" y="533399"/>
                </a:lnTo>
                <a:lnTo>
                  <a:pt x="1114380" y="571499"/>
                </a:lnTo>
                <a:lnTo>
                  <a:pt x="1128396" y="609599"/>
                </a:lnTo>
                <a:lnTo>
                  <a:pt x="1142893" y="660399"/>
                </a:lnTo>
                <a:lnTo>
                  <a:pt x="1157801" y="698499"/>
                </a:lnTo>
                <a:lnTo>
                  <a:pt x="1173050" y="749299"/>
                </a:lnTo>
                <a:lnTo>
                  <a:pt x="1188569" y="800099"/>
                </a:lnTo>
                <a:lnTo>
                  <a:pt x="1204289" y="850899"/>
                </a:lnTo>
                <a:lnTo>
                  <a:pt x="1220139" y="901699"/>
                </a:lnTo>
                <a:lnTo>
                  <a:pt x="1236049" y="965199"/>
                </a:lnTo>
                <a:lnTo>
                  <a:pt x="1251948" y="1015999"/>
                </a:lnTo>
                <a:lnTo>
                  <a:pt x="1267767" y="1066799"/>
                </a:lnTo>
                <a:lnTo>
                  <a:pt x="1283436" y="1130299"/>
                </a:lnTo>
                <a:lnTo>
                  <a:pt x="1298883" y="1193799"/>
                </a:lnTo>
                <a:lnTo>
                  <a:pt x="1314039" y="1244599"/>
                </a:lnTo>
                <a:lnTo>
                  <a:pt x="1328834" y="1308099"/>
                </a:lnTo>
                <a:lnTo>
                  <a:pt x="1343198" y="1371599"/>
                </a:lnTo>
                <a:lnTo>
                  <a:pt x="1357060" y="1422399"/>
                </a:lnTo>
                <a:lnTo>
                  <a:pt x="1370349" y="1485899"/>
                </a:lnTo>
                <a:lnTo>
                  <a:pt x="1382997" y="1549399"/>
                </a:lnTo>
                <a:lnTo>
                  <a:pt x="1394932" y="1612899"/>
                </a:lnTo>
                <a:lnTo>
                  <a:pt x="1406084" y="1663699"/>
                </a:lnTo>
                <a:lnTo>
                  <a:pt x="1416384" y="1727199"/>
                </a:lnTo>
                <a:lnTo>
                  <a:pt x="1425760" y="1777999"/>
                </a:lnTo>
                <a:lnTo>
                  <a:pt x="1434143" y="1841499"/>
                </a:lnTo>
                <a:lnTo>
                  <a:pt x="1441463" y="1892299"/>
                </a:lnTo>
                <a:lnTo>
                  <a:pt x="1447649" y="1943099"/>
                </a:lnTo>
                <a:lnTo>
                  <a:pt x="1452632" y="1993899"/>
                </a:lnTo>
                <a:lnTo>
                  <a:pt x="1456340" y="2044699"/>
                </a:lnTo>
                <a:lnTo>
                  <a:pt x="1458703" y="2082799"/>
                </a:lnTo>
                <a:lnTo>
                  <a:pt x="1459653" y="2133599"/>
                </a:lnTo>
                <a:lnTo>
                  <a:pt x="1459117" y="2171699"/>
                </a:lnTo>
                <a:lnTo>
                  <a:pt x="1457027" y="2209799"/>
                </a:lnTo>
                <a:lnTo>
                  <a:pt x="1453311" y="2247899"/>
                </a:lnTo>
                <a:lnTo>
                  <a:pt x="1447900" y="2285999"/>
                </a:lnTo>
                <a:lnTo>
                  <a:pt x="1431711" y="2336799"/>
                </a:lnTo>
                <a:lnTo>
                  <a:pt x="1420792" y="2362199"/>
                </a:lnTo>
                <a:close/>
              </a:path>
            </a:pathLst>
          </a:custGeom>
          <a:solidFill>
            <a:srgbClr val="040507"/>
          </a:solidFill>
        </p:spPr>
        <p:txBody>
          <a:bodyPr wrap="square" lIns="0" tIns="0" rIns="0" bIns="0" rtlCol="0"/>
          <a:lstStyle/>
          <a:p>
            <a:endParaRPr/>
          </a:p>
        </p:txBody>
      </p:sp>
      <p:sp>
        <p:nvSpPr>
          <p:cNvPr id="26" name="bk object 26"/>
          <p:cNvSpPr/>
          <p:nvPr/>
        </p:nvSpPr>
        <p:spPr>
          <a:xfrm>
            <a:off x="15592970" y="5401071"/>
            <a:ext cx="927735" cy="1526540"/>
          </a:xfrm>
          <a:custGeom>
            <a:avLst/>
            <a:gdLst/>
            <a:ahLst/>
            <a:cxnLst/>
            <a:rect l="l" t="t" r="r" b="b"/>
            <a:pathLst>
              <a:path w="927734" h="1526540">
                <a:moveTo>
                  <a:pt x="890727" y="1526534"/>
                </a:moveTo>
                <a:lnTo>
                  <a:pt x="885764" y="1526534"/>
                </a:lnTo>
                <a:lnTo>
                  <a:pt x="880711" y="1525533"/>
                </a:lnTo>
                <a:lnTo>
                  <a:pt x="22070" y="1149359"/>
                </a:lnTo>
                <a:lnTo>
                  <a:pt x="0" y="1115650"/>
                </a:lnTo>
                <a:lnTo>
                  <a:pt x="0" y="36816"/>
                </a:lnTo>
                <a:lnTo>
                  <a:pt x="2901" y="22483"/>
                </a:lnTo>
                <a:lnTo>
                  <a:pt x="10815" y="10781"/>
                </a:lnTo>
                <a:lnTo>
                  <a:pt x="22554" y="2892"/>
                </a:lnTo>
                <a:lnTo>
                  <a:pt x="36931" y="0"/>
                </a:lnTo>
                <a:lnTo>
                  <a:pt x="51308" y="2892"/>
                </a:lnTo>
                <a:lnTo>
                  <a:pt x="63047" y="10781"/>
                </a:lnTo>
                <a:lnTo>
                  <a:pt x="70961" y="22483"/>
                </a:lnTo>
                <a:lnTo>
                  <a:pt x="73862" y="36816"/>
                </a:lnTo>
                <a:lnTo>
                  <a:pt x="73862" y="1091616"/>
                </a:lnTo>
                <a:lnTo>
                  <a:pt x="905603" y="1455994"/>
                </a:lnTo>
                <a:lnTo>
                  <a:pt x="917595" y="1464412"/>
                </a:lnTo>
                <a:lnTo>
                  <a:pt x="925157" y="1476346"/>
                </a:lnTo>
                <a:lnTo>
                  <a:pt x="927680" y="1490234"/>
                </a:lnTo>
                <a:lnTo>
                  <a:pt x="924556" y="1504518"/>
                </a:lnTo>
                <a:lnTo>
                  <a:pt x="918699" y="1513773"/>
                </a:lnTo>
                <a:lnTo>
                  <a:pt x="910683" y="1520695"/>
                </a:lnTo>
                <a:lnTo>
                  <a:pt x="901146" y="1525032"/>
                </a:lnTo>
                <a:lnTo>
                  <a:pt x="890727" y="1526534"/>
                </a:lnTo>
                <a:close/>
              </a:path>
            </a:pathLst>
          </a:custGeom>
          <a:solidFill>
            <a:srgbClr val="040507"/>
          </a:solidFill>
        </p:spPr>
        <p:txBody>
          <a:bodyPr wrap="square" lIns="0" tIns="0" rIns="0" bIns="0" rtlCol="0"/>
          <a:lstStyle/>
          <a:p>
            <a:endParaRPr/>
          </a:p>
        </p:txBody>
      </p:sp>
      <p:sp>
        <p:nvSpPr>
          <p:cNvPr id="27" name="bk object 27"/>
          <p:cNvSpPr/>
          <p:nvPr/>
        </p:nvSpPr>
        <p:spPr>
          <a:xfrm>
            <a:off x="16172933" y="6550511"/>
            <a:ext cx="421640" cy="257175"/>
          </a:xfrm>
          <a:custGeom>
            <a:avLst/>
            <a:gdLst/>
            <a:ahLst/>
            <a:cxnLst/>
            <a:rect l="l" t="t" r="r" b="b"/>
            <a:pathLst>
              <a:path w="421640" h="257175">
                <a:moveTo>
                  <a:pt x="42671" y="257059"/>
                </a:moveTo>
                <a:lnTo>
                  <a:pt x="36836" y="257059"/>
                </a:lnTo>
                <a:lnTo>
                  <a:pt x="27079" y="255750"/>
                </a:lnTo>
                <a:lnTo>
                  <a:pt x="18021" y="251934"/>
                </a:lnTo>
                <a:lnTo>
                  <a:pt x="10202" y="245777"/>
                </a:lnTo>
                <a:lnTo>
                  <a:pt x="4159" y="237443"/>
                </a:lnTo>
                <a:lnTo>
                  <a:pt x="0" y="223428"/>
                </a:lnTo>
                <a:lnTo>
                  <a:pt x="1506" y="209399"/>
                </a:lnTo>
                <a:lnTo>
                  <a:pt x="8183" y="196951"/>
                </a:lnTo>
                <a:lnTo>
                  <a:pt x="19537" y="187682"/>
                </a:lnTo>
                <a:lnTo>
                  <a:pt x="367476" y="4146"/>
                </a:lnTo>
                <a:lnTo>
                  <a:pt x="381528" y="0"/>
                </a:lnTo>
                <a:lnTo>
                  <a:pt x="395603" y="1501"/>
                </a:lnTo>
                <a:lnTo>
                  <a:pt x="408093" y="8158"/>
                </a:lnTo>
                <a:lnTo>
                  <a:pt x="417393" y="19476"/>
                </a:lnTo>
                <a:lnTo>
                  <a:pt x="421552" y="33491"/>
                </a:lnTo>
                <a:lnTo>
                  <a:pt x="420046" y="47521"/>
                </a:lnTo>
                <a:lnTo>
                  <a:pt x="413369" y="59969"/>
                </a:lnTo>
                <a:lnTo>
                  <a:pt x="402014" y="69237"/>
                </a:lnTo>
                <a:lnTo>
                  <a:pt x="48580" y="255689"/>
                </a:lnTo>
                <a:lnTo>
                  <a:pt x="42671" y="257059"/>
                </a:lnTo>
                <a:close/>
              </a:path>
            </a:pathLst>
          </a:custGeom>
          <a:solidFill>
            <a:srgbClr val="040507"/>
          </a:solidFill>
        </p:spPr>
        <p:txBody>
          <a:bodyPr wrap="square" lIns="0" tIns="0" rIns="0" bIns="0" rtlCol="0"/>
          <a:lstStyle/>
          <a:p>
            <a:endParaRPr/>
          </a:p>
        </p:txBody>
      </p:sp>
      <p:sp>
        <p:nvSpPr>
          <p:cNvPr id="28" name="bk object 28"/>
          <p:cNvSpPr/>
          <p:nvPr/>
        </p:nvSpPr>
        <p:spPr>
          <a:xfrm>
            <a:off x="16396051" y="6393689"/>
            <a:ext cx="124460" cy="296545"/>
          </a:xfrm>
          <a:custGeom>
            <a:avLst/>
            <a:gdLst/>
            <a:ahLst/>
            <a:cxnLst/>
            <a:rect l="l" t="t" r="r" b="b"/>
            <a:pathLst>
              <a:path w="124459" h="296545">
                <a:moveTo>
                  <a:pt x="36415" y="296421"/>
                </a:moveTo>
                <a:lnTo>
                  <a:pt x="33682" y="296421"/>
                </a:lnTo>
                <a:lnTo>
                  <a:pt x="30919" y="296112"/>
                </a:lnTo>
                <a:lnTo>
                  <a:pt x="28142" y="295479"/>
                </a:lnTo>
                <a:lnTo>
                  <a:pt x="14774" y="289463"/>
                </a:lnTo>
                <a:lnTo>
                  <a:pt x="5095" y="279165"/>
                </a:lnTo>
                <a:lnTo>
                  <a:pt x="0" y="266001"/>
                </a:lnTo>
                <a:lnTo>
                  <a:pt x="384" y="251387"/>
                </a:lnTo>
                <a:lnTo>
                  <a:pt x="51660" y="28075"/>
                </a:lnTo>
                <a:lnTo>
                  <a:pt x="57690" y="14736"/>
                </a:lnTo>
                <a:lnTo>
                  <a:pt x="68024" y="5078"/>
                </a:lnTo>
                <a:lnTo>
                  <a:pt x="81234" y="0"/>
                </a:lnTo>
                <a:lnTo>
                  <a:pt x="95889" y="404"/>
                </a:lnTo>
                <a:lnTo>
                  <a:pt x="109257" y="6419"/>
                </a:lnTo>
                <a:lnTo>
                  <a:pt x="118936" y="16717"/>
                </a:lnTo>
                <a:lnTo>
                  <a:pt x="124031" y="29881"/>
                </a:lnTo>
                <a:lnTo>
                  <a:pt x="123647" y="44495"/>
                </a:lnTo>
                <a:lnTo>
                  <a:pt x="72371" y="267808"/>
                </a:lnTo>
                <a:lnTo>
                  <a:pt x="36415" y="296421"/>
                </a:lnTo>
                <a:close/>
              </a:path>
            </a:pathLst>
          </a:custGeom>
          <a:solidFill>
            <a:srgbClr val="040507"/>
          </a:solidFill>
        </p:spPr>
        <p:txBody>
          <a:bodyPr wrap="square" lIns="0" tIns="0" rIns="0" bIns="0" rtlCol="0"/>
          <a:lstStyle/>
          <a:p>
            <a:endParaRPr/>
          </a:p>
        </p:txBody>
      </p:sp>
      <p:sp>
        <p:nvSpPr>
          <p:cNvPr id="29" name="bk object 29"/>
          <p:cNvSpPr/>
          <p:nvPr/>
        </p:nvSpPr>
        <p:spPr>
          <a:xfrm>
            <a:off x="16040662" y="6676267"/>
            <a:ext cx="480059" cy="744855"/>
          </a:xfrm>
          <a:custGeom>
            <a:avLst/>
            <a:gdLst/>
            <a:ahLst/>
            <a:cxnLst/>
            <a:rect l="l" t="t" r="r" b="b"/>
            <a:pathLst>
              <a:path w="480059" h="744854">
                <a:moveTo>
                  <a:pt x="449579" y="744691"/>
                </a:moveTo>
                <a:lnTo>
                  <a:pt x="443079" y="744691"/>
                </a:lnTo>
                <a:lnTo>
                  <a:pt x="433830" y="743520"/>
                </a:lnTo>
                <a:lnTo>
                  <a:pt x="4939" y="55461"/>
                </a:lnTo>
                <a:lnTo>
                  <a:pt x="0" y="41690"/>
                </a:lnTo>
                <a:lnTo>
                  <a:pt x="712" y="27593"/>
                </a:lnTo>
                <a:lnTo>
                  <a:pt x="6674" y="14790"/>
                </a:lnTo>
                <a:lnTo>
                  <a:pt x="17481" y="4905"/>
                </a:lnTo>
                <a:lnTo>
                  <a:pt x="31286" y="0"/>
                </a:lnTo>
                <a:lnTo>
                  <a:pt x="45425" y="708"/>
                </a:lnTo>
                <a:lnTo>
                  <a:pt x="58270" y="6640"/>
                </a:lnTo>
                <a:lnTo>
                  <a:pt x="68195" y="17408"/>
                </a:lnTo>
                <a:lnTo>
                  <a:pt x="474677" y="688848"/>
                </a:lnTo>
                <a:lnTo>
                  <a:pt x="479617" y="702618"/>
                </a:lnTo>
                <a:lnTo>
                  <a:pt x="478904" y="716716"/>
                </a:lnTo>
                <a:lnTo>
                  <a:pt x="472943" y="729519"/>
                </a:lnTo>
                <a:lnTo>
                  <a:pt x="462135" y="739404"/>
                </a:lnTo>
                <a:lnTo>
                  <a:pt x="456168" y="742982"/>
                </a:lnTo>
                <a:lnTo>
                  <a:pt x="449579" y="744691"/>
                </a:lnTo>
                <a:close/>
              </a:path>
            </a:pathLst>
          </a:custGeom>
          <a:solidFill>
            <a:srgbClr val="040507"/>
          </a:solidFill>
        </p:spPr>
        <p:txBody>
          <a:bodyPr wrap="square" lIns="0" tIns="0" rIns="0" bIns="0" rtlCol="0"/>
          <a:lstStyle/>
          <a:p>
            <a:endParaRPr/>
          </a:p>
        </p:txBody>
      </p:sp>
      <p:sp>
        <p:nvSpPr>
          <p:cNvPr id="30" name="bk object 30"/>
          <p:cNvSpPr/>
          <p:nvPr/>
        </p:nvSpPr>
        <p:spPr>
          <a:xfrm>
            <a:off x="16294727" y="7162051"/>
            <a:ext cx="113664" cy="432434"/>
          </a:xfrm>
          <a:custGeom>
            <a:avLst/>
            <a:gdLst/>
            <a:ahLst/>
            <a:cxnLst/>
            <a:rect l="l" t="t" r="r" b="b"/>
            <a:pathLst>
              <a:path w="113665" h="432434">
                <a:moveTo>
                  <a:pt x="36739" y="432369"/>
                </a:moveTo>
                <a:lnTo>
                  <a:pt x="35380" y="432369"/>
                </a:lnTo>
                <a:lnTo>
                  <a:pt x="33991" y="432295"/>
                </a:lnTo>
                <a:lnTo>
                  <a:pt x="1299" y="406042"/>
                </a:lnTo>
                <a:lnTo>
                  <a:pt x="0" y="391474"/>
                </a:lnTo>
                <a:lnTo>
                  <a:pt x="39989" y="32515"/>
                </a:lnTo>
                <a:lnTo>
                  <a:pt x="44430" y="18563"/>
                </a:lnTo>
                <a:lnTo>
                  <a:pt x="53557" y="7753"/>
                </a:lnTo>
                <a:lnTo>
                  <a:pt x="66097" y="1195"/>
                </a:lnTo>
                <a:lnTo>
                  <a:pt x="80776" y="0"/>
                </a:lnTo>
                <a:lnTo>
                  <a:pt x="94739" y="4454"/>
                </a:lnTo>
                <a:lnTo>
                  <a:pt x="105527" y="13586"/>
                </a:lnTo>
                <a:lnTo>
                  <a:pt x="112095" y="26091"/>
                </a:lnTo>
                <a:lnTo>
                  <a:pt x="113394" y="40659"/>
                </a:lnTo>
                <a:lnTo>
                  <a:pt x="73404" y="399618"/>
                </a:lnTo>
                <a:lnTo>
                  <a:pt x="69402" y="412681"/>
                </a:lnTo>
                <a:lnTo>
                  <a:pt x="61248" y="423056"/>
                </a:lnTo>
                <a:lnTo>
                  <a:pt x="50007" y="429900"/>
                </a:lnTo>
                <a:lnTo>
                  <a:pt x="36739" y="432369"/>
                </a:lnTo>
                <a:close/>
              </a:path>
            </a:pathLst>
          </a:custGeom>
          <a:solidFill>
            <a:srgbClr val="040507"/>
          </a:solidFill>
        </p:spPr>
        <p:txBody>
          <a:bodyPr wrap="square" lIns="0" tIns="0" rIns="0" bIns="0" rtlCol="0"/>
          <a:lstStyle/>
          <a:p>
            <a:endParaRPr/>
          </a:p>
        </p:txBody>
      </p:sp>
      <p:sp>
        <p:nvSpPr>
          <p:cNvPr id="31" name="bk object 31"/>
          <p:cNvSpPr/>
          <p:nvPr/>
        </p:nvSpPr>
        <p:spPr>
          <a:xfrm>
            <a:off x="16275476" y="7064288"/>
            <a:ext cx="555625" cy="232410"/>
          </a:xfrm>
          <a:custGeom>
            <a:avLst/>
            <a:gdLst/>
            <a:ahLst/>
            <a:cxnLst/>
            <a:rect l="l" t="t" r="r" b="b"/>
            <a:pathLst>
              <a:path w="555625" h="232409">
                <a:moveTo>
                  <a:pt x="518225" y="231995"/>
                </a:moveTo>
                <a:lnTo>
                  <a:pt x="514384" y="231995"/>
                </a:lnTo>
                <a:lnTo>
                  <a:pt x="510498" y="231391"/>
                </a:lnTo>
                <a:lnTo>
                  <a:pt x="25234" y="71667"/>
                </a:lnTo>
                <a:lnTo>
                  <a:pt x="12496" y="64426"/>
                </a:lnTo>
                <a:lnTo>
                  <a:pt x="3834" y="53263"/>
                </a:lnTo>
                <a:lnTo>
                  <a:pt x="0" y="39676"/>
                </a:lnTo>
                <a:lnTo>
                  <a:pt x="1745" y="25161"/>
                </a:lnTo>
                <a:lnTo>
                  <a:pt x="8997" y="12461"/>
                </a:lnTo>
                <a:lnTo>
                  <a:pt x="20185" y="3822"/>
                </a:lnTo>
                <a:lnTo>
                  <a:pt x="33816" y="0"/>
                </a:lnTo>
                <a:lnTo>
                  <a:pt x="48397" y="1746"/>
                </a:lnTo>
                <a:lnTo>
                  <a:pt x="529806" y="160203"/>
                </a:lnTo>
                <a:lnTo>
                  <a:pt x="542544" y="167445"/>
                </a:lnTo>
                <a:lnTo>
                  <a:pt x="551206" y="178608"/>
                </a:lnTo>
                <a:lnTo>
                  <a:pt x="555040" y="192195"/>
                </a:lnTo>
                <a:lnTo>
                  <a:pt x="553294" y="206709"/>
                </a:lnTo>
                <a:lnTo>
                  <a:pt x="547840" y="217190"/>
                </a:lnTo>
                <a:lnTo>
                  <a:pt x="539660" y="225156"/>
                </a:lnTo>
                <a:lnTo>
                  <a:pt x="529529" y="230221"/>
                </a:lnTo>
                <a:lnTo>
                  <a:pt x="518225" y="231995"/>
                </a:lnTo>
                <a:close/>
              </a:path>
            </a:pathLst>
          </a:custGeom>
          <a:solidFill>
            <a:srgbClr val="040507"/>
          </a:solidFill>
        </p:spPr>
        <p:txBody>
          <a:bodyPr wrap="square" lIns="0" tIns="0" rIns="0" bIns="0" rtlCol="0"/>
          <a:lstStyle/>
          <a:p>
            <a:endParaRPr/>
          </a:p>
        </p:txBody>
      </p:sp>
      <p:sp>
        <p:nvSpPr>
          <p:cNvPr id="32" name="bk object 32"/>
          <p:cNvSpPr/>
          <p:nvPr/>
        </p:nvSpPr>
        <p:spPr>
          <a:xfrm>
            <a:off x="8865662" y="4994162"/>
            <a:ext cx="2105024" cy="3228974"/>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0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500">
        <p:cover dir="d"/>
      </p:transition>
    </mc:Choice>
    <mc:Fallback xmlns="">
      <p:transition spd="slow">
        <p:cover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chemeClr val="tx1"/>
                </a:solidFill>
                <a:latin typeface="Arial"/>
                <a:cs typeface="Arial"/>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500">
        <p:cover dir="d"/>
      </p:transition>
    </mc:Choice>
    <mc:Fallback xmlns="">
      <p:transition spd="slow">
        <p:cover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16" name="bk object 16"/>
          <p:cNvSpPr/>
          <p:nvPr/>
        </p:nvSpPr>
        <p:spPr>
          <a:xfrm>
            <a:off x="626740" y="3564844"/>
            <a:ext cx="5856783" cy="308175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5858730" y="3086106"/>
            <a:ext cx="6572249" cy="4114799"/>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12654252" y="2266063"/>
            <a:ext cx="4838699" cy="5324474"/>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0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500">
        <p:cover dir="d"/>
      </p:transition>
    </mc:Choice>
    <mc:Fallback xmlns="">
      <p:transition spd="slow">
        <p:cover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500">
        <p:cover dir="d"/>
      </p:transition>
    </mc:Choice>
    <mc:Fallback xmlns="">
      <p:transition spd="slow">
        <p:cover dir="d"/>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2088" y="7879220"/>
            <a:ext cx="18063822" cy="787400"/>
          </a:xfrm>
          <a:prstGeom prst="rect">
            <a:avLst/>
          </a:prstGeom>
        </p:spPr>
        <p:txBody>
          <a:bodyPr wrap="square" lIns="0" tIns="0" rIns="0" bIns="0">
            <a:spAutoFit/>
          </a:bodyPr>
          <a:lstStyle>
            <a:lvl1pPr>
              <a:defRPr sz="5000" b="1" i="0">
                <a:solidFill>
                  <a:schemeClr val="tx1"/>
                </a:solidFill>
                <a:latin typeface="Arial"/>
                <a:cs typeface="Arial"/>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8/7/2024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dur="1500">
        <p:cover dir="d"/>
      </p:transition>
    </mc:Choice>
    <mc:Fallback xmlns="">
      <p:transition spd="slow">
        <p:cover dir="d"/>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lac.org.na/index.php/laws/statutes/"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lac.org.na/index.php/laws/regulations/"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play.google.com/store/apps/details?id=com.appsheet.whitelabel.guid_71772e2b_a81d_48e5_ab18_ec1f0a423d99&amp;hl=en&amp;gl=US" TargetMode="External"/><Relationship Id="rId1" Type="http://schemas.openxmlformats.org/officeDocument/2006/relationships/slideLayout" Target="../slideLayouts/slideLayout5.xml"/><Relationship Id="rId6" Type="http://schemas.openxmlformats.org/officeDocument/2006/relationships/hyperlink" Target="https://www.lac.org.na/index.php/laws/hansards/" TargetMode="External"/><Relationship Id="rId5" Type="http://schemas.openxmlformats.org/officeDocument/2006/relationships/image" Target="../media/image22.png"/><Relationship Id="rId4" Type="http://schemas.openxmlformats.org/officeDocument/2006/relationships/hyperlink" Target="https://www.lac.org.na/index.php/laws/pre-independence-gazett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lac.org.na/index.php/laws/statute-summaries/"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lac.org.na/laws/1998/1843.pdf" TargetMode="External"/><Relationship Id="rId7" Type="http://schemas.openxmlformats.org/officeDocument/2006/relationships/image" Target="../media/image12.png"/><Relationship Id="rId2" Type="http://schemas.openxmlformats.org/officeDocument/2006/relationships/hyperlink" Target="http://www.lac.org.na/laws/1991/328.pdf" TargetMode="External"/><Relationship Id="rId1" Type="http://schemas.openxmlformats.org/officeDocument/2006/relationships/slideLayout" Target="../slideLayouts/slideLayout5.xml"/><Relationship Id="rId6" Type="http://schemas.openxmlformats.org/officeDocument/2006/relationships/hyperlink" Target="http://www.lac.org.na/laws/1998/1996.pdf" TargetMode="External"/><Relationship Id="rId5" Type="http://schemas.openxmlformats.org/officeDocument/2006/relationships/hyperlink" Target="http://www.lac.org.na/laws/1998/1962.pdf" TargetMode="External"/><Relationship Id="rId4" Type="http://schemas.openxmlformats.org/officeDocument/2006/relationships/hyperlink" Target="http://www.lac.org.na/laws/2001/2670.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C8BF20-3C4E-4BFF-8A4F-ED1CDF19F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3619500"/>
            <a:ext cx="4913355" cy="3332944"/>
          </a:xfrm>
          <a:prstGeom prst="rect">
            <a:avLst/>
          </a:prstGeom>
        </p:spPr>
      </p:pic>
      <p:sp>
        <p:nvSpPr>
          <p:cNvPr id="2" name="TextBox 1"/>
          <p:cNvSpPr txBox="1"/>
          <p:nvPr/>
        </p:nvSpPr>
        <p:spPr>
          <a:xfrm>
            <a:off x="3180577" y="1243138"/>
            <a:ext cx="12115800" cy="9448740"/>
          </a:xfrm>
          <a:prstGeom prst="rect">
            <a:avLst/>
          </a:prstGeom>
          <a:noFill/>
        </p:spPr>
        <p:txBody>
          <a:bodyPr wrap="square" rtlCol="0">
            <a:spAutoFit/>
          </a:bodyPr>
          <a:lstStyle/>
          <a:p>
            <a:pPr algn="ctr"/>
            <a:endParaRPr lang="en-ZA" dirty="0"/>
          </a:p>
          <a:p>
            <a:pPr algn="ctr"/>
            <a:endParaRPr lang="en-ZA" sz="800" dirty="0">
              <a:solidFill>
                <a:srgbClr val="000000"/>
              </a:solidFill>
              <a:latin typeface="Times New Roman" panose="02020603050405020304" pitchFamily="18" charset="0"/>
            </a:endParaRPr>
          </a:p>
          <a:p>
            <a:pPr algn="ctr"/>
            <a:endParaRPr lang="en-ZA" sz="800" dirty="0">
              <a:latin typeface="Times New Roman" panose="02020603050405020304" pitchFamily="18" charset="0"/>
            </a:endParaRPr>
          </a:p>
          <a:p>
            <a:pPr algn="ctr"/>
            <a:r>
              <a:rPr lang="en-ZA" sz="4800" b="1" dirty="0">
                <a:solidFill>
                  <a:srgbClr val="860000"/>
                </a:solidFill>
                <a:latin typeface="Times New Roman" panose="02020603050405020304" pitchFamily="18" charset="0"/>
                <a:cs typeface="Times New Roman" panose="02020603050405020304" pitchFamily="18" charset="0"/>
              </a:rPr>
              <a:t>       </a:t>
            </a:r>
            <a:r>
              <a:rPr lang="en-ZA" sz="5400" b="1" dirty="0">
                <a:solidFill>
                  <a:srgbClr val="860000"/>
                </a:solidFill>
                <a:latin typeface="Times New Roman" panose="02020603050405020304" pitchFamily="18" charset="0"/>
                <a:cs typeface="Times New Roman" panose="02020603050405020304" pitchFamily="18" charset="0"/>
              </a:rPr>
              <a:t>LEGAL INFORMATION ONLINE</a:t>
            </a:r>
          </a:p>
          <a:p>
            <a:pPr algn="ctr"/>
            <a:r>
              <a:rPr lang="en-ZA" sz="4800" b="1" dirty="0">
                <a:solidFill>
                  <a:srgbClr val="860000"/>
                </a:solidFill>
                <a:latin typeface="Times New Roman" panose="02020603050405020304" pitchFamily="18" charset="0"/>
                <a:cs typeface="Times New Roman" panose="02020603050405020304" pitchFamily="18" charset="0"/>
              </a:rPr>
              <a:t> </a:t>
            </a:r>
            <a:br>
              <a:rPr lang="en-ZA" sz="4800" b="1" dirty="0">
                <a:solidFill>
                  <a:srgbClr val="860000"/>
                </a:solidFill>
                <a:latin typeface="Times New Roman" panose="02020603050405020304" pitchFamily="18" charset="0"/>
                <a:cs typeface="Times New Roman" panose="02020603050405020304" pitchFamily="18" charset="0"/>
              </a:rPr>
            </a:br>
            <a:endParaRPr lang="en-ZA" sz="4800" b="1" dirty="0">
              <a:solidFill>
                <a:srgbClr val="860000"/>
              </a:solidFill>
              <a:latin typeface="Times New Roman" panose="02020603050405020304" pitchFamily="18" charset="0"/>
              <a:cs typeface="Times New Roman" panose="02020603050405020304" pitchFamily="18" charset="0"/>
            </a:endParaRPr>
          </a:p>
          <a:p>
            <a:pPr algn="ctr"/>
            <a:endParaRPr lang="en-ZA" sz="4000" b="1" dirty="0">
              <a:solidFill>
                <a:srgbClr val="FF0000"/>
              </a:solidFill>
              <a:latin typeface="Times New Roman" panose="02020603050405020304" pitchFamily="18" charset="0"/>
              <a:cs typeface="Times New Roman" panose="02020603050405020304" pitchFamily="18" charset="0"/>
            </a:endParaRPr>
          </a:p>
          <a:p>
            <a:pPr algn="ctr"/>
            <a:endParaRPr lang="en-ZA" sz="4000" b="1" dirty="0">
              <a:solidFill>
                <a:srgbClr val="FF0000"/>
              </a:solidFill>
              <a:latin typeface="Times New Roman" panose="02020603050405020304" pitchFamily="18" charset="0"/>
              <a:cs typeface="Times New Roman" panose="02020603050405020304" pitchFamily="18" charset="0"/>
            </a:endParaRPr>
          </a:p>
          <a:p>
            <a:pPr algn="ctr"/>
            <a:endParaRPr lang="en-ZA" sz="4000" b="1" dirty="0">
              <a:solidFill>
                <a:srgbClr val="FF0000"/>
              </a:solidFill>
              <a:latin typeface="Times New Roman" panose="02020603050405020304" pitchFamily="18" charset="0"/>
              <a:cs typeface="Times New Roman" panose="02020603050405020304" pitchFamily="18" charset="0"/>
            </a:endParaRPr>
          </a:p>
          <a:p>
            <a:pPr algn="ctr"/>
            <a:endParaRPr lang="en-ZA" sz="4000" b="1" dirty="0">
              <a:solidFill>
                <a:srgbClr val="FF0000"/>
              </a:solidFill>
              <a:latin typeface="Times New Roman" panose="02020603050405020304" pitchFamily="18" charset="0"/>
              <a:cs typeface="Times New Roman" panose="02020603050405020304" pitchFamily="18" charset="0"/>
            </a:endParaRPr>
          </a:p>
          <a:p>
            <a:pPr algn="ctr"/>
            <a:endParaRPr lang="en-ZA" sz="4000" b="1" dirty="0">
              <a:solidFill>
                <a:srgbClr val="FF0000"/>
              </a:solidFill>
              <a:latin typeface="Times New Roman" panose="02020603050405020304" pitchFamily="18" charset="0"/>
              <a:cs typeface="Times New Roman" panose="02020603050405020304" pitchFamily="18" charset="0"/>
            </a:endParaRPr>
          </a:p>
          <a:p>
            <a:pPr algn="ctr"/>
            <a:endParaRPr lang="en-ZA" sz="4000" b="1" dirty="0">
              <a:solidFill>
                <a:srgbClr val="860000"/>
              </a:solidFill>
              <a:latin typeface="Times New Roman" panose="02020603050405020304" pitchFamily="18" charset="0"/>
              <a:cs typeface="Times New Roman" panose="02020603050405020304" pitchFamily="18" charset="0"/>
            </a:endParaRPr>
          </a:p>
          <a:p>
            <a:pPr algn="ctr"/>
            <a:r>
              <a:rPr lang="en-ZA" sz="4000" b="1" dirty="0">
                <a:solidFill>
                  <a:srgbClr val="860000"/>
                </a:solidFill>
                <a:latin typeface="Times New Roman" panose="02020603050405020304" pitchFamily="18" charset="0"/>
                <a:cs typeface="Times New Roman" panose="02020603050405020304" pitchFamily="18" charset="0"/>
              </a:rPr>
              <a:t>July 2024 Update </a:t>
            </a:r>
          </a:p>
          <a:p>
            <a:pPr algn="ctr"/>
            <a:r>
              <a:rPr lang="en-ZA" sz="2800" b="1" dirty="0">
                <a:solidFill>
                  <a:srgbClr val="860000"/>
                </a:solidFill>
                <a:latin typeface="Times New Roman" panose="02020603050405020304" pitchFamily="18" charset="0"/>
                <a:cs typeface="Times New Roman" panose="02020603050405020304" pitchFamily="18" charset="0"/>
              </a:rPr>
              <a:t> with funding from the </a:t>
            </a:r>
          </a:p>
          <a:p>
            <a:pPr algn="ctr"/>
            <a:r>
              <a:rPr lang="en-ZA" sz="2800" b="1" dirty="0">
                <a:solidFill>
                  <a:srgbClr val="860000"/>
                </a:solidFill>
                <a:latin typeface="Times New Roman" panose="02020603050405020304" pitchFamily="18" charset="0"/>
                <a:cs typeface="Times New Roman" panose="02020603050405020304" pitchFamily="18" charset="0"/>
              </a:rPr>
              <a:t>Legal Practitioners Fidelity Fund</a:t>
            </a:r>
          </a:p>
          <a:p>
            <a:pPr algn="ctr"/>
            <a:r>
              <a:rPr lang="en-ZA" sz="4000" b="1" dirty="0">
                <a:solidFill>
                  <a:srgbClr val="860000"/>
                </a:solidFill>
                <a:latin typeface="Times New Roman" panose="02020603050405020304" pitchFamily="18" charset="0"/>
                <a:cs typeface="Times New Roman" panose="02020603050405020304" pitchFamily="18" charset="0"/>
              </a:rPr>
              <a:t> </a:t>
            </a:r>
            <a:endParaRPr lang="en-ZA" sz="4800" dirty="0">
              <a:solidFill>
                <a:srgbClr val="860000"/>
              </a:solidFill>
              <a:latin typeface="Times New Roman" panose="02020603050405020304" pitchFamily="18" charset="0"/>
              <a:cs typeface="Times New Roman" panose="02020603050405020304" pitchFamily="18" charset="0"/>
            </a:endParaRPr>
          </a:p>
          <a:p>
            <a:pPr algn="ctr"/>
            <a:r>
              <a:rPr lang="en-US" sz="4800" dirty="0">
                <a:latin typeface="Times New Roman" panose="02020603050405020304" pitchFamily="18" charset="0"/>
                <a:cs typeface="Times New Roman" panose="02020603050405020304" pitchFamily="18" charset="0"/>
              </a:rPr>
              <a:t> </a:t>
            </a:r>
            <a:r>
              <a:rPr lang="en-ZA" sz="4800" b="1" dirty="0">
                <a:latin typeface="Times New Roman" panose="02020603050405020304" pitchFamily="18" charset="0"/>
                <a:cs typeface="Times New Roman" panose="02020603050405020304" pitchFamily="18" charset="0"/>
              </a:rPr>
              <a:t> </a:t>
            </a:r>
            <a:endParaRPr lang="en-ZA" sz="4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6FB6E63-A20C-415A-BE08-E92F51B14A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6210300"/>
            <a:ext cx="4039200" cy="3196800"/>
          </a:xfrm>
          <a:prstGeom prst="rect">
            <a:avLst/>
          </a:prstGeom>
        </p:spPr>
      </p:pic>
      <p:pic>
        <p:nvPicPr>
          <p:cNvPr id="6" name="Picture 5">
            <a:extLst>
              <a:ext uri="{FF2B5EF4-FFF2-40B4-BE49-F238E27FC236}">
                <a16:creationId xmlns:a16="http://schemas.microsoft.com/office/drawing/2014/main" id="{587E4878-9736-4D73-9842-F225B9F87F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14137" y="1619037"/>
            <a:ext cx="5137084" cy="2889610"/>
          </a:xfrm>
          <a:prstGeom prst="rect">
            <a:avLst/>
          </a:prstGeom>
        </p:spPr>
      </p:pic>
      <p:pic>
        <p:nvPicPr>
          <p:cNvPr id="8" name="Picture 7">
            <a:extLst>
              <a:ext uri="{FF2B5EF4-FFF2-40B4-BE49-F238E27FC236}">
                <a16:creationId xmlns:a16="http://schemas.microsoft.com/office/drawing/2014/main" id="{B53CB060-9B47-46C4-AF86-E3BA9A0178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82002" y="3687856"/>
            <a:ext cx="4496398" cy="6359164"/>
          </a:xfrm>
          <a:prstGeom prst="rect">
            <a:avLst/>
          </a:prstGeom>
        </p:spPr>
      </p:pic>
    </p:spTree>
    <p:extLst>
      <p:ext uri="{BB962C8B-B14F-4D97-AF65-F5344CB8AC3E}">
        <p14:creationId xmlns:p14="http://schemas.microsoft.com/office/powerpoint/2010/main" val="2667588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p:cNvPr>
          <p:cNvPicPr>
            <a:picLocks noChangeAspect="1"/>
          </p:cNvPicPr>
          <p:nvPr/>
        </p:nvPicPr>
        <p:blipFill>
          <a:blip r:embed="rId3"/>
          <a:stretch>
            <a:fillRect/>
          </a:stretch>
        </p:blipFill>
        <p:spPr>
          <a:xfrm>
            <a:off x="609600" y="952500"/>
            <a:ext cx="17006004" cy="8862790"/>
          </a:xfrm>
          <a:prstGeom prst="rect">
            <a:avLst/>
          </a:prstGeom>
        </p:spPr>
      </p:pic>
      <p:sp>
        <p:nvSpPr>
          <p:cNvPr id="4" name="TextBox 3"/>
          <p:cNvSpPr txBox="1"/>
          <p:nvPr/>
        </p:nvSpPr>
        <p:spPr>
          <a:xfrm>
            <a:off x="7620000" y="153769"/>
            <a:ext cx="2527102" cy="646331"/>
          </a:xfrm>
          <a:prstGeom prst="rect">
            <a:avLst/>
          </a:prstGeom>
          <a:noFill/>
        </p:spPr>
        <p:txBody>
          <a:bodyPr wrap="none" rtlCol="0">
            <a:spAutoFit/>
          </a:bodyPr>
          <a:lstStyle/>
          <a:p>
            <a:r>
              <a:rPr lang="en-ZA" sz="3600" b="1" dirty="0">
                <a:solidFill>
                  <a:srgbClr val="860000"/>
                </a:solidFill>
                <a:latin typeface="Times New Roman" panose="02020603050405020304" pitchFamily="18" charset="0"/>
                <a:cs typeface="Times New Roman" panose="02020603050405020304" pitchFamily="18" charset="0"/>
              </a:rPr>
              <a:t>STATUTES</a:t>
            </a:r>
            <a:endParaRPr lang="en-ZA" b="1" dirty="0">
              <a:solidFill>
                <a:srgbClr val="86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5828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hlinkClick r:id="rId2"/>
          </p:cNvPr>
          <p:cNvPicPr>
            <a:picLocks noChangeAspect="1"/>
          </p:cNvPicPr>
          <p:nvPr/>
        </p:nvPicPr>
        <p:blipFill>
          <a:blip r:embed="rId3"/>
          <a:stretch>
            <a:fillRect/>
          </a:stretch>
        </p:blipFill>
        <p:spPr>
          <a:xfrm>
            <a:off x="609600" y="2400300"/>
            <a:ext cx="17308200" cy="6991730"/>
          </a:xfrm>
          <a:prstGeom prst="rect">
            <a:avLst/>
          </a:prstGeom>
        </p:spPr>
      </p:pic>
      <p:sp>
        <p:nvSpPr>
          <p:cNvPr id="6" name="TextBox 5"/>
          <p:cNvSpPr txBox="1"/>
          <p:nvPr/>
        </p:nvSpPr>
        <p:spPr>
          <a:xfrm>
            <a:off x="7010400" y="952500"/>
            <a:ext cx="3561616" cy="646331"/>
          </a:xfrm>
          <a:prstGeom prst="rect">
            <a:avLst/>
          </a:prstGeom>
          <a:noFill/>
        </p:spPr>
        <p:txBody>
          <a:bodyPr wrap="none" rtlCol="0">
            <a:spAutoFit/>
          </a:bodyPr>
          <a:lstStyle/>
          <a:p>
            <a:r>
              <a:rPr lang="en-ZA" sz="3600" b="1" dirty="0">
                <a:solidFill>
                  <a:srgbClr val="860000"/>
                </a:solidFill>
                <a:latin typeface="Times New Roman" panose="02020603050405020304" pitchFamily="18" charset="0"/>
                <a:cs typeface="Times New Roman" panose="02020603050405020304" pitchFamily="18" charset="0"/>
              </a:rPr>
              <a:t>REGULATIONS</a:t>
            </a:r>
            <a:endParaRPr lang="en-ZA" b="1" dirty="0">
              <a:solidFill>
                <a:srgbClr val="86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0637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286000" y="723900"/>
            <a:ext cx="11119198" cy="769441"/>
          </a:xfrm>
          <a:prstGeom prst="rect">
            <a:avLst/>
          </a:prstGeom>
          <a:noFill/>
        </p:spPr>
        <p:txBody>
          <a:bodyPr wrap="none" rtlCol="0">
            <a:spAutoFit/>
          </a:bodyPr>
          <a:lstStyle/>
          <a:p>
            <a:r>
              <a:rPr lang="en-ZA" sz="4400" b="1" dirty="0">
                <a:solidFill>
                  <a:srgbClr val="860000"/>
                </a:solidFill>
                <a:latin typeface="Times New Roman" panose="02020603050405020304" pitchFamily="18" charset="0"/>
                <a:cs typeface="Times New Roman" panose="02020603050405020304" pitchFamily="18" charset="0"/>
              </a:rPr>
              <a:t>Why are errors (such as misspellings) noted? </a:t>
            </a:r>
            <a:endParaRPr lang="en-ZA" sz="2400" b="1" dirty="0">
              <a:solidFill>
                <a:srgbClr val="86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676400" y="2324100"/>
            <a:ext cx="14249400" cy="6001643"/>
          </a:xfrm>
          <a:prstGeom prst="rect">
            <a:avLst/>
          </a:prstGeom>
          <a:noFill/>
        </p:spPr>
        <p:txBody>
          <a:bodyPr wrap="square" rtlCol="0">
            <a:spAutoFit/>
          </a:bodyPr>
          <a:lstStyle/>
          <a:p>
            <a:pPr marL="914400" indent="-914400">
              <a:spcAft>
                <a:spcPts val="2400"/>
              </a:spcAft>
              <a:buAutoNum type="arabicPeriod"/>
            </a:pPr>
            <a:r>
              <a:rPr lang="en-ZA" sz="3600" b="1" dirty="0">
                <a:latin typeface="Times New Roman" panose="02020603050405020304" pitchFamily="18" charset="0"/>
                <a:cs typeface="Times New Roman" panose="02020603050405020304" pitchFamily="18" charset="0"/>
              </a:rPr>
              <a:t>The annotated law must exactly replicate the </a:t>
            </a:r>
            <a:r>
              <a:rPr lang="en-ZA" sz="3600" b="1" i="1" dirty="0">
                <a:latin typeface="Times New Roman" panose="02020603050405020304" pitchFamily="18" charset="0"/>
                <a:cs typeface="Times New Roman" panose="02020603050405020304" pitchFamily="18" charset="0"/>
              </a:rPr>
              <a:t>Gazette</a:t>
            </a:r>
            <a:r>
              <a:rPr lang="en-ZA" sz="3600" dirty="0">
                <a:latin typeface="Times New Roman" panose="02020603050405020304" pitchFamily="18" charset="0"/>
                <a:cs typeface="Times New Roman" panose="02020603050405020304" pitchFamily="18" charset="0"/>
              </a:rPr>
              <a:t>, </a:t>
            </a:r>
            <a:br>
              <a:rPr lang="en-ZA" sz="3600" dirty="0">
                <a:latin typeface="Times New Roman" panose="02020603050405020304" pitchFamily="18" charset="0"/>
                <a:cs typeface="Times New Roman" panose="02020603050405020304" pitchFamily="18" charset="0"/>
              </a:rPr>
            </a:br>
            <a:r>
              <a:rPr lang="en-ZA" sz="3600" dirty="0">
                <a:latin typeface="Times New Roman" panose="02020603050405020304" pitchFamily="18" charset="0"/>
                <a:cs typeface="Times New Roman" panose="02020603050405020304" pitchFamily="18" charset="0"/>
              </a:rPr>
              <a:t>as the authoritative source of the law. </a:t>
            </a:r>
          </a:p>
          <a:p>
            <a:pPr marL="914400" indent="-914400">
              <a:spcAft>
                <a:spcPts val="2400"/>
              </a:spcAft>
              <a:buAutoNum type="arabicPeriod"/>
            </a:pPr>
            <a:r>
              <a:rPr lang="en-ZA" sz="3600" b="1" dirty="0">
                <a:latin typeface="Times New Roman" panose="02020603050405020304" pitchFamily="18" charset="0"/>
                <a:cs typeface="Times New Roman" panose="02020603050405020304" pitchFamily="18" charset="0"/>
              </a:rPr>
              <a:t>Readers need to know if the error is in the </a:t>
            </a:r>
            <a:r>
              <a:rPr lang="en-ZA" sz="3600" b="1" i="1" dirty="0">
                <a:latin typeface="Times New Roman" panose="02020603050405020304" pitchFamily="18" charset="0"/>
                <a:cs typeface="Times New Roman" panose="02020603050405020304" pitchFamily="18" charset="0"/>
              </a:rPr>
              <a:t>Gazette </a:t>
            </a:r>
            <a:br>
              <a:rPr lang="en-ZA" sz="3600" b="1" i="1" dirty="0">
                <a:latin typeface="Times New Roman" panose="02020603050405020304" pitchFamily="18" charset="0"/>
                <a:cs typeface="Times New Roman" panose="02020603050405020304" pitchFamily="18" charset="0"/>
              </a:rPr>
            </a:br>
            <a:r>
              <a:rPr lang="en-ZA" sz="3600" dirty="0">
                <a:latin typeface="Times New Roman" panose="02020603050405020304" pitchFamily="18" charset="0"/>
                <a:cs typeface="Times New Roman" panose="02020603050405020304" pitchFamily="18" charset="0"/>
              </a:rPr>
              <a:t>or was introduced by mistake during the process of annotation or conversion. </a:t>
            </a:r>
          </a:p>
          <a:p>
            <a:pPr marL="914400" indent="-914400">
              <a:spcAft>
                <a:spcPts val="2400"/>
              </a:spcAft>
              <a:buAutoNum type="arabicPeriod"/>
            </a:pPr>
            <a:r>
              <a:rPr lang="en-ZA" sz="3600" b="1" dirty="0">
                <a:latin typeface="Times New Roman" panose="02020603050405020304" pitchFamily="18" charset="0"/>
                <a:cs typeface="Times New Roman" panose="02020603050405020304" pitchFamily="18" charset="0"/>
              </a:rPr>
              <a:t>The annotation can assist readers to understand the sense of the provision</a:t>
            </a:r>
            <a:r>
              <a:rPr lang="en-ZA" sz="3600" dirty="0">
                <a:latin typeface="Times New Roman" panose="02020603050405020304" pitchFamily="18" charset="0"/>
                <a:cs typeface="Times New Roman" panose="02020603050405020304" pitchFamily="18" charset="0"/>
              </a:rPr>
              <a:t> (especially where it is very confusing due to an error).</a:t>
            </a:r>
          </a:p>
          <a:p>
            <a:pPr marL="914400" indent="-914400">
              <a:spcAft>
                <a:spcPts val="2400"/>
              </a:spcAft>
              <a:buAutoNum type="arabicPeriod"/>
            </a:pPr>
            <a:r>
              <a:rPr lang="en-ZA" sz="3600" dirty="0">
                <a:latin typeface="Times New Roman" panose="02020603050405020304" pitchFamily="18" charset="0"/>
                <a:cs typeface="Times New Roman" panose="02020603050405020304" pitchFamily="18" charset="0"/>
              </a:rPr>
              <a:t>Providing the correct version of a misspelt word in the note </a:t>
            </a:r>
            <a:br>
              <a:rPr lang="en-ZA" sz="3600" dirty="0">
                <a:latin typeface="Times New Roman" panose="02020603050405020304" pitchFamily="18" charset="0"/>
                <a:cs typeface="Times New Roman" panose="02020603050405020304" pitchFamily="18" charset="0"/>
              </a:rPr>
            </a:br>
            <a:r>
              <a:rPr lang="en-ZA" sz="3600" b="1" dirty="0">
                <a:latin typeface="Times New Roman" panose="02020603050405020304" pitchFamily="18" charset="0"/>
                <a:cs typeface="Times New Roman" panose="02020603050405020304" pitchFamily="18" charset="0"/>
              </a:rPr>
              <a:t>facilitates word searches in electronic versions of the law</a:t>
            </a:r>
            <a:r>
              <a:rPr lang="en-ZA"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08377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647700"/>
            <a:ext cx="10972800" cy="2357568"/>
          </a:xfrm>
          <a:prstGeom prst="rect">
            <a:avLst/>
          </a:prstGeom>
        </p:spPr>
        <p:txBody>
          <a:bodyPr wrap="square">
            <a:spAutoFit/>
          </a:bodyPr>
          <a:lstStyle/>
          <a:p>
            <a:pPr marL="514350" indent="-514350" algn="just">
              <a:lnSpc>
                <a:spcPct val="115000"/>
              </a:lnSpc>
              <a:spcAft>
                <a:spcPts val="0"/>
              </a:spcAft>
              <a:buAutoNum type="arabicPeriod" startAt="4"/>
            </a:pPr>
            <a:r>
              <a:rPr lang="en-GB" sz="3200" b="1" dirty="0">
                <a:solidFill>
                  <a:srgbClr val="860000"/>
                </a:solidFill>
                <a:latin typeface="Times New Roman" panose="02020603050405020304" pitchFamily="18" charset="0"/>
                <a:ea typeface="Arial" panose="020B0604020202020204" pitchFamily="34" charset="0"/>
                <a:cs typeface="Arial" panose="020B0604020202020204" pitchFamily="34" charset="0"/>
              </a:rPr>
              <a:t>GAZETTES </a:t>
            </a:r>
            <a:r>
              <a:rPr lang="en-GB" sz="3200" dirty="0">
                <a:latin typeface="Times New Roman" panose="02020603050405020304" pitchFamily="18" charset="0"/>
                <a:ea typeface="Arial" panose="020B0604020202020204" pitchFamily="34" charset="0"/>
                <a:cs typeface="Arial" panose="020B0604020202020204" pitchFamily="34" charset="0"/>
              </a:rPr>
              <a:t>(in searchable format)</a:t>
            </a:r>
          </a:p>
          <a:p>
            <a:pPr marL="457200" indent="-457200" algn="just">
              <a:lnSpc>
                <a:spcPct val="115000"/>
              </a:lnSpc>
              <a:spcAft>
                <a:spcPts val="0"/>
              </a:spcAft>
              <a:buFont typeface="Arial" panose="020B0604020202020204" pitchFamily="34" charset="0"/>
              <a:buChar char="•"/>
            </a:pPr>
            <a:r>
              <a:rPr lang="en-GB" sz="3200" dirty="0">
                <a:latin typeface="Times New Roman" panose="02020603050405020304" pitchFamily="18" charset="0"/>
                <a:ea typeface="Arial" panose="020B0604020202020204" pitchFamily="34" charset="0"/>
                <a:cs typeface="Arial" panose="020B0604020202020204" pitchFamily="34" charset="0"/>
              </a:rPr>
              <a:t>Namibian </a:t>
            </a:r>
            <a:r>
              <a:rPr lang="en-GB" sz="3200" i="1" dirty="0">
                <a:latin typeface="Times New Roman" panose="02020603050405020304" pitchFamily="18" charset="0"/>
                <a:ea typeface="Arial" panose="020B0604020202020204" pitchFamily="34" charset="0"/>
                <a:cs typeface="Arial" panose="020B0604020202020204" pitchFamily="34" charset="0"/>
              </a:rPr>
              <a:t>Government Gazettes</a:t>
            </a:r>
            <a:r>
              <a:rPr lang="en-GB" sz="3200" dirty="0">
                <a:latin typeface="Times New Roman" panose="02020603050405020304" pitchFamily="18" charset="0"/>
                <a:ea typeface="Arial" panose="020B0604020202020204" pitchFamily="34" charset="0"/>
                <a:cs typeface="Arial" panose="020B0604020202020204" pitchFamily="34" charset="0"/>
              </a:rPr>
              <a:t> </a:t>
            </a:r>
          </a:p>
          <a:p>
            <a:pPr marL="457200" indent="-457200" algn="just">
              <a:lnSpc>
                <a:spcPct val="115000"/>
              </a:lnSpc>
              <a:spcAft>
                <a:spcPts val="0"/>
              </a:spcAft>
              <a:buFont typeface="Arial" panose="020B0604020202020204" pitchFamily="34" charset="0"/>
              <a:buChar char="•"/>
            </a:pPr>
            <a:r>
              <a:rPr lang="en-GB" sz="3200" dirty="0">
                <a:latin typeface="Times New Roman" panose="02020603050405020304" pitchFamily="18" charset="0"/>
                <a:ea typeface="Arial" panose="020B0604020202020204" pitchFamily="34" charset="0"/>
                <a:cs typeface="Arial" panose="020B0604020202020204" pitchFamily="34" charset="0"/>
              </a:rPr>
              <a:t>South African </a:t>
            </a:r>
            <a:r>
              <a:rPr lang="en-GB" sz="3200" i="1" dirty="0">
                <a:latin typeface="Times New Roman" panose="02020603050405020304" pitchFamily="18" charset="0"/>
                <a:ea typeface="Arial" panose="020B0604020202020204" pitchFamily="34" charset="0"/>
                <a:cs typeface="Arial" panose="020B0604020202020204" pitchFamily="34" charset="0"/>
              </a:rPr>
              <a:t>Government Gazettes</a:t>
            </a:r>
            <a:r>
              <a:rPr lang="en-GB" sz="3200" dirty="0">
                <a:latin typeface="Times New Roman" panose="02020603050405020304" pitchFamily="18" charset="0"/>
                <a:ea typeface="Arial" panose="020B0604020202020204" pitchFamily="34" charset="0"/>
                <a:cs typeface="Arial" panose="020B0604020202020204" pitchFamily="34" charset="0"/>
              </a:rPr>
              <a:t> relevant to Namibia</a:t>
            </a:r>
          </a:p>
          <a:p>
            <a:pPr marL="457200" indent="-457200" algn="just">
              <a:lnSpc>
                <a:spcPct val="115000"/>
              </a:lnSpc>
              <a:spcAft>
                <a:spcPts val="0"/>
              </a:spcAft>
              <a:buFont typeface="Arial" panose="020B0604020202020204" pitchFamily="34" charset="0"/>
              <a:buChar char="•"/>
            </a:pPr>
            <a:r>
              <a:rPr lang="en-GB" sz="3200" dirty="0">
                <a:latin typeface="Times New Roman" panose="02020603050405020304" pitchFamily="18" charset="0"/>
                <a:ea typeface="Arial" panose="020B0604020202020204" pitchFamily="34" charset="0"/>
                <a:cs typeface="Arial" panose="020B0604020202020204" pitchFamily="34" charset="0"/>
              </a:rPr>
              <a:t>“South West Africa” </a:t>
            </a:r>
            <a:r>
              <a:rPr lang="en-GB" sz="3200" i="1" dirty="0">
                <a:latin typeface="Times New Roman" panose="02020603050405020304" pitchFamily="18" charset="0"/>
                <a:ea typeface="Arial" panose="020B0604020202020204" pitchFamily="34" charset="0"/>
                <a:cs typeface="Arial" panose="020B0604020202020204" pitchFamily="34" charset="0"/>
              </a:rPr>
              <a:t>Official Gazettes</a:t>
            </a:r>
            <a:r>
              <a:rPr lang="en-GB" sz="3200" dirty="0">
                <a:latin typeface="Times New Roman" panose="02020603050405020304" pitchFamily="18" charset="0"/>
                <a:ea typeface="Arial" panose="020B0604020202020204" pitchFamily="34" charset="0"/>
                <a:cs typeface="Arial" panose="020B0604020202020204" pitchFamily="34" charset="0"/>
              </a:rPr>
              <a:t> (1915-21 March 1990) </a:t>
            </a:r>
          </a:p>
        </p:txBody>
      </p:sp>
      <p:sp>
        <p:nvSpPr>
          <p:cNvPr id="3" name="Rectangle 2"/>
          <p:cNvSpPr/>
          <p:nvPr/>
        </p:nvSpPr>
        <p:spPr>
          <a:xfrm>
            <a:off x="990600" y="4052180"/>
            <a:ext cx="10287000" cy="2215991"/>
          </a:xfrm>
          <a:prstGeom prst="rect">
            <a:avLst/>
          </a:prstGeom>
        </p:spPr>
        <p:txBody>
          <a:bodyPr wrap="square">
            <a:spAutoFit/>
          </a:bodyPr>
          <a:lstStyle/>
          <a:p>
            <a:pPr marL="514350" indent="-514350">
              <a:spcAft>
                <a:spcPts val="600"/>
              </a:spcAft>
              <a:buAutoNum type="arabicPeriod" startAt="5"/>
            </a:pPr>
            <a:r>
              <a:rPr lang="en-GB" sz="3200" b="1" dirty="0">
                <a:solidFill>
                  <a:srgbClr val="860000"/>
                </a:solidFill>
                <a:latin typeface="Times New Roman" panose="02020603050405020304" pitchFamily="18" charset="0"/>
                <a:ea typeface="Arial" panose="020B0604020202020204" pitchFamily="34" charset="0"/>
                <a:cs typeface="Arial" panose="020B0604020202020204" pitchFamily="34" charset="0"/>
              </a:rPr>
              <a:t>NAMLEX POCKET LAW</a:t>
            </a:r>
          </a:p>
          <a:p>
            <a:pPr marL="457200" indent="-457200">
              <a:spcAft>
                <a:spcPts val="600"/>
              </a:spcAft>
              <a:buFont typeface="Arial" panose="020B0604020202020204" pitchFamily="34" charset="0"/>
              <a:buChar char="•"/>
            </a:pPr>
            <a:r>
              <a:rPr lang="en-GB" sz="3200" dirty="0">
                <a:latin typeface="Times New Roman" panose="02020603050405020304" pitchFamily="18" charset="0"/>
                <a:ea typeface="Arial" panose="020B0604020202020204" pitchFamily="34" charset="0"/>
                <a:cs typeface="Arial" panose="020B0604020202020204" pitchFamily="34" charset="0"/>
              </a:rPr>
              <a:t>app available for free on Google Play and Apple </a:t>
            </a:r>
          </a:p>
          <a:p>
            <a:pPr marL="457200" indent="-457200">
              <a:spcAft>
                <a:spcPts val="600"/>
              </a:spcAft>
              <a:buFont typeface="Arial" panose="020B0604020202020204" pitchFamily="34" charset="0"/>
              <a:buChar char="•"/>
            </a:pPr>
            <a:r>
              <a:rPr lang="en-GB" sz="3200" dirty="0">
                <a:latin typeface="Times New Roman" panose="02020603050405020304" pitchFamily="18" charset="0"/>
                <a:ea typeface="Arial" panose="020B0604020202020204" pitchFamily="34" charset="0"/>
                <a:cs typeface="Arial" panose="020B0604020202020204" pitchFamily="34" charset="0"/>
              </a:rPr>
              <a:t>optimises access to the databases on the LAC website for viewing on a cell phone or tablet </a:t>
            </a:r>
          </a:p>
        </p:txBody>
      </p:sp>
      <p:pic>
        <p:nvPicPr>
          <p:cNvPr id="4" name="Picture 3">
            <a:hlinkClick r:id="rId2"/>
          </p:cNvPr>
          <p:cNvPicPr>
            <a:picLocks noChangeAspect="1"/>
          </p:cNvPicPr>
          <p:nvPr/>
        </p:nvPicPr>
        <p:blipFill>
          <a:blip r:embed="rId3"/>
          <a:stretch>
            <a:fillRect/>
          </a:stretch>
        </p:blipFill>
        <p:spPr>
          <a:xfrm>
            <a:off x="12649200" y="3914594"/>
            <a:ext cx="4428639" cy="2743200"/>
          </a:xfrm>
          <a:prstGeom prst="rect">
            <a:avLst/>
          </a:prstGeom>
        </p:spPr>
      </p:pic>
      <p:pic>
        <p:nvPicPr>
          <p:cNvPr id="5" name="Picture 4">
            <a:hlinkClick r:id="rId4"/>
          </p:cNvPr>
          <p:cNvPicPr>
            <a:picLocks noChangeAspect="1"/>
          </p:cNvPicPr>
          <p:nvPr/>
        </p:nvPicPr>
        <p:blipFill>
          <a:blip r:embed="rId5"/>
          <a:stretch>
            <a:fillRect/>
          </a:stretch>
        </p:blipFill>
        <p:spPr>
          <a:xfrm>
            <a:off x="12339089" y="443727"/>
            <a:ext cx="5353659" cy="2765514"/>
          </a:xfrm>
          <a:prstGeom prst="rect">
            <a:avLst/>
          </a:prstGeom>
        </p:spPr>
      </p:pic>
      <p:sp>
        <p:nvSpPr>
          <p:cNvPr id="7" name="Rectangle 6"/>
          <p:cNvSpPr/>
          <p:nvPr/>
        </p:nvSpPr>
        <p:spPr>
          <a:xfrm>
            <a:off x="957470" y="7581900"/>
            <a:ext cx="15849600" cy="1723549"/>
          </a:xfrm>
          <a:prstGeom prst="rect">
            <a:avLst/>
          </a:prstGeom>
        </p:spPr>
        <p:txBody>
          <a:bodyPr wrap="square">
            <a:spAutoFit/>
          </a:bodyPr>
          <a:lstStyle/>
          <a:p>
            <a:pPr marL="514350" indent="-514350">
              <a:spcAft>
                <a:spcPts val="600"/>
              </a:spcAft>
              <a:buAutoNum type="arabicPeriod" startAt="6"/>
            </a:pPr>
            <a:r>
              <a:rPr lang="en-GB" sz="3200" b="1" dirty="0">
                <a:solidFill>
                  <a:srgbClr val="860000"/>
                </a:solidFill>
                <a:latin typeface="Times New Roman" panose="02020603050405020304" pitchFamily="18" charset="0"/>
                <a:ea typeface="Arial" panose="020B0604020202020204" pitchFamily="34" charset="0"/>
                <a:cs typeface="Arial" panose="020B0604020202020204" pitchFamily="34" charset="0"/>
                <a:hlinkClick r:id="rId6"/>
              </a:rPr>
              <a:t>HANSARDS</a:t>
            </a:r>
            <a:r>
              <a:rPr lang="en-GB" sz="3200" b="1" dirty="0">
                <a:solidFill>
                  <a:srgbClr val="860000"/>
                </a:solidFill>
                <a:latin typeface="Times New Roman" panose="02020603050405020304" pitchFamily="18" charset="0"/>
                <a:ea typeface="Arial" panose="020B0604020202020204" pitchFamily="34" charset="0"/>
                <a:cs typeface="Arial" panose="020B0604020202020204" pitchFamily="34" charset="0"/>
              </a:rPr>
              <a:t> </a:t>
            </a:r>
            <a:r>
              <a:rPr lang="en-GB" sz="3200" dirty="0">
                <a:latin typeface="Times New Roman" panose="02020603050405020304" pitchFamily="18" charset="0"/>
                <a:ea typeface="Arial" panose="020B0604020202020204" pitchFamily="34" charset="0"/>
                <a:cs typeface="Arial" panose="020B0604020202020204" pitchFamily="34" charset="0"/>
              </a:rPr>
              <a:t>(in progress) </a:t>
            </a:r>
          </a:p>
          <a:p>
            <a:pPr marL="514350" indent="-514350">
              <a:spcAft>
                <a:spcPts val="600"/>
              </a:spcAft>
              <a:buFont typeface="Arial" panose="020B0604020202020204" pitchFamily="34" charset="0"/>
              <a:buChar char="•"/>
            </a:pPr>
            <a:r>
              <a:rPr lang="en-GB" sz="3200" dirty="0">
                <a:latin typeface="Times New Roman" panose="02020603050405020304" pitchFamily="18" charset="0"/>
                <a:ea typeface="Arial" panose="020B0604020202020204" pitchFamily="34" charset="0"/>
                <a:cs typeface="Arial" panose="020B0604020202020204" pitchFamily="34" charset="0"/>
              </a:rPr>
              <a:t>working with National Assembly to scan all its Hansards</a:t>
            </a:r>
          </a:p>
          <a:p>
            <a:pPr marL="514350" indent="-514350">
              <a:spcAft>
                <a:spcPts val="600"/>
              </a:spcAft>
              <a:buFont typeface="Arial" panose="020B0604020202020204" pitchFamily="34" charset="0"/>
              <a:buChar char="•"/>
            </a:pPr>
            <a:r>
              <a:rPr lang="en-ZA" sz="3200" dirty="0">
                <a:latin typeface="Times New Roman" panose="02020603050405020304" pitchFamily="18" charset="0"/>
                <a:ea typeface="Arial" panose="020B0604020202020204" pitchFamily="34" charset="0"/>
                <a:cs typeface="Arial" panose="020B0604020202020204" pitchFamily="34" charset="0"/>
              </a:rPr>
              <a:t>National Council debates to be added when National Assembly is done</a:t>
            </a:r>
          </a:p>
        </p:txBody>
      </p:sp>
    </p:spTree>
    <p:extLst>
      <p:ext uri="{BB962C8B-B14F-4D97-AF65-F5344CB8AC3E}">
        <p14:creationId xmlns:p14="http://schemas.microsoft.com/office/powerpoint/2010/main" val="927141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257300"/>
            <a:ext cx="6781800" cy="7029617"/>
          </a:xfrm>
          <a:prstGeom prst="rect">
            <a:avLst/>
          </a:prstGeom>
        </p:spPr>
        <p:txBody>
          <a:bodyPr wrap="square" numCol="1">
            <a:spAutoFit/>
          </a:bodyPr>
          <a:lstStyle/>
          <a:p>
            <a:pPr marL="514350" indent="-514350" algn="just">
              <a:lnSpc>
                <a:spcPct val="115000"/>
              </a:lnSpc>
              <a:spcAft>
                <a:spcPts val="0"/>
              </a:spcAft>
              <a:buAutoNum type="arabicPeriod" startAt="7"/>
            </a:pPr>
            <a:r>
              <a:rPr lang="en-GB" sz="3600" b="1" dirty="0">
                <a:solidFill>
                  <a:srgbClr val="860000"/>
                </a:solidFill>
                <a:latin typeface="Times New Roman" panose="02020603050405020304" pitchFamily="18" charset="0"/>
                <a:ea typeface="Arial" panose="020B0604020202020204" pitchFamily="34" charset="0"/>
                <a:cs typeface="Arial" panose="020B0604020202020204" pitchFamily="34" charset="0"/>
              </a:rPr>
              <a:t>STATUTE SUMMARIES</a:t>
            </a:r>
          </a:p>
          <a:p>
            <a:pPr marL="514350" indent="-514350" algn="just">
              <a:lnSpc>
                <a:spcPct val="115000"/>
              </a:lnSpc>
              <a:spcAft>
                <a:spcPts val="0"/>
              </a:spcAft>
              <a:buAutoNum type="arabicPeriod" startAt="7"/>
            </a:pPr>
            <a:endParaRPr lang="en-GB" sz="3200" b="1" dirty="0">
              <a:solidFill>
                <a:srgbClr val="860000"/>
              </a:solidFill>
              <a:latin typeface="Times New Roman" panose="02020603050405020304" pitchFamily="18" charset="0"/>
              <a:ea typeface="Arial" panose="020B0604020202020204" pitchFamily="34" charset="0"/>
              <a:cs typeface="Arial" panose="020B0604020202020204" pitchFamily="34" charset="0"/>
            </a:endParaRPr>
          </a:p>
          <a:p>
            <a:pPr marL="457200" indent="-457200">
              <a:lnSpc>
                <a:spcPct val="115000"/>
              </a:lnSpc>
              <a:spcAft>
                <a:spcPts val="0"/>
              </a:spcAft>
              <a:buFont typeface="Arial" panose="020B0604020202020204" pitchFamily="34" charset="0"/>
              <a:buChar char="•"/>
            </a:pPr>
            <a:r>
              <a:rPr lang="en-GB" sz="3600" dirty="0">
                <a:latin typeface="Times New Roman" panose="02020603050405020304" pitchFamily="18" charset="0"/>
                <a:ea typeface="Arial" panose="020B0604020202020204" pitchFamily="34" charset="0"/>
                <a:cs typeface="Arial" panose="020B0604020202020204" pitchFamily="34" charset="0"/>
              </a:rPr>
              <a:t>simple-language summaries of selected statutes </a:t>
            </a:r>
          </a:p>
          <a:p>
            <a:pPr marL="457200" indent="-457200">
              <a:lnSpc>
                <a:spcPct val="115000"/>
              </a:lnSpc>
              <a:spcAft>
                <a:spcPts val="0"/>
              </a:spcAft>
              <a:buFont typeface="Arial" panose="020B0604020202020204" pitchFamily="34" charset="0"/>
              <a:buChar char="•"/>
            </a:pPr>
            <a:endParaRPr lang="en-GB" sz="3600" dirty="0">
              <a:latin typeface="Times New Roman" panose="02020603050405020304" pitchFamily="18" charset="0"/>
              <a:ea typeface="Arial" panose="020B0604020202020204" pitchFamily="34" charset="0"/>
              <a:cs typeface="Arial" panose="020B0604020202020204" pitchFamily="34" charset="0"/>
            </a:endParaRPr>
          </a:p>
          <a:p>
            <a:pPr marL="457200" indent="-457200">
              <a:lnSpc>
                <a:spcPct val="115000"/>
              </a:lnSpc>
              <a:spcAft>
                <a:spcPts val="0"/>
              </a:spcAft>
              <a:buFont typeface="Arial" panose="020B0604020202020204" pitchFamily="34" charset="0"/>
              <a:buChar char="•"/>
            </a:pPr>
            <a:r>
              <a:rPr lang="en-GB" sz="3600" dirty="0">
                <a:latin typeface="Times New Roman" panose="02020603050405020304" pitchFamily="18" charset="0"/>
                <a:ea typeface="Arial" panose="020B0604020202020204" pitchFamily="34" charset="0"/>
                <a:cs typeface="Arial" panose="020B0604020202020204" pitchFamily="34" charset="0"/>
              </a:rPr>
              <a:t>themes to date: </a:t>
            </a:r>
          </a:p>
          <a:p>
            <a:pPr lvl="1">
              <a:lnSpc>
                <a:spcPct val="115000"/>
              </a:lnSpc>
            </a:pPr>
            <a:r>
              <a:rPr lang="en-GB" sz="3600" dirty="0">
                <a:latin typeface="Times New Roman" panose="02020603050405020304" pitchFamily="18" charset="0"/>
                <a:ea typeface="Arial" panose="020B0604020202020204" pitchFamily="34" charset="0"/>
                <a:cs typeface="Arial" panose="020B0604020202020204" pitchFamily="34" charset="0"/>
              </a:rPr>
              <a:t>(1) three branches of government </a:t>
            </a:r>
          </a:p>
          <a:p>
            <a:pPr lvl="1">
              <a:lnSpc>
                <a:spcPct val="115000"/>
              </a:lnSpc>
            </a:pPr>
            <a:r>
              <a:rPr lang="en-GB" sz="3600" dirty="0">
                <a:latin typeface="Times New Roman" panose="02020603050405020304" pitchFamily="18" charset="0"/>
                <a:ea typeface="Arial" panose="020B0604020202020204" pitchFamily="34" charset="0"/>
                <a:cs typeface="Arial" panose="020B0604020202020204" pitchFamily="34" charset="0"/>
              </a:rPr>
              <a:t>(2) citizenship</a:t>
            </a:r>
          </a:p>
          <a:p>
            <a:pPr lvl="1">
              <a:lnSpc>
                <a:spcPct val="115000"/>
              </a:lnSpc>
            </a:pPr>
            <a:r>
              <a:rPr lang="en-GB" sz="3600" dirty="0">
                <a:latin typeface="Times New Roman" panose="02020603050405020304" pitchFamily="18" charset="0"/>
                <a:ea typeface="Arial" panose="020B0604020202020204" pitchFamily="34" charset="0"/>
                <a:cs typeface="Arial" panose="020B0604020202020204" pitchFamily="34" charset="0"/>
              </a:rPr>
              <a:t>(3) crime, corruption and policing</a:t>
            </a:r>
          </a:p>
          <a:p>
            <a:pPr lvl="1">
              <a:lnSpc>
                <a:spcPct val="115000"/>
              </a:lnSpc>
            </a:pPr>
            <a:r>
              <a:rPr lang="en-GB" sz="3600" dirty="0">
                <a:latin typeface="Times New Roman" panose="02020603050405020304" pitchFamily="18" charset="0"/>
                <a:ea typeface="Arial" panose="020B0604020202020204" pitchFamily="34" charset="0"/>
                <a:cs typeface="Arial" panose="020B0604020202020204" pitchFamily="34" charset="0"/>
              </a:rPr>
              <a:t>(4) public demonstrations</a:t>
            </a:r>
          </a:p>
        </p:txBody>
      </p:sp>
      <p:pic>
        <p:nvPicPr>
          <p:cNvPr id="3" name="Picture 2">
            <a:hlinkClick r:id="rId2"/>
          </p:cNvPr>
          <p:cNvPicPr>
            <a:picLocks noChangeAspect="1"/>
          </p:cNvPicPr>
          <p:nvPr/>
        </p:nvPicPr>
        <p:blipFill>
          <a:blip r:embed="rId3"/>
          <a:stretch>
            <a:fillRect/>
          </a:stretch>
        </p:blipFill>
        <p:spPr>
          <a:xfrm>
            <a:off x="9753600" y="952500"/>
            <a:ext cx="6172200" cy="8369082"/>
          </a:xfrm>
          <a:prstGeom prst="rect">
            <a:avLst/>
          </a:prstGeom>
        </p:spPr>
      </p:pic>
    </p:spTree>
    <p:extLst>
      <p:ext uri="{BB962C8B-B14F-4D97-AF65-F5344CB8AC3E}">
        <p14:creationId xmlns:p14="http://schemas.microsoft.com/office/powerpoint/2010/main" val="1503278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800100"/>
            <a:ext cx="13106400" cy="2862322"/>
          </a:xfrm>
          <a:prstGeom prst="rect">
            <a:avLst/>
          </a:prstGeom>
        </p:spPr>
        <p:txBody>
          <a:bodyPr wrap="square">
            <a:spAutoFit/>
          </a:bodyPr>
          <a:lstStyle/>
          <a:p>
            <a:pPr>
              <a:spcAft>
                <a:spcPts val="1200"/>
              </a:spcAft>
            </a:pPr>
            <a:r>
              <a:rPr lang="en-GB" sz="3200" b="1" dirty="0">
                <a:solidFill>
                  <a:srgbClr val="860000"/>
                </a:solidFill>
                <a:latin typeface="Times New Roman" panose="02020603050405020304" pitchFamily="18" charset="0"/>
                <a:ea typeface="Arial" panose="020B0604020202020204" pitchFamily="34" charset="0"/>
                <a:cs typeface="Arial" panose="020B0604020202020204" pitchFamily="34" charset="0"/>
              </a:rPr>
              <a:t>8.  NAMIBIAN COURT CASES</a:t>
            </a:r>
            <a:endParaRPr lang="en-GB" sz="3200" dirty="0">
              <a:solidFill>
                <a:srgbClr val="860000"/>
              </a:solidFill>
              <a:latin typeface="Times New Roman" panose="02020603050405020304" pitchFamily="18" charset="0"/>
              <a:ea typeface="Arial" panose="020B0604020202020204" pitchFamily="34" charset="0"/>
              <a:cs typeface="Arial" panose="020B0604020202020204" pitchFamily="34" charset="0"/>
            </a:endParaRPr>
          </a:p>
          <a:p>
            <a:pPr marL="457200" indent="-457200">
              <a:spcAft>
                <a:spcPts val="1200"/>
              </a:spcAft>
              <a:buFont typeface="Arial" panose="020B0604020202020204" pitchFamily="34" charset="0"/>
              <a:buChar char="•"/>
            </a:pPr>
            <a:r>
              <a:rPr lang="en-GB" sz="3200" b="1" dirty="0">
                <a:latin typeface="Times New Roman" panose="02020603050405020304" pitchFamily="18" charset="0"/>
                <a:ea typeface="Arial" panose="020B0604020202020204" pitchFamily="34" charset="0"/>
                <a:cs typeface="Arial" panose="020B0604020202020204" pitchFamily="34" charset="0"/>
              </a:rPr>
              <a:t>Namibia Superior Courts website: </a:t>
            </a:r>
            <a:r>
              <a:rPr lang="en-GB" sz="3200" dirty="0">
                <a:latin typeface="Times New Roman" panose="02020603050405020304" pitchFamily="18" charset="0"/>
                <a:ea typeface="Arial" panose="020B0604020202020204" pitchFamily="34" charset="0"/>
                <a:cs typeface="Arial" panose="020B0604020202020204" pitchFamily="34" charset="0"/>
              </a:rPr>
              <a:t>court cases from about 2005 forward PLUS some cases from 1990-2005</a:t>
            </a:r>
          </a:p>
          <a:p>
            <a:pPr marL="457200" indent="-457200">
              <a:spcAft>
                <a:spcPts val="1200"/>
              </a:spcAft>
              <a:buFont typeface="Arial" panose="020B0604020202020204" pitchFamily="34" charset="0"/>
              <a:buChar char="•"/>
            </a:pPr>
            <a:r>
              <a:rPr lang="en-GB" sz="3200" b="1" dirty="0">
                <a:latin typeface="Times New Roman" panose="02020603050405020304" pitchFamily="18" charset="0"/>
                <a:ea typeface="Arial" panose="020B0604020202020204" pitchFamily="34" charset="0"/>
                <a:cs typeface="Arial" panose="020B0604020202020204" pitchFamily="34" charset="0"/>
              </a:rPr>
              <a:t>LAC website: </a:t>
            </a:r>
            <a:r>
              <a:rPr lang="en-GB" sz="3200" dirty="0">
                <a:latin typeface="Times New Roman" panose="02020603050405020304" pitchFamily="18" charset="0"/>
                <a:ea typeface="Arial" panose="020B0604020202020204" pitchFamily="34" charset="0"/>
                <a:cs typeface="Arial" panose="020B0604020202020204" pitchFamily="34" charset="0"/>
              </a:rPr>
              <a:t>no court cases since this function is being fulfilled by the Superior Courts website</a:t>
            </a:r>
          </a:p>
        </p:txBody>
      </p:sp>
      <p:pic>
        <p:nvPicPr>
          <p:cNvPr id="3" name="Picture 2"/>
          <p:cNvPicPr>
            <a:picLocks noChangeAspect="1"/>
          </p:cNvPicPr>
          <p:nvPr/>
        </p:nvPicPr>
        <p:blipFill>
          <a:blip r:embed="rId2"/>
          <a:stretch>
            <a:fillRect/>
          </a:stretch>
        </p:blipFill>
        <p:spPr>
          <a:xfrm>
            <a:off x="609600" y="4152900"/>
            <a:ext cx="8458200" cy="4977754"/>
          </a:xfrm>
          <a:prstGeom prst="rect">
            <a:avLst/>
          </a:prstGeom>
        </p:spPr>
      </p:pic>
      <p:pic>
        <p:nvPicPr>
          <p:cNvPr id="4" name="Picture 3"/>
          <p:cNvPicPr>
            <a:picLocks noChangeAspect="1"/>
          </p:cNvPicPr>
          <p:nvPr/>
        </p:nvPicPr>
        <p:blipFill rotWithShape="1">
          <a:blip r:embed="rId3"/>
          <a:srcRect l="2637"/>
          <a:stretch/>
        </p:blipFill>
        <p:spPr>
          <a:xfrm>
            <a:off x="9296400" y="4584377"/>
            <a:ext cx="8712335" cy="3962400"/>
          </a:xfrm>
          <a:prstGeom prst="rect">
            <a:avLst/>
          </a:prstGeom>
        </p:spPr>
      </p:pic>
    </p:spTree>
    <p:extLst>
      <p:ext uri="{BB962C8B-B14F-4D97-AF65-F5344CB8AC3E}">
        <p14:creationId xmlns:p14="http://schemas.microsoft.com/office/powerpoint/2010/main" val="3499082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C8BF20-3C4E-4BFF-8A4F-ED1CDF19F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551" y="4650643"/>
            <a:ext cx="4214298" cy="2858743"/>
          </a:xfrm>
          <a:prstGeom prst="rect">
            <a:avLst/>
          </a:prstGeom>
        </p:spPr>
      </p:pic>
      <p:sp>
        <p:nvSpPr>
          <p:cNvPr id="2" name="TextBox 1"/>
          <p:cNvSpPr txBox="1"/>
          <p:nvPr/>
        </p:nvSpPr>
        <p:spPr>
          <a:xfrm flipH="1">
            <a:off x="5029200" y="7495786"/>
            <a:ext cx="7924799" cy="1446550"/>
          </a:xfrm>
          <a:prstGeom prst="rect">
            <a:avLst/>
          </a:prstGeom>
          <a:noFill/>
        </p:spPr>
        <p:txBody>
          <a:bodyPr wrap="square" rtlCol="0">
            <a:spAutoFit/>
          </a:bodyPr>
          <a:lstStyle/>
          <a:p>
            <a:r>
              <a:rPr lang="en-ZA" sz="8800" b="1" dirty="0">
                <a:solidFill>
                  <a:srgbClr val="860000"/>
                </a:solidFill>
                <a:latin typeface="Times New Roman" panose="02020603050405020304" pitchFamily="18" charset="0"/>
                <a:cs typeface="Times New Roman" panose="02020603050405020304" pitchFamily="18" charset="0"/>
              </a:rPr>
              <a:t>www.lac.org.na</a:t>
            </a:r>
          </a:p>
        </p:txBody>
      </p:sp>
      <p:sp>
        <p:nvSpPr>
          <p:cNvPr id="4" name="TextBox 3"/>
          <p:cNvSpPr txBox="1"/>
          <p:nvPr/>
        </p:nvSpPr>
        <p:spPr>
          <a:xfrm>
            <a:off x="2286000" y="1344664"/>
            <a:ext cx="12725400" cy="2862322"/>
          </a:xfrm>
          <a:prstGeom prst="rect">
            <a:avLst/>
          </a:prstGeom>
          <a:noFill/>
          <a:ln w="38100">
            <a:solidFill>
              <a:schemeClr val="tx1"/>
            </a:solidFill>
          </a:ln>
        </p:spPr>
        <p:txBody>
          <a:bodyPr wrap="square" rtlCol="0">
            <a:spAutoFit/>
          </a:bodyPr>
          <a:lstStyle/>
          <a:p>
            <a:pPr algn="ctr"/>
            <a:r>
              <a:rPr lang="en-ZA" sz="6000" b="1" dirty="0">
                <a:solidFill>
                  <a:srgbClr val="860000"/>
                </a:solidFill>
                <a:latin typeface="Times New Roman" panose="02020603050405020304" pitchFamily="18" charset="0"/>
                <a:cs typeface="Times New Roman" panose="02020603050405020304" pitchFamily="18" charset="0"/>
              </a:rPr>
              <a:t>Making the law freely accessible </a:t>
            </a:r>
            <a:br>
              <a:rPr lang="en-ZA" sz="6000" b="1" dirty="0">
                <a:solidFill>
                  <a:srgbClr val="860000"/>
                </a:solidFill>
                <a:latin typeface="Times New Roman" panose="02020603050405020304" pitchFamily="18" charset="0"/>
                <a:cs typeface="Times New Roman" panose="02020603050405020304" pitchFamily="18" charset="0"/>
              </a:rPr>
            </a:br>
            <a:r>
              <a:rPr lang="en-ZA" sz="6000" b="1" dirty="0">
                <a:solidFill>
                  <a:srgbClr val="860000"/>
                </a:solidFill>
                <a:latin typeface="Times New Roman" panose="02020603050405020304" pitchFamily="18" charset="0"/>
                <a:cs typeface="Times New Roman" panose="02020603050405020304" pitchFamily="18" charset="0"/>
              </a:rPr>
              <a:t>to everyone is a cornerstone of the</a:t>
            </a:r>
          </a:p>
          <a:p>
            <a:pPr algn="ctr"/>
            <a:r>
              <a:rPr lang="en-ZA" sz="6000" b="1" dirty="0">
                <a:solidFill>
                  <a:srgbClr val="860000"/>
                </a:solidFill>
                <a:latin typeface="Times New Roman" panose="02020603050405020304" pitchFamily="18" charset="0"/>
                <a:cs typeface="Times New Roman" panose="02020603050405020304" pitchFamily="18" charset="0"/>
              </a:rPr>
              <a:t>RULE OF LAW.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914400" y="1005560"/>
            <a:ext cx="8458199" cy="5909310"/>
          </a:xfrm>
          <a:prstGeom prst="rect">
            <a:avLst/>
          </a:prstGeom>
          <a:noFill/>
        </p:spPr>
        <p:txBody>
          <a:bodyPr wrap="square" rtlCol="0">
            <a:spAutoFit/>
          </a:bodyPr>
          <a:lstStyle/>
          <a:p>
            <a:endParaRPr lang="en-ZA" dirty="0"/>
          </a:p>
          <a:p>
            <a:r>
              <a:rPr lang="en-US" sz="4000" b="1" dirty="0">
                <a:solidFill>
                  <a:srgbClr val="860000"/>
                </a:solidFill>
                <a:latin typeface="Times New Roman" panose="02020603050405020304" pitchFamily="18" charset="0"/>
                <a:cs typeface="Times New Roman" panose="02020603050405020304" pitchFamily="18" charset="0"/>
              </a:rPr>
              <a:t>1. NAMLEX: Index of Namibian law </a:t>
            </a:r>
          </a:p>
          <a:p>
            <a:endParaRPr lang="en-US" sz="2400" dirty="0">
              <a:latin typeface="Times New Roman" panose="02020603050405020304" pitchFamily="18" charset="0"/>
              <a:cs typeface="Times New Roman" panose="02020603050405020304" pitchFamily="18" charset="0"/>
            </a:endParaRPr>
          </a:p>
          <a:p>
            <a:pPr marL="342900" indent="-342900">
              <a:spcAft>
                <a:spcPts val="120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list of the laws in force in Namibia, </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organised</a:t>
            </a:r>
            <a:r>
              <a:rPr lang="en-US" sz="3200" dirty="0">
                <a:latin typeface="Times New Roman" panose="02020603050405020304" pitchFamily="18" charset="0"/>
                <a:cs typeface="Times New Roman" panose="02020603050405020304" pitchFamily="18" charset="0"/>
              </a:rPr>
              <a:t> by topic</a:t>
            </a:r>
          </a:p>
          <a:p>
            <a:pPr marL="342900" indent="-342900">
              <a:spcAft>
                <a:spcPts val="120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brief descriptions of each law and its amendments </a:t>
            </a:r>
          </a:p>
          <a:p>
            <a:pPr marL="342900" indent="-342900">
              <a:spcAft>
                <a:spcPts val="120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references to regulations, appointments, notices, court cases and commentary</a:t>
            </a:r>
          </a:p>
          <a:p>
            <a:pPr marL="342900" indent="-342900">
              <a:spcAft>
                <a:spcPts val="120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Links to annotated statutes in word/pdf </a:t>
            </a:r>
          </a:p>
          <a:p>
            <a:pPr marL="342900" indent="-342900">
              <a:spcAft>
                <a:spcPts val="120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hyperlinks to </a:t>
            </a:r>
            <a:r>
              <a:rPr lang="en-US" sz="3200" i="1" dirty="0">
                <a:latin typeface="Times New Roman" panose="02020603050405020304" pitchFamily="18" charset="0"/>
                <a:cs typeface="Times New Roman" panose="02020603050405020304" pitchFamily="18" charset="0"/>
              </a:rPr>
              <a:t>Gazettes</a:t>
            </a:r>
            <a:endParaRPr lang="en-ZA" sz="3200" dirty="0">
              <a:latin typeface="Times New Roman" panose="02020603050405020304" pitchFamily="18" charset="0"/>
              <a:cs typeface="Times New Roman" panose="02020603050405020304" pitchFamily="18" charset="0"/>
            </a:endParaRPr>
          </a:p>
        </p:txBody>
      </p:sp>
      <p:sp>
        <p:nvSpPr>
          <p:cNvPr id="5" name="Oval 4"/>
          <p:cNvSpPr/>
          <p:nvPr/>
        </p:nvSpPr>
        <p:spPr>
          <a:xfrm>
            <a:off x="3848100" y="7124700"/>
            <a:ext cx="5905500" cy="2156740"/>
          </a:xfrm>
          <a:prstGeom prst="ellipse">
            <a:avLst/>
          </a:prstGeom>
          <a:solidFill>
            <a:srgbClr val="8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the “Wikipedia” of Namibian law</a:t>
            </a:r>
            <a:endParaRPr lang="en-ZA" sz="3200" b="1" dirty="0"/>
          </a:p>
        </p:txBody>
      </p:sp>
      <p:pic>
        <p:nvPicPr>
          <p:cNvPr id="8" name="Picture 7">
            <a:extLst>
              <a:ext uri="{FF2B5EF4-FFF2-40B4-BE49-F238E27FC236}">
                <a16:creationId xmlns:a16="http://schemas.microsoft.com/office/drawing/2014/main" id="{26A93D46-574D-47E2-B0E1-F8550F43C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00" y="495300"/>
            <a:ext cx="6896100" cy="9524812"/>
          </a:xfrm>
          <a:prstGeom prst="rect">
            <a:avLst/>
          </a:prstGeom>
        </p:spPr>
      </p:pic>
    </p:spTree>
    <p:extLst>
      <p:ext uri="{BB962C8B-B14F-4D97-AF65-F5344CB8AC3E}">
        <p14:creationId xmlns:p14="http://schemas.microsoft.com/office/powerpoint/2010/main" val="4102199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409701"/>
            <a:ext cx="6019800" cy="6494085"/>
          </a:xfrm>
          <a:prstGeom prst="rect">
            <a:avLst/>
          </a:prstGeom>
          <a:solidFill>
            <a:schemeClr val="bg1"/>
          </a:solidFill>
        </p:spPr>
        <p:txBody>
          <a:bodyPr wrap="square">
            <a:spAutoFit/>
          </a:bodyPr>
          <a:lstStyle/>
          <a:p>
            <a:pPr algn="just">
              <a:spcAft>
                <a:spcPts val="0"/>
              </a:spcAft>
            </a:pPr>
            <a:r>
              <a:rPr lang="en-ZA" sz="2800" b="1" dirty="0">
                <a:solidFill>
                  <a:srgbClr val="800000"/>
                </a:solidFill>
                <a:latin typeface="Times New Roman" panose="02020603050405020304" pitchFamily="18" charset="0"/>
                <a:ea typeface="Times New Roman" panose="02020603050405020304" pitchFamily="18" charset="0"/>
              </a:rPr>
              <a:t>Racial Discrimination Prohibition Act 26 of 1991</a:t>
            </a:r>
            <a:endParaRPr lang="en-ZA" sz="2000" dirty="0">
              <a:latin typeface="Times New Roman" panose="02020603050405020304" pitchFamily="18" charset="0"/>
              <a:ea typeface="Times New Roman" panose="02020603050405020304" pitchFamily="18" charset="0"/>
            </a:endParaRPr>
          </a:p>
          <a:p>
            <a:pPr marL="457200" algn="just">
              <a:spcAft>
                <a:spcPts val="0"/>
              </a:spcAft>
            </a:pPr>
            <a:r>
              <a:rPr lang="en-ZA" sz="2000" dirty="0">
                <a:latin typeface="Times New Roman" panose="02020603050405020304" pitchFamily="18" charset="0"/>
                <a:ea typeface="Times New Roman" panose="02020603050405020304" pitchFamily="18" charset="0"/>
              </a:rPr>
              <a:t> </a:t>
            </a:r>
          </a:p>
          <a:p>
            <a:pPr algn="just">
              <a:spcAft>
                <a:spcPts val="0"/>
              </a:spcAft>
            </a:pPr>
            <a:r>
              <a:rPr lang="en-ZA" sz="2000" b="1" dirty="0">
                <a:latin typeface="Times New Roman" panose="02020603050405020304" pitchFamily="18" charset="0"/>
                <a:ea typeface="Times New Roman" panose="02020603050405020304" pitchFamily="18" charset="0"/>
              </a:rPr>
              <a:t>Summary:</a:t>
            </a:r>
            <a:r>
              <a:rPr lang="en-ZA" sz="2000" dirty="0">
                <a:latin typeface="Times New Roman" panose="02020603050405020304" pitchFamily="18" charset="0"/>
                <a:ea typeface="Times New Roman" panose="02020603050405020304" pitchFamily="18" charset="0"/>
              </a:rPr>
              <a:t> This Act (</a:t>
            </a:r>
            <a:r>
              <a:rPr lang="en-ZA" sz="2000" u="sng"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hlinkClick r:id="rId2"/>
              </a:rPr>
              <a:t>GG 328</a:t>
            </a:r>
            <a:r>
              <a:rPr lang="en-ZA" sz="2000" dirty="0">
                <a:latin typeface="Times New Roman" panose="02020603050405020304" pitchFamily="18" charset="0"/>
                <a:ea typeface="Times New Roman" panose="02020603050405020304" pitchFamily="18" charset="0"/>
              </a:rPr>
              <a:t>) gives effect to Article 23 of the Namibian Constitution by making certain acts of racial discrimination and apartheid criminally punishable. It covers public amenities, the provision of goods and services, transactions relating to immovable property, educational and medical institutions, employment, associations, religious services, the incitement of racial disharmony and victimisation. </a:t>
            </a:r>
          </a:p>
          <a:p>
            <a:pPr algn="just">
              <a:spcAft>
                <a:spcPts val="0"/>
              </a:spcAft>
            </a:pPr>
            <a:r>
              <a:rPr lang="en-ZA" sz="2000" dirty="0">
                <a:latin typeface="Times New Roman" panose="02020603050405020304" pitchFamily="18" charset="0"/>
                <a:ea typeface="Times New Roman" panose="02020603050405020304" pitchFamily="18" charset="0"/>
              </a:rPr>
              <a:t> </a:t>
            </a:r>
          </a:p>
          <a:p>
            <a:pPr algn="just">
              <a:spcAft>
                <a:spcPts val="0"/>
              </a:spcAft>
            </a:pPr>
            <a:r>
              <a:rPr lang="en-ZA" sz="2000" b="1" dirty="0">
                <a:latin typeface="Times New Roman" panose="02020603050405020304" pitchFamily="18" charset="0"/>
                <a:ea typeface="Times New Roman" panose="02020603050405020304" pitchFamily="18" charset="0"/>
              </a:rPr>
              <a:t>Amendments: </a:t>
            </a:r>
            <a:r>
              <a:rPr lang="en-ZA" sz="2000" dirty="0">
                <a:latin typeface="Times New Roman" panose="02020603050405020304" pitchFamily="18" charset="0"/>
                <a:ea typeface="Times New Roman" panose="02020603050405020304" pitchFamily="18" charset="0"/>
              </a:rPr>
              <a:t>The Liquor Act 6 of 1998 (</a:t>
            </a:r>
            <a:r>
              <a:rPr lang="en-ZA" sz="2000" u="sng"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hlinkClick r:id="rId3"/>
              </a:rPr>
              <a:t>GG 1843</a:t>
            </a:r>
            <a:r>
              <a:rPr lang="en-ZA" sz="2000" dirty="0">
                <a:latin typeface="Times New Roman" panose="02020603050405020304" pitchFamily="18" charset="0"/>
                <a:ea typeface="Times New Roman" panose="02020603050405020304" pitchFamily="18" charset="0"/>
              </a:rPr>
              <a:t>), which was brought into force on 22 December 2001 (GN 250/2001, </a:t>
            </a:r>
            <a:r>
              <a:rPr lang="en-ZA" sz="2000" u="sng"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hlinkClick r:id="rId4"/>
              </a:rPr>
              <a:t>GG 2670</a:t>
            </a:r>
            <a:r>
              <a:rPr lang="en-ZA" sz="2000" dirty="0">
                <a:latin typeface="Times New Roman" panose="02020603050405020304" pitchFamily="18" charset="0"/>
                <a:ea typeface="Times New Roman" panose="02020603050405020304" pitchFamily="18" charset="0"/>
              </a:rPr>
              <a:t>), repeals section 20. Act 26/1998 amends section 11, 14 and 17. The Affirmative Action (Employment) Act 29 of 1998 (</a:t>
            </a:r>
            <a:r>
              <a:rPr lang="en-ZA" sz="2000" u="sng"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hlinkClick r:id="rId5"/>
              </a:rPr>
              <a:t>GG 1962</a:t>
            </a:r>
            <a:r>
              <a:rPr lang="en-ZA" sz="2000" dirty="0">
                <a:latin typeface="Times New Roman" panose="02020603050405020304" pitchFamily="18" charset="0"/>
                <a:ea typeface="Times New Roman" panose="02020603050405020304" pitchFamily="18" charset="0"/>
              </a:rPr>
              <a:t>), which was brought into force in relevant part on 18 November 1998 (GN 278/1998, </a:t>
            </a:r>
            <a:r>
              <a:rPr lang="en-ZA" sz="2000" u="sng"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hlinkClick r:id="rId6"/>
              </a:rPr>
              <a:t>GG 1996</a:t>
            </a:r>
            <a:r>
              <a:rPr lang="en-ZA" sz="2000" dirty="0">
                <a:latin typeface="Times New Roman" panose="02020603050405020304" pitchFamily="18" charset="0"/>
                <a:ea typeface="Times New Roman" panose="02020603050405020304" pitchFamily="18" charset="0"/>
              </a:rPr>
              <a:t>), amends section 7.</a:t>
            </a:r>
          </a:p>
          <a:p>
            <a:pPr algn="just">
              <a:spcAft>
                <a:spcPts val="0"/>
              </a:spcAft>
            </a:pPr>
            <a:r>
              <a:rPr lang="en-ZA" sz="2000" b="1" dirty="0">
                <a:latin typeface="Times New Roman" panose="02020603050405020304" pitchFamily="18" charset="0"/>
                <a:ea typeface="Times New Roman" panose="02020603050405020304" pitchFamily="18" charset="0"/>
              </a:rPr>
              <a:t> Cases:</a:t>
            </a:r>
            <a:endParaRPr lang="en-ZA" sz="2000" dirty="0">
              <a:latin typeface="Times New Roman" panose="02020603050405020304" pitchFamily="18" charset="0"/>
              <a:ea typeface="Times New Roman" panose="02020603050405020304" pitchFamily="18" charset="0"/>
            </a:endParaRPr>
          </a:p>
        </p:txBody>
      </p:sp>
      <p:sp>
        <p:nvSpPr>
          <p:cNvPr id="3" name="Oval 2"/>
          <p:cNvSpPr/>
          <p:nvPr/>
        </p:nvSpPr>
        <p:spPr>
          <a:xfrm>
            <a:off x="12725400" y="304801"/>
            <a:ext cx="4419600" cy="2209800"/>
          </a:xfrm>
          <a:prstGeom prst="ellipse">
            <a:avLst/>
          </a:prstGeom>
          <a:solidFill>
            <a:srgbClr val="8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dirty="0"/>
              <a:t>Sample entry </a:t>
            </a:r>
            <a:endParaRPr lang="en-GB" dirty="0"/>
          </a:p>
        </p:txBody>
      </p:sp>
      <p:pic>
        <p:nvPicPr>
          <p:cNvPr id="4" name="Picture 3">
            <a:extLst>
              <a:ext uri="{FF2B5EF4-FFF2-40B4-BE49-F238E27FC236}">
                <a16:creationId xmlns:a16="http://schemas.microsoft.com/office/drawing/2014/main" id="{8CC6465F-AEF1-4B4F-A1E7-F834B724808A}"/>
              </a:ext>
            </a:extLst>
          </p:cNvPr>
          <p:cNvPicPr>
            <a:picLocks noChangeAspect="1"/>
          </p:cNvPicPr>
          <p:nvPr/>
        </p:nvPicPr>
        <p:blipFill>
          <a:blip r:embed="rId7"/>
          <a:stretch>
            <a:fillRect/>
          </a:stretch>
        </p:blipFill>
        <p:spPr>
          <a:xfrm>
            <a:off x="990600" y="195300"/>
            <a:ext cx="10820400" cy="9606116"/>
          </a:xfrm>
          <a:prstGeom prst="rect">
            <a:avLst/>
          </a:prstGeom>
        </p:spPr>
      </p:pic>
    </p:spTree>
    <p:extLst>
      <p:ext uri="{BB962C8B-B14F-4D97-AF65-F5344CB8AC3E}">
        <p14:creationId xmlns:p14="http://schemas.microsoft.com/office/powerpoint/2010/main" val="1962212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33400" y="723900"/>
            <a:ext cx="10515600" cy="7694414"/>
          </a:xfrm>
          <a:prstGeom prst="rect">
            <a:avLst/>
          </a:prstGeom>
          <a:noFill/>
        </p:spPr>
        <p:txBody>
          <a:bodyPr wrap="square" rtlCol="0">
            <a:spAutoFit/>
          </a:bodyPr>
          <a:lstStyle/>
          <a:p>
            <a:endParaRPr lang="en-ZA" dirty="0"/>
          </a:p>
          <a:p>
            <a:r>
              <a:rPr lang="en-US" sz="3600" b="1" dirty="0">
                <a:solidFill>
                  <a:srgbClr val="860000"/>
                </a:solidFill>
                <a:latin typeface="Times New Roman" panose="02020603050405020304" pitchFamily="18" charset="0"/>
                <a:cs typeface="Times New Roman" panose="02020603050405020304" pitchFamily="18" charset="0"/>
              </a:rPr>
              <a:t>2. NAMLEX APPENDIX: Index of international law </a:t>
            </a:r>
          </a:p>
          <a:p>
            <a:endParaRPr lang="en-US"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detailed entries for all multilateral international treaties binding on Namibia</a:t>
            </a:r>
          </a:p>
          <a:p>
            <a:pPr marL="457200"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summary of the treaty</a:t>
            </a:r>
          </a:p>
          <a:p>
            <a:pPr marL="457200"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link to the most authoritative text of the treaty online</a:t>
            </a:r>
          </a:p>
          <a:p>
            <a:pPr marL="457200"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date when the treaty became binding on Namibia</a:t>
            </a:r>
          </a:p>
          <a:p>
            <a:pPr marL="457200"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information about amendments and protocols</a:t>
            </a:r>
          </a:p>
          <a:p>
            <a:pPr marL="457200"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prepared &amp; updated with assistance from </a:t>
            </a:r>
            <a:r>
              <a:rPr lang="en-US" sz="3200" dirty="0" err="1">
                <a:latin typeface="Times New Roman" panose="02020603050405020304" pitchFamily="18" charset="0"/>
                <a:cs typeface="Times New Roman" panose="02020603050405020304" pitchFamily="18" charset="0"/>
              </a:rPr>
              <a:t>MIRCO</a:t>
            </a:r>
            <a:r>
              <a:rPr lang="en-US" sz="3200" dirty="0">
                <a:latin typeface="Times New Roman" panose="02020603050405020304" pitchFamily="18" charset="0"/>
                <a:cs typeface="Times New Roman" panose="02020603050405020304" pitchFamily="18" charset="0"/>
              </a:rPr>
              <a:t> and Parliament </a:t>
            </a:r>
            <a:endParaRPr lang="en-ZA"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0" y="823597"/>
            <a:ext cx="6109550" cy="8639805"/>
          </a:xfrm>
          <a:prstGeom prst="rect">
            <a:avLst/>
          </a:prstGeom>
          <a:ln w="38100">
            <a:solidFill>
              <a:srgbClr val="00552B"/>
            </a:solidFill>
          </a:ln>
        </p:spPr>
      </p:pic>
    </p:spTree>
    <p:extLst>
      <p:ext uri="{BB962C8B-B14F-4D97-AF65-F5344CB8AC3E}">
        <p14:creationId xmlns:p14="http://schemas.microsoft.com/office/powerpoint/2010/main" val="1402453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133600" y="571500"/>
            <a:ext cx="9372600" cy="9149948"/>
          </a:xfrm>
          <a:prstGeom prst="rect">
            <a:avLst/>
          </a:prstGeom>
        </p:spPr>
      </p:pic>
      <p:pic>
        <p:nvPicPr>
          <p:cNvPr id="9" name="Picture 8"/>
          <p:cNvPicPr>
            <a:picLocks noChangeAspect="1"/>
          </p:cNvPicPr>
          <p:nvPr/>
        </p:nvPicPr>
        <p:blipFill>
          <a:blip r:embed="rId3"/>
          <a:stretch>
            <a:fillRect/>
          </a:stretch>
        </p:blipFill>
        <p:spPr>
          <a:xfrm>
            <a:off x="11213123" y="647700"/>
            <a:ext cx="4444369" cy="1548518"/>
          </a:xfrm>
          <a:prstGeom prst="rect">
            <a:avLst/>
          </a:prstGeom>
        </p:spPr>
      </p:pic>
    </p:spTree>
    <p:extLst>
      <p:ext uri="{BB962C8B-B14F-4D97-AF65-F5344CB8AC3E}">
        <p14:creationId xmlns:p14="http://schemas.microsoft.com/office/powerpoint/2010/main" val="1379553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371600" y="190500"/>
            <a:ext cx="15011400" cy="9787295"/>
          </a:xfrm>
          <a:prstGeom prst="rect">
            <a:avLst/>
          </a:prstGeom>
          <a:solidFill>
            <a:schemeClr val="bg1"/>
          </a:solidFill>
          <a:ln w="12700">
            <a:solidFill>
              <a:schemeClr val="tx1"/>
            </a:solidFill>
          </a:ln>
        </p:spPr>
        <p:txBody>
          <a:bodyPr wrap="square">
            <a:spAutoFit/>
          </a:bodyPr>
          <a:lstStyle/>
          <a:p>
            <a:r>
              <a:rPr lang="en-US" sz="3600" b="1" dirty="0">
                <a:solidFill>
                  <a:srgbClr val="00552B"/>
                </a:solidFill>
                <a:latin typeface="Times New Roman" panose="02020603050405020304" pitchFamily="18" charset="0"/>
                <a:cs typeface="Times New Roman" panose="02020603050405020304" pitchFamily="18" charset="0"/>
              </a:rPr>
              <a:t>Agreement to Promote Compliance with International Conservation and Management Measures by Fishing Vessels on the High Seas, 1993 </a:t>
            </a:r>
          </a:p>
          <a:p>
            <a:endParaRPr lang="en-US" dirty="0">
              <a:solidFill>
                <a:srgbClr val="000000"/>
              </a:solidFill>
              <a:latin typeface="Times New Roman" panose="02020603050405020304" pitchFamily="18" charset="0"/>
              <a:cs typeface="Times New Roman" panose="02020603050405020304" pitchFamily="18" charset="0"/>
            </a:endParaRPr>
          </a:p>
          <a:p>
            <a:r>
              <a:rPr lang="en-US" sz="2800" b="1" dirty="0">
                <a:solidFill>
                  <a:srgbClr val="000000"/>
                </a:solidFill>
                <a:latin typeface="Times New Roman" panose="02020603050405020304" pitchFamily="18" charset="0"/>
                <a:cs typeface="Times New Roman" panose="02020603050405020304" pitchFamily="18" charset="0"/>
              </a:rPr>
              <a:t>Summary: </a:t>
            </a:r>
            <a:r>
              <a:rPr lang="en-US" sz="2800" dirty="0">
                <a:solidFill>
                  <a:srgbClr val="000000"/>
                </a:solidFill>
                <a:latin typeface="Times New Roman" panose="02020603050405020304" pitchFamily="18" charset="0"/>
                <a:cs typeface="Times New Roman" panose="02020603050405020304" pitchFamily="18" charset="0"/>
              </a:rPr>
              <a:t>The Agreement sets out flag states’ responsibilities in respect of fishing vessels entitled to fly their flags and operating on the high seas, and strengthens international cooperation and transparency by providing for the exchange of information on high seas fishing. </a:t>
            </a:r>
          </a:p>
          <a:p>
            <a:endParaRPr lang="en-US" sz="2800" dirty="0">
              <a:solidFill>
                <a:srgbClr val="000000"/>
              </a:solidFill>
              <a:latin typeface="Times New Roman" panose="02020603050405020304" pitchFamily="18" charset="0"/>
              <a:cs typeface="Times New Roman" panose="02020603050405020304" pitchFamily="18" charset="0"/>
            </a:endParaRPr>
          </a:p>
          <a:p>
            <a:r>
              <a:rPr lang="en-US" sz="2800" b="1" dirty="0">
                <a:solidFill>
                  <a:srgbClr val="000000"/>
                </a:solidFill>
                <a:latin typeface="Times New Roman" panose="02020603050405020304" pitchFamily="18" charset="0"/>
                <a:cs typeface="Times New Roman" panose="02020603050405020304" pitchFamily="18" charset="0"/>
              </a:rPr>
              <a:t>Text: </a:t>
            </a:r>
            <a:r>
              <a:rPr lang="en-US" sz="2800" dirty="0">
                <a:solidFill>
                  <a:srgbClr val="000000"/>
                </a:solidFill>
                <a:latin typeface="Times New Roman" panose="02020603050405020304" pitchFamily="18" charset="0"/>
                <a:cs typeface="Times New Roman" panose="02020603050405020304" pitchFamily="18" charset="0"/>
              </a:rPr>
              <a:t>A certified true copy of the Agreement is available </a:t>
            </a:r>
            <a:r>
              <a:rPr lang="en-US" sz="2800" u="sng" dirty="0">
                <a:solidFill>
                  <a:srgbClr val="00552B"/>
                </a:solidFill>
                <a:latin typeface="Times New Roman" panose="02020603050405020304" pitchFamily="18" charset="0"/>
                <a:cs typeface="Times New Roman" panose="02020603050405020304" pitchFamily="18" charset="0"/>
              </a:rPr>
              <a:t>here</a:t>
            </a:r>
            <a:r>
              <a:rPr lang="en-US" sz="2800" dirty="0">
                <a:solidFill>
                  <a:srgbClr val="000000"/>
                </a:solidFill>
                <a:latin typeface="Times New Roman" panose="02020603050405020304" pitchFamily="18" charset="0"/>
                <a:cs typeface="Times New Roman" panose="02020603050405020304" pitchFamily="18" charset="0"/>
              </a:rPr>
              <a:t>. </a:t>
            </a:r>
          </a:p>
          <a:p>
            <a:endParaRPr lang="en-US" sz="2800" b="1" dirty="0">
              <a:solidFill>
                <a:srgbClr val="000000"/>
              </a:solidFill>
              <a:latin typeface="Times New Roman" panose="02020603050405020304" pitchFamily="18" charset="0"/>
              <a:cs typeface="Times New Roman" panose="02020603050405020304" pitchFamily="18" charset="0"/>
            </a:endParaRPr>
          </a:p>
          <a:p>
            <a:r>
              <a:rPr lang="en-US" sz="2800" b="1" dirty="0">
                <a:solidFill>
                  <a:srgbClr val="000000"/>
                </a:solidFill>
                <a:latin typeface="Times New Roman" panose="02020603050405020304" pitchFamily="18" charset="0"/>
                <a:cs typeface="Times New Roman" panose="02020603050405020304" pitchFamily="18" charset="0"/>
              </a:rPr>
              <a:t>Binding on Namibia: </a:t>
            </a:r>
            <a:r>
              <a:rPr lang="en-US" sz="2800" dirty="0">
                <a:solidFill>
                  <a:srgbClr val="000000"/>
                </a:solidFill>
                <a:latin typeface="Times New Roman" panose="02020603050405020304" pitchFamily="18" charset="0"/>
                <a:cs typeface="Times New Roman" panose="02020603050405020304" pitchFamily="18" charset="0"/>
              </a:rPr>
              <a:t>24 April 2003 </a:t>
            </a:r>
          </a:p>
          <a:p>
            <a:r>
              <a:rPr lang="en-ZA" sz="2000" dirty="0">
                <a:solidFill>
                  <a:srgbClr val="000000"/>
                </a:solidFill>
                <a:latin typeface="Times New Roman" panose="02020603050405020304" pitchFamily="18" charset="0"/>
                <a:cs typeface="Times New Roman" panose="02020603050405020304" pitchFamily="18" charset="0"/>
              </a:rPr>
              <a:t>• acceptance: 7 August 1998 (source: FAO) </a:t>
            </a:r>
          </a:p>
          <a:p>
            <a:r>
              <a:rPr lang="en-US" sz="2000" dirty="0">
                <a:solidFill>
                  <a:srgbClr val="000000"/>
                </a:solidFill>
                <a:latin typeface="Times New Roman" panose="02020603050405020304" pitchFamily="18" charset="0"/>
                <a:cs typeface="Times New Roman" panose="02020603050405020304" pitchFamily="18" charset="0"/>
              </a:rPr>
              <a:t>• entry into force internationally: 24 April 2003 (source: FAO)</a:t>
            </a:r>
            <a:r>
              <a:rPr lang="en-US" sz="800" dirty="0">
                <a:solidFill>
                  <a:srgbClr val="000000"/>
                </a:solidFill>
                <a:latin typeface="Times New Roman" panose="02020603050405020304" pitchFamily="18" charset="0"/>
                <a:cs typeface="Times New Roman" panose="02020603050405020304" pitchFamily="18" charset="0"/>
              </a:rPr>
              <a:t>45F</a:t>
            </a:r>
            <a:r>
              <a:rPr lang="en-US" sz="1050" dirty="0">
                <a:solidFill>
                  <a:srgbClr val="000000"/>
                </a:solidFill>
                <a:latin typeface="Times New Roman" panose="02020603050405020304" pitchFamily="18" charset="0"/>
                <a:cs typeface="Times New Roman" panose="02020603050405020304" pitchFamily="18" charset="0"/>
              </a:rPr>
              <a:t>46 </a:t>
            </a:r>
          </a:p>
          <a:p>
            <a:endParaRPr lang="en-ZA" sz="2800" b="1" dirty="0">
              <a:solidFill>
                <a:srgbClr val="000000"/>
              </a:solidFill>
              <a:latin typeface="Times New Roman" panose="02020603050405020304" pitchFamily="18" charset="0"/>
              <a:cs typeface="Times New Roman" panose="02020603050405020304" pitchFamily="18" charset="0"/>
            </a:endParaRPr>
          </a:p>
          <a:p>
            <a:r>
              <a:rPr lang="en-ZA" sz="2800" b="1" dirty="0">
                <a:solidFill>
                  <a:srgbClr val="000000"/>
                </a:solidFill>
                <a:latin typeface="Times New Roman" panose="02020603050405020304" pitchFamily="18" charset="0"/>
                <a:cs typeface="Times New Roman" panose="02020603050405020304" pitchFamily="18" charset="0"/>
              </a:rPr>
              <a:t>Depositary: </a:t>
            </a:r>
            <a:r>
              <a:rPr lang="en-ZA" sz="2800" dirty="0">
                <a:solidFill>
                  <a:srgbClr val="000000"/>
                </a:solidFill>
                <a:latin typeface="Times New Roman" panose="02020603050405020304" pitchFamily="18" charset="0"/>
                <a:cs typeface="Times New Roman" panose="02020603050405020304" pitchFamily="18" charset="0"/>
              </a:rPr>
              <a:t>FAO Director-General </a:t>
            </a:r>
          </a:p>
          <a:p>
            <a:endParaRPr lang="en-US" sz="2800" b="1" dirty="0">
              <a:solidFill>
                <a:srgbClr val="000000"/>
              </a:solidFill>
              <a:latin typeface="Times New Roman" panose="02020603050405020304" pitchFamily="18" charset="0"/>
              <a:cs typeface="Times New Roman" panose="02020603050405020304" pitchFamily="18" charset="0"/>
            </a:endParaRPr>
          </a:p>
          <a:p>
            <a:r>
              <a:rPr lang="en-US" sz="2800" b="1" dirty="0">
                <a:solidFill>
                  <a:srgbClr val="000000"/>
                </a:solidFill>
                <a:latin typeface="Times New Roman" panose="02020603050405020304" pitchFamily="18" charset="0"/>
                <a:cs typeface="Times New Roman" panose="02020603050405020304" pitchFamily="18" charset="0"/>
              </a:rPr>
              <a:t>Amendments: </a:t>
            </a:r>
            <a:r>
              <a:rPr lang="en-US" sz="2800" dirty="0">
                <a:solidFill>
                  <a:srgbClr val="000000"/>
                </a:solidFill>
                <a:latin typeface="Times New Roman" panose="02020603050405020304" pitchFamily="18" charset="0"/>
                <a:cs typeface="Times New Roman" panose="02020603050405020304" pitchFamily="18" charset="0"/>
              </a:rPr>
              <a:t>According to Article XIII(4), amendments are applicable to all parties after reaching a certain level of acceptance, except for amendments involving new obligations, which are binding only on parties that have accepted them: </a:t>
            </a:r>
          </a:p>
          <a:p>
            <a:pPr lvl="2"/>
            <a:r>
              <a:rPr lang="en-US" sz="2000" dirty="0">
                <a:solidFill>
                  <a:srgbClr val="000000"/>
                </a:solidFill>
                <a:latin typeface="Times New Roman" panose="02020603050405020304" pitchFamily="18" charset="0"/>
                <a:cs typeface="Times New Roman" panose="02020603050405020304" pitchFamily="18" charset="0"/>
              </a:rPr>
              <a:t>Any such proposed amendment of this Agreement shall require the approval of the Conference and shall come into force as from the thirtieth day after acceptance by two-thirds of the Parties. Amendments involving new obligations for Parties, however, shall come into force in respect of each Party only on acceptance by it and as from the thirtieth day after such acceptance. Any amendment shall be deemed to involve new obligations for Parties unless the Conference. in approving the amendment, decides otherwise by consensus. </a:t>
            </a:r>
          </a:p>
          <a:p>
            <a:endParaRPr lang="en-US" sz="2800" dirty="0">
              <a:solidFill>
                <a:srgbClr val="000000"/>
              </a:solidFill>
              <a:latin typeface="Times New Roman" panose="02020603050405020304" pitchFamily="18" charset="0"/>
              <a:cs typeface="Times New Roman" panose="02020603050405020304" pitchFamily="18" charset="0"/>
            </a:endParaRPr>
          </a:p>
          <a:p>
            <a:r>
              <a:rPr lang="en-US" sz="2800" dirty="0">
                <a:solidFill>
                  <a:srgbClr val="000000"/>
                </a:solidFill>
                <a:latin typeface="Times New Roman" panose="02020603050405020304" pitchFamily="18" charset="0"/>
                <a:cs typeface="Times New Roman" panose="02020603050405020304" pitchFamily="18" charset="0"/>
              </a:rPr>
              <a:t>No amendments have been located to date. </a:t>
            </a:r>
            <a:endParaRPr lang="en-ZA" sz="2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3106400" y="3848100"/>
            <a:ext cx="4444369" cy="1548518"/>
          </a:xfrm>
          <a:prstGeom prst="rect">
            <a:avLst/>
          </a:prstGeom>
        </p:spPr>
      </p:pic>
    </p:spTree>
    <p:extLst>
      <p:ext uri="{BB962C8B-B14F-4D97-AF65-F5344CB8AC3E}">
        <p14:creationId xmlns:p14="http://schemas.microsoft.com/office/powerpoint/2010/main" val="1727502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066800" y="1333500"/>
            <a:ext cx="10058400" cy="6494085"/>
          </a:xfrm>
          <a:prstGeom prst="rect">
            <a:avLst/>
          </a:prstGeom>
          <a:noFill/>
        </p:spPr>
        <p:txBody>
          <a:bodyPr wrap="square" rtlCol="0">
            <a:spAutoFit/>
          </a:bodyPr>
          <a:lstStyle/>
          <a:p>
            <a:endParaRPr lang="en-ZA" dirty="0"/>
          </a:p>
          <a:p>
            <a:r>
              <a:rPr lang="en-US" sz="3600" b="1" dirty="0">
                <a:solidFill>
                  <a:srgbClr val="860000"/>
                </a:solidFill>
                <a:latin typeface="Times New Roman" panose="02020603050405020304" pitchFamily="18" charset="0"/>
                <a:cs typeface="Times New Roman" panose="02020603050405020304" pitchFamily="18" charset="0"/>
              </a:rPr>
              <a:t>3. ANNOTATED LAWS: Statutes and regulations</a:t>
            </a:r>
          </a:p>
          <a:p>
            <a:endParaRPr lang="en-US"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all </a:t>
            </a:r>
            <a:r>
              <a:rPr lang="en-US" sz="3200" b="1" dirty="0">
                <a:latin typeface="Times New Roman" panose="02020603050405020304" pitchFamily="18" charset="0"/>
                <a:cs typeface="Times New Roman" panose="02020603050405020304" pitchFamily="18" charset="0"/>
              </a:rPr>
              <a:t>statutes </a:t>
            </a:r>
            <a:r>
              <a:rPr lang="en-US" sz="3200" dirty="0">
                <a:latin typeface="Times New Roman" panose="02020603050405020304" pitchFamily="18" charset="0"/>
                <a:cs typeface="Times New Roman" panose="02020603050405020304" pitchFamily="18" charset="0"/>
              </a:rPr>
              <a:t>and </a:t>
            </a:r>
            <a:r>
              <a:rPr lang="en-US" sz="3200" b="1" dirty="0">
                <a:latin typeface="Times New Roman" panose="02020603050405020304" pitchFamily="18" charset="0"/>
                <a:cs typeface="Times New Roman" panose="02020603050405020304" pitchFamily="18" charset="0"/>
              </a:rPr>
              <a:t>regulations </a:t>
            </a:r>
            <a:r>
              <a:rPr lang="en-US" sz="3200" dirty="0">
                <a:latin typeface="Times New Roman" panose="02020603050405020304" pitchFamily="18" charset="0"/>
                <a:cs typeface="Times New Roman" panose="02020603050405020304" pitchFamily="18" charset="0"/>
              </a:rPr>
              <a:t>in force in Namibia, as amended (post-Independence regulations in final stages)</a:t>
            </a:r>
          </a:p>
          <a:p>
            <a:pPr marL="457200"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i="1" dirty="0">
                <a:latin typeface="Times New Roman" panose="02020603050405020304" pitchFamily="18" charset="0"/>
                <a:cs typeface="Times New Roman" panose="02020603050405020304" pitchFamily="18" charset="0"/>
              </a:rPr>
              <a:t>current version </a:t>
            </a:r>
            <a:r>
              <a:rPr lang="en-US" sz="3200" dirty="0">
                <a:latin typeface="Times New Roman" panose="02020603050405020304" pitchFamily="18" charset="0"/>
                <a:cs typeface="Times New Roman" panose="02020603050405020304" pitchFamily="18" charset="0"/>
              </a:rPr>
              <a:t>of laws available to view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or download in Word or PDF</a:t>
            </a:r>
          </a:p>
          <a:p>
            <a:pPr marL="457200"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hyperlinks to </a:t>
            </a:r>
            <a:r>
              <a:rPr lang="en-US" sz="3200" i="1" dirty="0">
                <a:latin typeface="Times New Roman" panose="02020603050405020304" pitchFamily="18" charset="0"/>
                <a:cs typeface="Times New Roman" panose="02020603050405020304" pitchFamily="18" charset="0"/>
              </a:rPr>
              <a:t>Government Gazettes </a:t>
            </a:r>
          </a:p>
          <a:p>
            <a:pPr marL="457200" indent="-457200">
              <a:buFont typeface="Arial" panose="020B0604020202020204" pitchFamily="34" charset="0"/>
              <a:buChar char="•"/>
            </a:pPr>
            <a:endParaRPr lang="en-US" sz="3200" i="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promptly updated when new </a:t>
            </a:r>
            <a:r>
              <a:rPr lang="en-US" sz="3200" i="1" dirty="0">
                <a:latin typeface="Times New Roman" panose="02020603050405020304" pitchFamily="18" charset="0"/>
                <a:cs typeface="Times New Roman" panose="02020603050405020304" pitchFamily="18" charset="0"/>
              </a:rPr>
              <a:t>Gazettes </a:t>
            </a:r>
            <a:r>
              <a:rPr lang="en-US" sz="3200" dirty="0">
                <a:latin typeface="Times New Roman" panose="02020603050405020304" pitchFamily="18" charset="0"/>
                <a:cs typeface="Times New Roman" panose="02020603050405020304" pitchFamily="18" charset="0"/>
              </a:rPr>
              <a:t>are published </a:t>
            </a:r>
          </a:p>
          <a:p>
            <a:pPr marL="457200"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endParaRPr lang="en-US" dirty="0"/>
          </a:p>
        </p:txBody>
      </p:sp>
      <p:pic>
        <p:nvPicPr>
          <p:cNvPr id="3" name="Picture 2"/>
          <p:cNvPicPr>
            <a:picLocks noChangeAspect="1"/>
          </p:cNvPicPr>
          <p:nvPr/>
        </p:nvPicPr>
        <p:blipFill>
          <a:blip r:embed="rId2"/>
          <a:stretch>
            <a:fillRect/>
          </a:stretch>
        </p:blipFill>
        <p:spPr>
          <a:xfrm>
            <a:off x="11658600" y="800100"/>
            <a:ext cx="5682100" cy="8049642"/>
          </a:xfrm>
          <a:prstGeom prst="rect">
            <a:avLst/>
          </a:prstGeom>
          <a:ln w="38100">
            <a:solidFill>
              <a:srgbClr val="00B050"/>
            </a:solidFill>
          </a:ln>
        </p:spPr>
      </p:pic>
    </p:spTree>
    <p:extLst>
      <p:ext uri="{BB962C8B-B14F-4D97-AF65-F5344CB8AC3E}">
        <p14:creationId xmlns:p14="http://schemas.microsoft.com/office/powerpoint/2010/main" val="180035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10773"/>
          <a:stretch/>
        </p:blipFill>
        <p:spPr>
          <a:xfrm>
            <a:off x="6553200" y="598842"/>
            <a:ext cx="9458403" cy="9278166"/>
          </a:xfrm>
          <a:prstGeom prst="rect">
            <a:avLst/>
          </a:prstGeom>
        </p:spPr>
      </p:pic>
      <p:sp>
        <p:nvSpPr>
          <p:cNvPr id="3" name="TextBox 2"/>
          <p:cNvSpPr txBox="1"/>
          <p:nvPr/>
        </p:nvSpPr>
        <p:spPr>
          <a:xfrm>
            <a:off x="1219200" y="1104900"/>
            <a:ext cx="3005931" cy="1446550"/>
          </a:xfrm>
          <a:prstGeom prst="rect">
            <a:avLst/>
          </a:prstGeom>
          <a:noFill/>
        </p:spPr>
        <p:txBody>
          <a:bodyPr wrap="square" rtlCol="0">
            <a:spAutoFit/>
          </a:bodyPr>
          <a:lstStyle/>
          <a:p>
            <a:pPr algn="ctr"/>
            <a:r>
              <a:rPr lang="en-ZA" sz="4400" b="1" dirty="0">
                <a:solidFill>
                  <a:srgbClr val="860000"/>
                </a:solidFill>
                <a:latin typeface="Times New Roman" panose="02020603050405020304" pitchFamily="18" charset="0"/>
                <a:cs typeface="Times New Roman" panose="02020603050405020304" pitchFamily="18" charset="0"/>
              </a:rPr>
              <a:t>SAMPLE </a:t>
            </a:r>
            <a:br>
              <a:rPr lang="en-ZA" sz="4400" b="1" dirty="0">
                <a:solidFill>
                  <a:srgbClr val="860000"/>
                </a:solidFill>
                <a:latin typeface="Times New Roman" panose="02020603050405020304" pitchFamily="18" charset="0"/>
                <a:cs typeface="Times New Roman" panose="02020603050405020304" pitchFamily="18" charset="0"/>
              </a:rPr>
            </a:br>
            <a:r>
              <a:rPr lang="en-ZA" sz="4400" b="1" dirty="0">
                <a:solidFill>
                  <a:srgbClr val="860000"/>
                </a:solidFill>
                <a:latin typeface="Times New Roman" panose="02020603050405020304" pitchFamily="18" charset="0"/>
                <a:cs typeface="Times New Roman" panose="02020603050405020304" pitchFamily="18" charset="0"/>
              </a:rPr>
              <a:t>STATUTE</a:t>
            </a:r>
            <a:endParaRPr lang="en-ZA" b="1" dirty="0">
              <a:solidFill>
                <a:srgbClr val="860000"/>
              </a:solidFill>
              <a:latin typeface="Times New Roman" panose="02020603050405020304" pitchFamily="18" charset="0"/>
              <a:cs typeface="Times New Roman" panose="02020603050405020304" pitchFamily="18" charset="0"/>
            </a:endParaRPr>
          </a:p>
        </p:txBody>
      </p:sp>
      <p:sp>
        <p:nvSpPr>
          <p:cNvPr id="4" name="Right Arrow 3"/>
          <p:cNvSpPr/>
          <p:nvPr/>
        </p:nvSpPr>
        <p:spPr>
          <a:xfrm rot="10800000">
            <a:off x="14440779" y="7421163"/>
            <a:ext cx="978408" cy="51764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3619734" y="4714705"/>
            <a:ext cx="2379626" cy="523220"/>
          </a:xfrm>
          <a:prstGeom prst="rect">
            <a:avLst/>
          </a:prstGeom>
          <a:noFill/>
        </p:spPr>
        <p:txBody>
          <a:bodyPr wrap="none" rtlCol="0">
            <a:spAutoFit/>
          </a:bodyPr>
          <a:lstStyle/>
          <a:p>
            <a:r>
              <a:rPr lang="en-ZA" sz="2800" dirty="0"/>
              <a:t>original statute</a:t>
            </a:r>
          </a:p>
        </p:txBody>
      </p:sp>
      <p:sp>
        <p:nvSpPr>
          <p:cNvPr id="6" name="TextBox 5"/>
          <p:cNvSpPr txBox="1"/>
          <p:nvPr/>
        </p:nvSpPr>
        <p:spPr>
          <a:xfrm>
            <a:off x="15697200" y="7415585"/>
            <a:ext cx="2111347" cy="523220"/>
          </a:xfrm>
          <a:prstGeom prst="rect">
            <a:avLst/>
          </a:prstGeom>
          <a:noFill/>
        </p:spPr>
        <p:txBody>
          <a:bodyPr wrap="none" rtlCol="0">
            <a:spAutoFit/>
          </a:bodyPr>
          <a:lstStyle/>
          <a:p>
            <a:r>
              <a:rPr lang="en-ZA" sz="2800" dirty="0"/>
              <a:t>amendments</a:t>
            </a:r>
          </a:p>
        </p:txBody>
      </p:sp>
      <p:sp>
        <p:nvSpPr>
          <p:cNvPr id="7" name="Right Arrow 6"/>
          <p:cNvSpPr/>
          <p:nvPr/>
        </p:nvSpPr>
        <p:spPr>
          <a:xfrm>
            <a:off x="6135343" y="4753293"/>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ight Arrow 9"/>
          <p:cNvSpPr/>
          <p:nvPr/>
        </p:nvSpPr>
        <p:spPr>
          <a:xfrm>
            <a:off x="5988587" y="8696798"/>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p:cNvSpPr txBox="1"/>
          <p:nvPr/>
        </p:nvSpPr>
        <p:spPr>
          <a:xfrm>
            <a:off x="2104732" y="8462061"/>
            <a:ext cx="3886200" cy="954107"/>
          </a:xfrm>
          <a:prstGeom prst="rect">
            <a:avLst/>
          </a:prstGeom>
          <a:noFill/>
        </p:spPr>
        <p:txBody>
          <a:bodyPr wrap="square" rtlCol="0">
            <a:spAutoFit/>
          </a:bodyPr>
          <a:lstStyle/>
          <a:p>
            <a:r>
              <a:rPr lang="en-ZA" sz="2800" dirty="0"/>
              <a:t>changes resulting from court cases (if any)</a:t>
            </a:r>
          </a:p>
        </p:txBody>
      </p:sp>
    </p:spTree>
    <p:extLst>
      <p:ext uri="{BB962C8B-B14F-4D97-AF65-F5344CB8AC3E}">
        <p14:creationId xmlns:p14="http://schemas.microsoft.com/office/powerpoint/2010/main" val="48449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0" y="1409700"/>
            <a:ext cx="10430278" cy="8209970"/>
          </a:xfrm>
          <a:prstGeom prst="rect">
            <a:avLst/>
          </a:prstGeom>
        </p:spPr>
      </p:pic>
      <p:sp>
        <p:nvSpPr>
          <p:cNvPr id="3" name="TextBox 2"/>
          <p:cNvSpPr txBox="1"/>
          <p:nvPr/>
        </p:nvSpPr>
        <p:spPr>
          <a:xfrm>
            <a:off x="685800" y="419100"/>
            <a:ext cx="6806479" cy="769441"/>
          </a:xfrm>
          <a:prstGeom prst="rect">
            <a:avLst/>
          </a:prstGeom>
          <a:noFill/>
        </p:spPr>
        <p:txBody>
          <a:bodyPr wrap="none" rtlCol="0">
            <a:spAutoFit/>
          </a:bodyPr>
          <a:lstStyle/>
          <a:p>
            <a:r>
              <a:rPr lang="en-ZA" sz="4400" b="1" dirty="0">
                <a:solidFill>
                  <a:srgbClr val="860000"/>
                </a:solidFill>
                <a:latin typeface="Times New Roman" panose="02020603050405020304" pitchFamily="18" charset="0"/>
                <a:cs typeface="Times New Roman" panose="02020603050405020304" pitchFamily="18" charset="0"/>
              </a:rPr>
              <a:t>SAMPLE REGULATIONS</a:t>
            </a:r>
            <a:endParaRPr lang="en-ZA" b="1" dirty="0">
              <a:solidFill>
                <a:srgbClr val="860000"/>
              </a:solidFill>
              <a:latin typeface="Times New Roman" panose="02020603050405020304" pitchFamily="18" charset="0"/>
              <a:cs typeface="Times New Roman" panose="02020603050405020304" pitchFamily="18" charset="0"/>
            </a:endParaRPr>
          </a:p>
        </p:txBody>
      </p:sp>
      <p:sp>
        <p:nvSpPr>
          <p:cNvPr id="4" name="Right Arrow 3"/>
          <p:cNvSpPr/>
          <p:nvPr/>
        </p:nvSpPr>
        <p:spPr>
          <a:xfrm>
            <a:off x="4343400" y="4819888"/>
            <a:ext cx="5550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ight Arrow 4"/>
          <p:cNvSpPr/>
          <p:nvPr/>
        </p:nvSpPr>
        <p:spPr>
          <a:xfrm>
            <a:off x="4876800" y="1790700"/>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ight Arrow 5"/>
          <p:cNvSpPr/>
          <p:nvPr/>
        </p:nvSpPr>
        <p:spPr>
          <a:xfrm>
            <a:off x="4872815" y="6134098"/>
            <a:ext cx="3954193" cy="60821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p:cNvSpPr txBox="1"/>
          <p:nvPr/>
        </p:nvSpPr>
        <p:spPr>
          <a:xfrm>
            <a:off x="2618020" y="1752112"/>
            <a:ext cx="2017988" cy="523220"/>
          </a:xfrm>
          <a:prstGeom prst="rect">
            <a:avLst/>
          </a:prstGeom>
          <a:noFill/>
        </p:spPr>
        <p:txBody>
          <a:bodyPr wrap="none" rtlCol="0">
            <a:spAutoFit/>
          </a:bodyPr>
          <a:lstStyle/>
          <a:p>
            <a:r>
              <a:rPr lang="en-ZA" sz="2800" dirty="0"/>
              <a:t>grey borders</a:t>
            </a:r>
          </a:p>
        </p:txBody>
      </p:sp>
      <p:sp>
        <p:nvSpPr>
          <p:cNvPr id="8" name="TextBox 7"/>
          <p:cNvSpPr txBox="1"/>
          <p:nvPr/>
        </p:nvSpPr>
        <p:spPr>
          <a:xfrm>
            <a:off x="2438400" y="4772508"/>
            <a:ext cx="1551450" cy="523220"/>
          </a:xfrm>
          <a:prstGeom prst="rect">
            <a:avLst/>
          </a:prstGeom>
          <a:noFill/>
        </p:spPr>
        <p:txBody>
          <a:bodyPr wrap="none" rtlCol="0">
            <a:spAutoFit/>
          </a:bodyPr>
          <a:lstStyle/>
          <a:p>
            <a:r>
              <a:rPr lang="en-ZA" sz="2800" dirty="0"/>
              <a:t>black box</a:t>
            </a:r>
          </a:p>
        </p:txBody>
      </p:sp>
      <p:sp>
        <p:nvSpPr>
          <p:cNvPr id="9" name="TextBox 8"/>
          <p:cNvSpPr txBox="1"/>
          <p:nvPr/>
        </p:nvSpPr>
        <p:spPr>
          <a:xfrm>
            <a:off x="1006779" y="5906679"/>
            <a:ext cx="3743647" cy="954107"/>
          </a:xfrm>
          <a:prstGeom prst="rect">
            <a:avLst/>
          </a:prstGeom>
          <a:noFill/>
        </p:spPr>
        <p:txBody>
          <a:bodyPr wrap="square" rtlCol="0">
            <a:spAutoFit/>
          </a:bodyPr>
          <a:lstStyle/>
          <a:p>
            <a:pPr algn="ctr"/>
            <a:r>
              <a:rPr lang="en-ZA" sz="2800" dirty="0"/>
              <a:t>legal authority</a:t>
            </a:r>
          </a:p>
          <a:p>
            <a:pPr algn="ctr"/>
            <a:r>
              <a:rPr lang="en-ZA" sz="2800" dirty="0"/>
              <a:t>“MADE” or “SURVIVED” </a:t>
            </a:r>
          </a:p>
        </p:txBody>
      </p:sp>
      <p:sp>
        <p:nvSpPr>
          <p:cNvPr id="10" name="TextBox 9"/>
          <p:cNvSpPr txBox="1"/>
          <p:nvPr/>
        </p:nvSpPr>
        <p:spPr>
          <a:xfrm>
            <a:off x="1006779" y="7634003"/>
            <a:ext cx="3743647" cy="954107"/>
          </a:xfrm>
          <a:prstGeom prst="rect">
            <a:avLst/>
          </a:prstGeom>
          <a:noFill/>
        </p:spPr>
        <p:txBody>
          <a:bodyPr wrap="square" rtlCol="0">
            <a:spAutoFit/>
          </a:bodyPr>
          <a:lstStyle/>
          <a:p>
            <a:pPr algn="ctr"/>
            <a:r>
              <a:rPr lang="en-ZA" sz="2800" dirty="0"/>
              <a:t>original regulations &amp; amendments (if any)</a:t>
            </a:r>
          </a:p>
        </p:txBody>
      </p:sp>
      <p:sp>
        <p:nvSpPr>
          <p:cNvPr id="11" name="Right Arrow 10"/>
          <p:cNvSpPr/>
          <p:nvPr/>
        </p:nvSpPr>
        <p:spPr>
          <a:xfrm>
            <a:off x="4872815" y="7886700"/>
            <a:ext cx="4030393" cy="60821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297645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5256</TotalTime>
  <Words>916</Words>
  <Application>Microsoft Office PowerPoint</Application>
  <PresentationFormat>Custom</PresentationFormat>
  <Paragraphs>114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Dianne Hubbard</dc:creator>
  <cp:lastModifiedBy>rnoeske</cp:lastModifiedBy>
  <cp:revision>137</cp:revision>
  <dcterms:created xsi:type="dcterms:W3CDTF">2020-11-17T10:40:42Z</dcterms:created>
  <dcterms:modified xsi:type="dcterms:W3CDTF">2024-08-07T13:29:42Z</dcterms:modified>
</cp:coreProperties>
</file>